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  <p:sldMasterId id="2147483686" r:id="rId5"/>
  </p:sldMasterIdLst>
  <p:notesMasterIdLst>
    <p:notesMasterId r:id="rId63"/>
  </p:notesMasterIdLst>
  <p:sldIdLst>
    <p:sldId id="2134960883" r:id="rId6"/>
    <p:sldId id="2134960995" r:id="rId7"/>
    <p:sldId id="2134961007" r:id="rId8"/>
    <p:sldId id="2134961008" r:id="rId9"/>
    <p:sldId id="2134961219" r:id="rId10"/>
    <p:sldId id="286" r:id="rId11"/>
    <p:sldId id="2134961216" r:id="rId12"/>
    <p:sldId id="2134961010" r:id="rId13"/>
    <p:sldId id="2134961011" r:id="rId14"/>
    <p:sldId id="2134961012" r:id="rId15"/>
    <p:sldId id="260" r:id="rId16"/>
    <p:sldId id="2134960816" r:id="rId17"/>
    <p:sldId id="2134961014" r:id="rId18"/>
    <p:sldId id="2134961032" r:id="rId19"/>
    <p:sldId id="2134961220" r:id="rId20"/>
    <p:sldId id="2134961028" r:id="rId21"/>
    <p:sldId id="2134960997" r:id="rId22"/>
    <p:sldId id="2134961117" r:id="rId23"/>
    <p:sldId id="2134960998" r:id="rId24"/>
    <p:sldId id="2134960835" r:id="rId25"/>
    <p:sldId id="2134961000" r:id="rId26"/>
    <p:sldId id="2134961214" r:id="rId27"/>
    <p:sldId id="259" r:id="rId28"/>
    <p:sldId id="2134960790" r:id="rId29"/>
    <p:sldId id="2134961240" r:id="rId30"/>
    <p:sldId id="2134961241" r:id="rId31"/>
    <p:sldId id="2134961221" r:id="rId32"/>
    <p:sldId id="2134961030" r:id="rId33"/>
    <p:sldId id="2134960804" r:id="rId34"/>
    <p:sldId id="2134960977" r:id="rId35"/>
    <p:sldId id="2134961218" r:id="rId36"/>
    <p:sldId id="2134961297" r:id="rId37"/>
    <p:sldId id="2134961123" r:id="rId38"/>
    <p:sldId id="2134961124" r:id="rId39"/>
    <p:sldId id="2134961125" r:id="rId40"/>
    <p:sldId id="2134961126" r:id="rId41"/>
    <p:sldId id="2134960950" r:id="rId42"/>
    <p:sldId id="2134960951" r:id="rId43"/>
    <p:sldId id="2134961222" r:id="rId44"/>
    <p:sldId id="2134961029" r:id="rId45"/>
    <p:sldId id="2134961002" r:id="rId46"/>
    <p:sldId id="2134961224" r:id="rId47"/>
    <p:sldId id="2134961215" r:id="rId48"/>
    <p:sldId id="298" r:id="rId49"/>
    <p:sldId id="302" r:id="rId50"/>
    <p:sldId id="2134961033" r:id="rId51"/>
    <p:sldId id="2134961225" r:id="rId52"/>
    <p:sldId id="2134961031" r:id="rId53"/>
    <p:sldId id="2134961139" r:id="rId54"/>
    <p:sldId id="2134961223" r:id="rId55"/>
    <p:sldId id="2134960976" r:id="rId56"/>
    <p:sldId id="2134961227" r:id="rId57"/>
    <p:sldId id="2134960963" r:id="rId58"/>
    <p:sldId id="2134961226" r:id="rId59"/>
    <p:sldId id="2134961217" r:id="rId60"/>
    <p:sldId id="2134960979" r:id="rId61"/>
    <p:sldId id="2134960929" r:id="rId62"/>
  </p:sldIdLst>
  <p:sldSz cx="12192000" cy="6858000"/>
  <p:notesSz cx="6797675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EA2506-DB0A-6A77-B3C1-C87FAEF5515D}" name="LUANNA SANT ANNA RONCARATTI" initials="LS" userId="S::luanna.roncaratti@gestao.gov.br::c97c938d-5c72-4888-91c0-53b56c6ed288" providerId="AD"/>
  <p188:author id="{044A2A14-BC42-DD3D-BD07-36B2EE73293E}" name="HUDSON VINICIUS MESQUITA" initials="HM" userId="S::hudson.mesquita@gestao.gov.br::fce0baab-e07b-4676-bcae-236d3da02567" providerId="AD"/>
  <p188:author id="{71FF8A55-46F8-A014-DBA1-A3F02017DAF6}" name="RENAN MENDES GAYA LOPES DOS SANTOS" initials="RM" userId="S::renan.santos@gestao.gov.br::8ea60cb0-180a-43a3-bd59-051659af4df2" providerId="AD"/>
  <p188:author id="{C59C2294-1E1A-E151-0376-8E6FBBE69D0D}" name="Daniel de Salles Canfield" initials="DSC" userId="Daniel de Salles Canfield" providerId="None"/>
  <p188:author id="{46D83EBD-9153-E947-455E-9F28929810C3}" name="Fabiana Goncalves de Lima" initials="FGdL" userId="S::fabiana.g.lima@economia.gov.br::669c4294-d91a-4be4-ad9e-be2a2b0f24b2" providerId="AD"/>
  <p188:author id="{31C809CF-F159-D93E-AD5D-70F3433C9C3A}" name="Livia Oliveira Sobota" initials="LS" userId="S::livia.sobota@gestao.gov.br::84a2fa3e-a166-4d5e-83c6-d04301c7b80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ERSON LOPES DE AGUIAR" initials="ELDA" lastIdx="2" clrIdx="0">
    <p:extLst>
      <p:ext uri="{19B8F6BF-5375-455C-9EA6-DF929625EA0E}">
        <p15:presenceInfo xmlns:p15="http://schemas.microsoft.com/office/powerpoint/2012/main" userId="S::everson.aguiar@economia.gov.br::49d1acbf-eadc-4b02-943a-fe4ea8cae14d" providerId="AD"/>
      </p:ext>
    </p:extLst>
  </p:cmAuthor>
  <p:cmAuthor id="2" name="Fabiana Goncalves de Lima" initials="FGdL" lastIdx="1" clrIdx="1">
    <p:extLst>
      <p:ext uri="{19B8F6BF-5375-455C-9EA6-DF929625EA0E}">
        <p15:presenceInfo xmlns:p15="http://schemas.microsoft.com/office/powerpoint/2012/main" userId="S::fabiana.g.lima@economia.gov.br::669c4294-d91a-4be4-ad9e-be2a2b0f24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D10"/>
    <a:srgbClr val="003876"/>
    <a:srgbClr val="E6E6E6"/>
    <a:srgbClr val="377EC1"/>
    <a:srgbClr val="E5AA05"/>
    <a:srgbClr val="D57409"/>
    <a:srgbClr val="BFBFBF"/>
    <a:srgbClr val="52AE32"/>
    <a:srgbClr val="FBBA00"/>
    <a:srgbClr val="286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3338AB-2F86-4095-9C79-BA77F4407F99}" v="1" dt="2025-05-05T12:24:42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26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N MENDES GAYA LOPES DOS SANTOS" userId="8ea60cb0-180a-43a3-bd59-051659af4df2" providerId="ADAL" clId="{757314DF-616F-4CEE-89E8-A7306DC3E7AD}"/>
    <pc:docChg chg="custSel addSld delSld modSld">
      <pc:chgData name="RENAN MENDES GAYA LOPES DOS SANTOS" userId="8ea60cb0-180a-43a3-bd59-051659af4df2" providerId="ADAL" clId="{757314DF-616F-4CEE-89E8-A7306DC3E7AD}" dt="2024-11-27T14:49:47.780" v="26" actId="478"/>
      <pc:docMkLst>
        <pc:docMk/>
      </pc:docMkLst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2056007251" sldId="333"/>
        </pc:sldMkLst>
      </pc:sldChg>
      <pc:sldChg chg="del">
        <pc:chgData name="RENAN MENDES GAYA LOPES DOS SANTOS" userId="8ea60cb0-180a-43a3-bd59-051659af4df2" providerId="ADAL" clId="{757314DF-616F-4CEE-89E8-A7306DC3E7AD}" dt="2024-11-27T14:01:10.488" v="2" actId="47"/>
        <pc:sldMkLst>
          <pc:docMk/>
          <pc:sldMk cId="2463552017" sldId="2134960962"/>
        </pc:sldMkLst>
      </pc:sldChg>
      <pc:sldChg chg="del">
        <pc:chgData name="RENAN MENDES GAYA LOPES DOS SANTOS" userId="8ea60cb0-180a-43a3-bd59-051659af4df2" providerId="ADAL" clId="{757314DF-616F-4CEE-89E8-A7306DC3E7AD}" dt="2024-11-27T14:49:26.350" v="24" actId="47"/>
        <pc:sldMkLst>
          <pc:docMk/>
          <pc:sldMk cId="1532476735" sldId="2134960976"/>
        </pc:sldMkLst>
      </pc:sldChg>
      <pc:sldChg chg="del">
        <pc:chgData name="RENAN MENDES GAYA LOPES DOS SANTOS" userId="8ea60cb0-180a-43a3-bd59-051659af4df2" providerId="ADAL" clId="{757314DF-616F-4CEE-89E8-A7306DC3E7AD}" dt="2024-11-27T14:49:13.416" v="22" actId="47"/>
        <pc:sldMkLst>
          <pc:docMk/>
          <pc:sldMk cId="1586934237" sldId="2134960978"/>
        </pc:sldMkLst>
      </pc:sldChg>
      <pc:sldChg chg="addSp delSp modSp mod">
        <pc:chgData name="RENAN MENDES GAYA LOPES DOS SANTOS" userId="8ea60cb0-180a-43a3-bd59-051659af4df2" providerId="ADAL" clId="{757314DF-616F-4CEE-89E8-A7306DC3E7AD}" dt="2024-11-27T14:41:28.235" v="17"/>
        <pc:sldMkLst>
          <pc:docMk/>
          <pc:sldMk cId="291533169" sldId="2134961010"/>
        </pc:sldMkLst>
      </pc:sldChg>
      <pc:sldChg chg="addSp delSp modSp mod">
        <pc:chgData name="RENAN MENDES GAYA LOPES DOS SANTOS" userId="8ea60cb0-180a-43a3-bd59-051659af4df2" providerId="ADAL" clId="{757314DF-616F-4CEE-89E8-A7306DC3E7AD}" dt="2024-11-27T14:41:38" v="20"/>
        <pc:sldMkLst>
          <pc:docMk/>
          <pc:sldMk cId="3662576688" sldId="2134961011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2142264069" sldId="2134961021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1540963721" sldId="2134961022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4270522427" sldId="2134961023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1154826365" sldId="2134961024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960572767" sldId="2134961025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2951776866" sldId="2134961027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389811135" sldId="2134961034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2462384486" sldId="2134961035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2488626129" sldId="2134961036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1815766679" sldId="2134961037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2962713180" sldId="2134961039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683333709" sldId="2134961040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468549151" sldId="2134961041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3285541461" sldId="2134961042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3559572281" sldId="2134961043"/>
        </pc:sldMkLst>
      </pc:sldChg>
      <pc:sldChg chg="add">
        <pc:chgData name="RENAN MENDES GAYA LOPES DOS SANTOS" userId="8ea60cb0-180a-43a3-bd59-051659af4df2" providerId="ADAL" clId="{757314DF-616F-4CEE-89E8-A7306DC3E7AD}" dt="2024-11-27T14:01:07.321" v="1"/>
        <pc:sldMkLst>
          <pc:docMk/>
          <pc:sldMk cId="1595208319" sldId="2134961114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2262566106" sldId="2134961208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1204633908" sldId="2134961209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1543210844" sldId="2134961211"/>
        </pc:sldMkLst>
      </pc:sldChg>
      <pc:sldChg chg="del">
        <pc:chgData name="RENAN MENDES GAYA LOPES DOS SANTOS" userId="8ea60cb0-180a-43a3-bd59-051659af4df2" providerId="ADAL" clId="{757314DF-616F-4CEE-89E8-A7306DC3E7AD}" dt="2024-11-22T18:38:49.186" v="0" actId="47"/>
        <pc:sldMkLst>
          <pc:docMk/>
          <pc:sldMk cId="534593638" sldId="2134961213"/>
        </pc:sldMkLst>
      </pc:sldChg>
      <pc:sldChg chg="addSp modSp add mod modAnim">
        <pc:chgData name="RENAN MENDES GAYA LOPES DOS SANTOS" userId="8ea60cb0-180a-43a3-bd59-051659af4df2" providerId="ADAL" clId="{757314DF-616F-4CEE-89E8-A7306DC3E7AD}" dt="2024-11-27T14:41:04.620" v="12" actId="14100"/>
        <pc:sldMkLst>
          <pc:docMk/>
          <pc:sldMk cId="1826320321" sldId="2134961216"/>
        </pc:sldMkLst>
      </pc:sldChg>
      <pc:sldChg chg="add">
        <pc:chgData name="RENAN MENDES GAYA LOPES DOS SANTOS" userId="8ea60cb0-180a-43a3-bd59-051659af4df2" providerId="ADAL" clId="{757314DF-616F-4CEE-89E8-A7306DC3E7AD}" dt="2024-11-27T14:49:11.379" v="21"/>
        <pc:sldMkLst>
          <pc:docMk/>
          <pc:sldMk cId="4266701291" sldId="2134961217"/>
        </pc:sldMkLst>
      </pc:sldChg>
      <pc:sldChg chg="delSp add mod">
        <pc:chgData name="RENAN MENDES GAYA LOPES DOS SANTOS" userId="8ea60cb0-180a-43a3-bd59-051659af4df2" providerId="ADAL" clId="{757314DF-616F-4CEE-89E8-A7306DC3E7AD}" dt="2024-11-27T14:49:47.780" v="26" actId="478"/>
        <pc:sldMkLst>
          <pc:docMk/>
          <pc:sldMk cId="1310584722" sldId="2134961218"/>
        </pc:sldMkLst>
      </pc:sldChg>
    </pc:docChg>
  </pc:docChgLst>
  <pc:docChgLst>
    <pc:chgData name="RENAN MENDES GAYA LOPES DOS SANTOS" userId="8ea60cb0-180a-43a3-bd59-051659af4df2" providerId="ADAL" clId="{96DABFBB-775E-4EA5-9A02-73EFBFE90B76}"/>
    <pc:docChg chg="undo redo custSel addSld delSld modSld sldOrd">
      <pc:chgData name="RENAN MENDES GAYA LOPES DOS SANTOS" userId="8ea60cb0-180a-43a3-bd59-051659af4df2" providerId="ADAL" clId="{96DABFBB-775E-4EA5-9A02-73EFBFE90B76}" dt="2024-12-20T10:07:54.269" v="238" actId="207"/>
      <pc:docMkLst>
        <pc:docMk/>
      </pc:docMkLst>
      <pc:sldChg chg="modSp add mod">
        <pc:chgData name="RENAN MENDES GAYA LOPES DOS SANTOS" userId="8ea60cb0-180a-43a3-bd59-051659af4df2" providerId="ADAL" clId="{96DABFBB-775E-4EA5-9A02-73EFBFE90B76}" dt="2024-12-20T01:16:35.493" v="168" actId="108"/>
        <pc:sldMkLst>
          <pc:docMk/>
          <pc:sldMk cId="3018835803" sldId="2134960963"/>
        </pc:sldMkLst>
      </pc:sldChg>
      <pc:sldChg chg="add">
        <pc:chgData name="RENAN MENDES GAYA LOPES DOS SANTOS" userId="8ea60cb0-180a-43a3-bd59-051659af4df2" providerId="ADAL" clId="{96DABFBB-775E-4EA5-9A02-73EFBFE90B76}" dt="2024-12-20T01:13:04.793" v="91"/>
        <pc:sldMkLst>
          <pc:docMk/>
          <pc:sldMk cId="1027364710" sldId="2134960976"/>
        </pc:sldMkLst>
      </pc:sldChg>
      <pc:sldChg chg="mod modShow">
        <pc:chgData name="RENAN MENDES GAYA LOPES DOS SANTOS" userId="8ea60cb0-180a-43a3-bd59-051659af4df2" providerId="ADAL" clId="{96DABFBB-775E-4EA5-9A02-73EFBFE90B76}" dt="2024-12-20T00:30:32.289" v="31" actId="729"/>
        <pc:sldMkLst>
          <pc:docMk/>
          <pc:sldMk cId="2080086323" sldId="2134961009"/>
        </pc:sldMkLst>
      </pc:sldChg>
      <pc:sldChg chg="add del mod modShow">
        <pc:chgData name="RENAN MENDES GAYA LOPES DOS SANTOS" userId="8ea60cb0-180a-43a3-bd59-051659af4df2" providerId="ADAL" clId="{96DABFBB-775E-4EA5-9A02-73EFBFE90B76}" dt="2024-12-20T01:05:42.122" v="48" actId="729"/>
        <pc:sldMkLst>
          <pc:docMk/>
          <pc:sldMk cId="1214722506" sldId="2134961028"/>
        </pc:sldMkLst>
      </pc:sldChg>
      <pc:sldChg chg="mod ord modShow">
        <pc:chgData name="RENAN MENDES GAYA LOPES DOS SANTOS" userId="8ea60cb0-180a-43a3-bd59-051659af4df2" providerId="ADAL" clId="{96DABFBB-775E-4EA5-9A02-73EFBFE90B76}" dt="2024-12-20T01:07:29.148" v="69" actId="729"/>
        <pc:sldMkLst>
          <pc:docMk/>
          <pc:sldMk cId="973640882" sldId="2134961029"/>
        </pc:sldMkLst>
      </pc:sldChg>
      <pc:sldChg chg="mod modShow">
        <pc:chgData name="RENAN MENDES GAYA LOPES DOS SANTOS" userId="8ea60cb0-180a-43a3-bd59-051659af4df2" providerId="ADAL" clId="{96DABFBB-775E-4EA5-9A02-73EFBFE90B76}" dt="2024-12-20T01:07:04.042" v="59" actId="729"/>
        <pc:sldMkLst>
          <pc:docMk/>
          <pc:sldMk cId="4023243961" sldId="2134961030"/>
        </pc:sldMkLst>
      </pc:sldChg>
      <pc:sldChg chg="mod modShow">
        <pc:chgData name="RENAN MENDES GAYA LOPES DOS SANTOS" userId="8ea60cb0-180a-43a3-bd59-051659af4df2" providerId="ADAL" clId="{96DABFBB-775E-4EA5-9A02-73EFBFE90B76}" dt="2024-12-20T01:08:06.662" v="81" actId="729"/>
        <pc:sldMkLst>
          <pc:docMk/>
          <pc:sldMk cId="4135757622" sldId="2134961031"/>
        </pc:sldMkLst>
      </pc:sldChg>
      <pc:sldChg chg="modSp mod">
        <pc:chgData name="RENAN MENDES GAYA LOPES DOS SANTOS" userId="8ea60cb0-180a-43a3-bd59-051659af4df2" providerId="ADAL" clId="{96DABFBB-775E-4EA5-9A02-73EFBFE90B76}" dt="2024-12-20T00:54:37.168" v="34" actId="20577"/>
        <pc:sldMkLst>
          <pc:docMk/>
          <pc:sldMk cId="690712546" sldId="2134961125"/>
        </pc:sldMkLst>
      </pc:sldChg>
      <pc:sldChg chg="modSp add mod">
        <pc:chgData name="RENAN MENDES GAYA LOPES DOS SANTOS" userId="8ea60cb0-180a-43a3-bd59-051659af4df2" providerId="ADAL" clId="{96DABFBB-775E-4EA5-9A02-73EFBFE90B76}" dt="2024-12-20T10:07:54.269" v="238" actId="207"/>
        <pc:sldMkLst>
          <pc:docMk/>
          <pc:sldMk cId="46201755" sldId="2134961186"/>
        </pc:sldMkLst>
      </pc:sldChg>
      <pc:sldChg chg="mod modShow">
        <pc:chgData name="RENAN MENDES GAYA LOPES DOS SANTOS" userId="8ea60cb0-180a-43a3-bd59-051659af4df2" providerId="ADAL" clId="{96DABFBB-775E-4EA5-9A02-73EFBFE90B76}" dt="2024-12-20T01:07:56.851" v="77" actId="729"/>
        <pc:sldMkLst>
          <pc:docMk/>
          <pc:sldMk cId="3370406342" sldId="2134961215"/>
        </pc:sldMkLst>
      </pc:sldChg>
      <pc:sldChg chg="addSp delSp modSp add mod ord delAnim modAnim">
        <pc:chgData name="RENAN MENDES GAYA LOPES DOS SANTOS" userId="8ea60cb0-180a-43a3-bd59-051659af4df2" providerId="ADAL" clId="{96DABFBB-775E-4EA5-9A02-73EFBFE90B76}" dt="2024-12-20T00:30:33.975" v="33"/>
        <pc:sldMkLst>
          <pc:docMk/>
          <pc:sldMk cId="1128713837" sldId="2134961219"/>
        </pc:sldMkLst>
      </pc:sldChg>
      <pc:sldChg chg="modSp add mod ord modAnim">
        <pc:chgData name="RENAN MENDES GAYA LOPES DOS SANTOS" userId="8ea60cb0-180a-43a3-bd59-051659af4df2" providerId="ADAL" clId="{96DABFBB-775E-4EA5-9A02-73EFBFE90B76}" dt="2024-12-20T01:08:41.102" v="86" actId="207"/>
        <pc:sldMkLst>
          <pc:docMk/>
          <pc:sldMk cId="1604364121" sldId="2134961220"/>
        </pc:sldMkLst>
      </pc:sldChg>
      <pc:sldChg chg="modSp add mod ord">
        <pc:chgData name="RENAN MENDES GAYA LOPES DOS SANTOS" userId="8ea60cb0-180a-43a3-bd59-051659af4df2" providerId="ADAL" clId="{96DABFBB-775E-4EA5-9A02-73EFBFE90B76}" dt="2024-12-20T01:06:52.132" v="57" actId="207"/>
        <pc:sldMkLst>
          <pc:docMk/>
          <pc:sldMk cId="1196825487" sldId="2134961221"/>
        </pc:sldMkLst>
      </pc:sldChg>
      <pc:sldChg chg="modSp add mod ord">
        <pc:chgData name="RENAN MENDES GAYA LOPES DOS SANTOS" userId="8ea60cb0-180a-43a3-bd59-051659af4df2" providerId="ADAL" clId="{96DABFBB-775E-4EA5-9A02-73EFBFE90B76}" dt="2024-12-20T01:07:33.986" v="71" actId="207"/>
        <pc:sldMkLst>
          <pc:docMk/>
          <pc:sldMk cId="4259564420" sldId="2134961222"/>
        </pc:sldMkLst>
      </pc:sldChg>
      <pc:sldChg chg="modSp add mod ord">
        <pc:chgData name="RENAN MENDES GAYA LOPES DOS SANTOS" userId="8ea60cb0-180a-43a3-bd59-051659af4df2" providerId="ADAL" clId="{96DABFBB-775E-4EA5-9A02-73EFBFE90B76}" dt="2024-12-20T01:09:14.062" v="88" actId="207"/>
        <pc:sldMkLst>
          <pc:docMk/>
          <pc:sldMk cId="2881621953" sldId="2134961223"/>
        </pc:sldMkLst>
      </pc:sldChg>
      <pc:sldChg chg="modSp add mod">
        <pc:chgData name="RENAN MENDES GAYA LOPES DOS SANTOS" userId="8ea60cb0-180a-43a3-bd59-051659af4df2" providerId="ADAL" clId="{96DABFBB-775E-4EA5-9A02-73EFBFE90B76}" dt="2024-12-20T01:07:50.090" v="76" actId="207"/>
        <pc:sldMkLst>
          <pc:docMk/>
          <pc:sldMk cId="2844476035" sldId="2134961224"/>
        </pc:sldMkLst>
      </pc:sldChg>
      <pc:sldChg chg="modSp add mod">
        <pc:chgData name="RENAN MENDES GAYA LOPES DOS SANTOS" userId="8ea60cb0-180a-43a3-bd59-051659af4df2" providerId="ADAL" clId="{96DABFBB-775E-4EA5-9A02-73EFBFE90B76}" dt="2024-12-20T01:08:13.869" v="83" actId="207"/>
        <pc:sldMkLst>
          <pc:docMk/>
          <pc:sldMk cId="1382963118" sldId="2134961225"/>
        </pc:sldMkLst>
      </pc:sldChg>
      <pc:sldChg chg="delSp add mod">
        <pc:chgData name="RENAN MENDES GAYA LOPES DOS SANTOS" userId="8ea60cb0-180a-43a3-bd59-051659af4df2" providerId="ADAL" clId="{96DABFBB-775E-4EA5-9A02-73EFBFE90B76}" dt="2024-12-20T01:12:38.666" v="90" actId="478"/>
        <pc:sldMkLst>
          <pc:docMk/>
          <pc:sldMk cId="2265647526" sldId="2134961226"/>
        </pc:sldMkLst>
      </pc:sldChg>
      <pc:sldChg chg="add">
        <pc:chgData name="RENAN MENDES GAYA LOPES DOS SANTOS" userId="8ea60cb0-180a-43a3-bd59-051659af4df2" providerId="ADAL" clId="{96DABFBB-775E-4EA5-9A02-73EFBFE90B76}" dt="2024-12-20T01:13:22.545" v="92"/>
        <pc:sldMkLst>
          <pc:docMk/>
          <pc:sldMk cId="1416224158" sldId="2134961227"/>
        </pc:sldMkLst>
      </pc:sldChg>
      <pc:sldChg chg="add">
        <pc:chgData name="RENAN MENDES GAYA LOPES DOS SANTOS" userId="8ea60cb0-180a-43a3-bd59-051659af4df2" providerId="ADAL" clId="{96DABFBB-775E-4EA5-9A02-73EFBFE90B76}" dt="2024-12-20T01:18:45.270" v="169"/>
        <pc:sldMkLst>
          <pc:docMk/>
          <pc:sldMk cId="3388525104" sldId="2134961240"/>
        </pc:sldMkLst>
      </pc:sldChg>
      <pc:sldChg chg="add">
        <pc:chgData name="RENAN MENDES GAYA LOPES DOS SANTOS" userId="8ea60cb0-180a-43a3-bd59-051659af4df2" providerId="ADAL" clId="{96DABFBB-775E-4EA5-9A02-73EFBFE90B76}" dt="2024-12-20T01:18:45.270" v="169"/>
        <pc:sldMkLst>
          <pc:docMk/>
          <pc:sldMk cId="2387617020" sldId="2134961241"/>
        </pc:sldMkLst>
      </pc:sldChg>
    </pc:docChg>
  </pc:docChgLst>
  <pc:docChgLst>
    <pc:chgData name="RENAN MENDES GAYA LOPES DOS SANTOS" userId="8ea60cb0-180a-43a3-bd59-051659af4df2" providerId="ADAL" clId="{6D3338AB-2F86-4095-9C79-BA77F4407F99}"/>
    <pc:docChg chg="delSld modSld sldOrd">
      <pc:chgData name="RENAN MENDES GAYA LOPES DOS SANTOS" userId="8ea60cb0-180a-43a3-bd59-051659af4df2" providerId="ADAL" clId="{6D3338AB-2F86-4095-9C79-BA77F4407F99}" dt="2025-05-05T12:28:42.087" v="35" actId="729"/>
      <pc:docMkLst>
        <pc:docMk/>
      </pc:docMkLst>
      <pc:sldChg chg="mod modShow">
        <pc:chgData name="RENAN MENDES GAYA LOPES DOS SANTOS" userId="8ea60cb0-180a-43a3-bd59-051659af4df2" providerId="ADAL" clId="{6D3338AB-2F86-4095-9C79-BA77F4407F99}" dt="2025-05-05T12:26:36.480" v="26" actId="729"/>
        <pc:sldMkLst>
          <pc:docMk/>
          <pc:sldMk cId="3784614768" sldId="259"/>
        </pc:sldMkLst>
      </pc:sldChg>
      <pc:sldChg chg="ord">
        <pc:chgData name="RENAN MENDES GAYA LOPES DOS SANTOS" userId="8ea60cb0-180a-43a3-bd59-051659af4df2" providerId="ADAL" clId="{6D3338AB-2F86-4095-9C79-BA77F4407F99}" dt="2025-05-05T12:22:22.434" v="8"/>
        <pc:sldMkLst>
          <pc:docMk/>
          <pc:sldMk cId="3013605878" sldId="260"/>
        </pc:sldMkLst>
      </pc:sldChg>
      <pc:sldChg chg="mod modShow">
        <pc:chgData name="RENAN MENDES GAYA LOPES DOS SANTOS" userId="8ea60cb0-180a-43a3-bd59-051659af4df2" providerId="ADAL" clId="{6D3338AB-2F86-4095-9C79-BA77F4407F99}" dt="2025-05-05T12:27:22.358" v="31" actId="729"/>
        <pc:sldMkLst>
          <pc:docMk/>
          <pc:sldMk cId="905341328" sldId="298"/>
        </pc:sldMkLst>
      </pc:sldChg>
      <pc:sldChg chg="mod modShow">
        <pc:chgData name="RENAN MENDES GAYA LOPES DOS SANTOS" userId="8ea60cb0-180a-43a3-bd59-051659af4df2" providerId="ADAL" clId="{6D3338AB-2F86-4095-9C79-BA77F4407F99}" dt="2025-05-05T12:27:22.358" v="31" actId="729"/>
        <pc:sldMkLst>
          <pc:docMk/>
          <pc:sldMk cId="1611313748" sldId="302"/>
        </pc:sldMkLst>
      </pc:sldChg>
      <pc:sldChg chg="mod modShow">
        <pc:chgData name="RENAN MENDES GAYA LOPES DOS SANTOS" userId="8ea60cb0-180a-43a3-bd59-051659af4df2" providerId="ADAL" clId="{6D3338AB-2F86-4095-9C79-BA77F4407F99}" dt="2025-05-05T12:26:36.480" v="26" actId="729"/>
        <pc:sldMkLst>
          <pc:docMk/>
          <pc:sldMk cId="217342521" sldId="2134960790"/>
        </pc:sldMkLst>
      </pc:sldChg>
      <pc:sldChg chg="mod modShow">
        <pc:chgData name="RENAN MENDES GAYA LOPES DOS SANTOS" userId="8ea60cb0-180a-43a3-bd59-051659af4df2" providerId="ADAL" clId="{6D3338AB-2F86-4095-9C79-BA77F4407F99}" dt="2025-05-05T12:26:46.645" v="27" actId="729"/>
        <pc:sldMkLst>
          <pc:docMk/>
          <pc:sldMk cId="3870827119" sldId="2134960804"/>
        </pc:sldMkLst>
      </pc:sldChg>
      <pc:sldChg chg="ord">
        <pc:chgData name="RENAN MENDES GAYA LOPES DOS SANTOS" userId="8ea60cb0-180a-43a3-bd59-051659af4df2" providerId="ADAL" clId="{6D3338AB-2F86-4095-9C79-BA77F4407F99}" dt="2025-05-05T12:22:46.442" v="10"/>
        <pc:sldMkLst>
          <pc:docMk/>
          <pc:sldMk cId="3676974522" sldId="2134960816"/>
        </pc:sldMkLst>
      </pc:sldChg>
      <pc:sldChg chg="mod modShow">
        <pc:chgData name="RENAN MENDES GAYA LOPES DOS SANTOS" userId="8ea60cb0-180a-43a3-bd59-051659af4df2" providerId="ADAL" clId="{6D3338AB-2F86-4095-9C79-BA77F4407F99}" dt="2025-05-05T12:26:16.819" v="25" actId="729"/>
        <pc:sldMkLst>
          <pc:docMk/>
          <pc:sldMk cId="348260970" sldId="2134960835"/>
        </pc:sldMkLst>
      </pc:sldChg>
      <pc:sldChg chg="mod modShow">
        <pc:chgData name="RENAN MENDES GAYA LOPES DOS SANTOS" userId="8ea60cb0-180a-43a3-bd59-051659af4df2" providerId="ADAL" clId="{6D3338AB-2F86-4095-9C79-BA77F4407F99}" dt="2025-05-05T12:27:01.069" v="30" actId="729"/>
        <pc:sldMkLst>
          <pc:docMk/>
          <pc:sldMk cId="2360108461" sldId="2134960951"/>
        </pc:sldMkLst>
      </pc:sldChg>
      <pc:sldChg chg="del">
        <pc:chgData name="RENAN MENDES GAYA LOPES DOS SANTOS" userId="8ea60cb0-180a-43a3-bd59-051659af4df2" providerId="ADAL" clId="{6D3338AB-2F86-4095-9C79-BA77F4407F99}" dt="2025-05-05T12:21:22.423" v="4" actId="47"/>
        <pc:sldMkLst>
          <pc:docMk/>
          <pc:sldMk cId="2621970730" sldId="2134960970"/>
        </pc:sldMkLst>
      </pc:sldChg>
      <pc:sldChg chg="del ord">
        <pc:chgData name="RENAN MENDES GAYA LOPES DOS SANTOS" userId="8ea60cb0-180a-43a3-bd59-051659af4df2" providerId="ADAL" clId="{6D3338AB-2F86-4095-9C79-BA77F4407F99}" dt="2025-05-05T12:22:55.707" v="13" actId="47"/>
        <pc:sldMkLst>
          <pc:docMk/>
          <pc:sldMk cId="2100446175" sldId="2134960973"/>
        </pc:sldMkLst>
      </pc:sldChg>
      <pc:sldChg chg="mod modShow">
        <pc:chgData name="RENAN MENDES GAYA LOPES DOS SANTOS" userId="8ea60cb0-180a-43a3-bd59-051659af4df2" providerId="ADAL" clId="{6D3338AB-2F86-4095-9C79-BA77F4407F99}" dt="2025-05-05T12:26:46.645" v="27" actId="729"/>
        <pc:sldMkLst>
          <pc:docMk/>
          <pc:sldMk cId="3628840830" sldId="2134960977"/>
        </pc:sldMkLst>
      </pc:sldChg>
      <pc:sldChg chg="mod modShow">
        <pc:chgData name="RENAN MENDES GAYA LOPES DOS SANTOS" userId="8ea60cb0-180a-43a3-bd59-051659af4df2" providerId="ADAL" clId="{6D3338AB-2F86-4095-9C79-BA77F4407F99}" dt="2025-05-05T12:26:16.819" v="25" actId="729"/>
        <pc:sldMkLst>
          <pc:docMk/>
          <pc:sldMk cId="3884662857" sldId="2134960997"/>
        </pc:sldMkLst>
      </pc:sldChg>
      <pc:sldChg chg="mod modShow">
        <pc:chgData name="RENAN MENDES GAYA LOPES DOS SANTOS" userId="8ea60cb0-180a-43a3-bd59-051659af4df2" providerId="ADAL" clId="{6D3338AB-2F86-4095-9C79-BA77F4407F99}" dt="2025-05-05T12:26:16.819" v="25" actId="729"/>
        <pc:sldMkLst>
          <pc:docMk/>
          <pc:sldMk cId="2304927854" sldId="2134960998"/>
        </pc:sldMkLst>
      </pc:sldChg>
      <pc:sldChg chg="del">
        <pc:chgData name="RENAN MENDES GAYA LOPES DOS SANTOS" userId="8ea60cb0-180a-43a3-bd59-051659af4df2" providerId="ADAL" clId="{6D3338AB-2F86-4095-9C79-BA77F4407F99}" dt="2025-05-05T12:19:26.394" v="2" actId="47"/>
        <pc:sldMkLst>
          <pc:docMk/>
          <pc:sldMk cId="2080086323" sldId="2134961009"/>
        </pc:sldMkLst>
      </pc:sldChg>
      <pc:sldChg chg="mod ord modShow">
        <pc:chgData name="RENAN MENDES GAYA LOPES DOS SANTOS" userId="8ea60cb0-180a-43a3-bd59-051659af4df2" providerId="ADAL" clId="{6D3338AB-2F86-4095-9C79-BA77F4407F99}" dt="2025-05-05T12:28:23.264" v="34" actId="729"/>
        <pc:sldMkLst>
          <pc:docMk/>
          <pc:sldMk cId="291533169" sldId="2134961010"/>
        </pc:sldMkLst>
      </pc:sldChg>
      <pc:sldChg chg="mod ord modShow">
        <pc:chgData name="RENAN MENDES GAYA LOPES DOS SANTOS" userId="8ea60cb0-180a-43a3-bd59-051659af4df2" providerId="ADAL" clId="{6D3338AB-2F86-4095-9C79-BA77F4407F99}" dt="2025-05-05T12:28:23.264" v="34" actId="729"/>
        <pc:sldMkLst>
          <pc:docMk/>
          <pc:sldMk cId="3662576688" sldId="2134961011"/>
        </pc:sldMkLst>
      </pc:sldChg>
      <pc:sldChg chg="mod ord modShow">
        <pc:chgData name="RENAN MENDES GAYA LOPES DOS SANTOS" userId="8ea60cb0-180a-43a3-bd59-051659af4df2" providerId="ADAL" clId="{6D3338AB-2F86-4095-9C79-BA77F4407F99}" dt="2025-05-05T12:28:23.264" v="34" actId="729"/>
        <pc:sldMkLst>
          <pc:docMk/>
          <pc:sldMk cId="1032320907" sldId="2134961012"/>
        </pc:sldMkLst>
      </pc:sldChg>
      <pc:sldChg chg="ord">
        <pc:chgData name="RENAN MENDES GAYA LOPES DOS SANTOS" userId="8ea60cb0-180a-43a3-bd59-051659af4df2" providerId="ADAL" clId="{6D3338AB-2F86-4095-9C79-BA77F4407F99}" dt="2025-05-05T12:22:12.294" v="6"/>
        <pc:sldMkLst>
          <pc:docMk/>
          <pc:sldMk cId="468336898" sldId="2134961014"/>
        </pc:sldMkLst>
      </pc:sldChg>
      <pc:sldChg chg="del">
        <pc:chgData name="RENAN MENDES GAYA LOPES DOS SANTOS" userId="8ea60cb0-180a-43a3-bd59-051659af4df2" providerId="ADAL" clId="{6D3338AB-2F86-4095-9C79-BA77F4407F99}" dt="2025-05-05T12:19:31.291" v="3" actId="47"/>
        <pc:sldMkLst>
          <pc:docMk/>
          <pc:sldMk cId="1429456440" sldId="2134961020"/>
        </pc:sldMkLst>
      </pc:sldChg>
      <pc:sldChg chg="mod modShow">
        <pc:chgData name="RENAN MENDES GAYA LOPES DOS SANTOS" userId="8ea60cb0-180a-43a3-bd59-051659af4df2" providerId="ADAL" clId="{6D3338AB-2F86-4095-9C79-BA77F4407F99}" dt="2025-05-05T12:28:42.087" v="35" actId="729"/>
        <pc:sldMkLst>
          <pc:docMk/>
          <pc:sldMk cId="3814311519" sldId="2134961032"/>
        </pc:sldMkLst>
      </pc:sldChg>
      <pc:sldChg chg="del">
        <pc:chgData name="RENAN MENDES GAYA LOPES DOS SANTOS" userId="8ea60cb0-180a-43a3-bd59-051659af4df2" providerId="ADAL" clId="{6D3338AB-2F86-4095-9C79-BA77F4407F99}" dt="2025-05-05T12:19:23.675" v="1" actId="47"/>
        <pc:sldMkLst>
          <pc:docMk/>
          <pc:sldMk cId="1595208319" sldId="2134961114"/>
        </pc:sldMkLst>
      </pc:sldChg>
      <pc:sldChg chg="mod modShow">
        <pc:chgData name="RENAN MENDES GAYA LOPES DOS SANTOS" userId="8ea60cb0-180a-43a3-bd59-051659af4df2" providerId="ADAL" clId="{6D3338AB-2F86-4095-9C79-BA77F4407F99}" dt="2025-05-05T12:26:16.819" v="25" actId="729"/>
        <pc:sldMkLst>
          <pc:docMk/>
          <pc:sldMk cId="2803292275" sldId="2134961117"/>
        </pc:sldMkLst>
      </pc:sldChg>
      <pc:sldChg chg="mod modShow">
        <pc:chgData name="RENAN MENDES GAYA LOPES DOS SANTOS" userId="8ea60cb0-180a-43a3-bd59-051659af4df2" providerId="ADAL" clId="{6D3338AB-2F86-4095-9C79-BA77F4407F99}" dt="2025-05-05T12:26:55.498" v="29" actId="729"/>
        <pc:sldMkLst>
          <pc:docMk/>
          <pc:sldMk cId="2107091337" sldId="2134961124"/>
        </pc:sldMkLst>
      </pc:sldChg>
      <pc:sldChg chg="mod modShow">
        <pc:chgData name="RENAN MENDES GAYA LOPES DOS SANTOS" userId="8ea60cb0-180a-43a3-bd59-051659af4df2" providerId="ADAL" clId="{6D3338AB-2F86-4095-9C79-BA77F4407F99}" dt="2025-05-05T12:26:55.498" v="29" actId="729"/>
        <pc:sldMkLst>
          <pc:docMk/>
          <pc:sldMk cId="690712546" sldId="2134961125"/>
        </pc:sldMkLst>
      </pc:sldChg>
      <pc:sldChg chg="mod modShow">
        <pc:chgData name="RENAN MENDES GAYA LOPES DOS SANTOS" userId="8ea60cb0-180a-43a3-bd59-051659af4df2" providerId="ADAL" clId="{6D3338AB-2F86-4095-9C79-BA77F4407F99}" dt="2025-05-05T12:26:55.498" v="29" actId="729"/>
        <pc:sldMkLst>
          <pc:docMk/>
          <pc:sldMk cId="1705109594" sldId="2134961126"/>
        </pc:sldMkLst>
      </pc:sldChg>
      <pc:sldChg chg="mod modShow">
        <pc:chgData name="RENAN MENDES GAYA LOPES DOS SANTOS" userId="8ea60cb0-180a-43a3-bd59-051659af4df2" providerId="ADAL" clId="{6D3338AB-2F86-4095-9C79-BA77F4407F99}" dt="2025-05-05T12:27:40.612" v="32" actId="729"/>
        <pc:sldMkLst>
          <pc:docMk/>
          <pc:sldMk cId="335006382" sldId="2134961139"/>
        </pc:sldMkLst>
      </pc:sldChg>
      <pc:sldChg chg="del">
        <pc:chgData name="RENAN MENDES GAYA LOPES DOS SANTOS" userId="8ea60cb0-180a-43a3-bd59-051659af4df2" providerId="ADAL" clId="{6D3338AB-2F86-4095-9C79-BA77F4407F99}" dt="2025-05-05T12:19:21.314" v="0" actId="47"/>
        <pc:sldMkLst>
          <pc:docMk/>
          <pc:sldMk cId="46201755" sldId="2134961186"/>
        </pc:sldMkLst>
      </pc:sldChg>
      <pc:sldChg chg="ord modAnim">
        <pc:chgData name="RENAN MENDES GAYA LOPES DOS SANTOS" userId="8ea60cb0-180a-43a3-bd59-051659af4df2" providerId="ADAL" clId="{6D3338AB-2F86-4095-9C79-BA77F4407F99}" dt="2025-05-05T12:24:42.551" v="24"/>
        <pc:sldMkLst>
          <pc:docMk/>
          <pc:sldMk cId="1128713837" sldId="2134961219"/>
        </pc:sldMkLst>
      </pc:sldChg>
      <pc:sldChg chg="mod modShow">
        <pc:chgData name="RENAN MENDES GAYA LOPES DOS SANTOS" userId="8ea60cb0-180a-43a3-bd59-051659af4df2" providerId="ADAL" clId="{6D3338AB-2F86-4095-9C79-BA77F4407F99}" dt="2025-05-05T12:27:40.612" v="32" actId="729"/>
        <pc:sldMkLst>
          <pc:docMk/>
          <pc:sldMk cId="1382963118" sldId="2134961225"/>
        </pc:sldMkLst>
      </pc:sldChg>
      <pc:sldChg chg="mod modShow">
        <pc:chgData name="RENAN MENDES GAYA LOPES DOS SANTOS" userId="8ea60cb0-180a-43a3-bd59-051659af4df2" providerId="ADAL" clId="{6D3338AB-2F86-4095-9C79-BA77F4407F99}" dt="2025-05-05T12:27:49.528" v="33" actId="729"/>
        <pc:sldMkLst>
          <pc:docMk/>
          <pc:sldMk cId="1416224158" sldId="2134961227"/>
        </pc:sldMkLst>
      </pc:sldChg>
      <pc:sldChg chg="mod modShow">
        <pc:chgData name="RENAN MENDES GAYA LOPES DOS SANTOS" userId="8ea60cb0-180a-43a3-bd59-051659af4df2" providerId="ADAL" clId="{6D3338AB-2F86-4095-9C79-BA77F4407F99}" dt="2025-05-05T12:26:36.480" v="26" actId="729"/>
        <pc:sldMkLst>
          <pc:docMk/>
          <pc:sldMk cId="3388525104" sldId="2134961240"/>
        </pc:sldMkLst>
      </pc:sldChg>
      <pc:sldChg chg="mod modShow">
        <pc:chgData name="RENAN MENDES GAYA LOPES DOS SANTOS" userId="8ea60cb0-180a-43a3-bd59-051659af4df2" providerId="ADAL" clId="{6D3338AB-2F86-4095-9C79-BA77F4407F99}" dt="2025-05-05T12:26:36.480" v="26" actId="729"/>
        <pc:sldMkLst>
          <pc:docMk/>
          <pc:sldMk cId="2387617020" sldId="2134961241"/>
        </pc:sldMkLst>
      </pc:sldChg>
      <pc:sldChg chg="mod modShow">
        <pc:chgData name="RENAN MENDES GAYA LOPES DOS SANTOS" userId="8ea60cb0-180a-43a3-bd59-051659af4df2" providerId="ADAL" clId="{6D3338AB-2F86-4095-9C79-BA77F4407F99}" dt="2025-05-05T12:26:50.100" v="28" actId="729"/>
        <pc:sldMkLst>
          <pc:docMk/>
          <pc:sldMk cId="2523099069" sldId="2134961297"/>
        </pc:sldMkLst>
      </pc:sldChg>
    </pc:docChg>
  </pc:docChgLst>
  <pc:docChgLst>
    <pc:chgData name="RENAN MENDES GAYA LOPES DOS SANTOS" userId="8ea60cb0-180a-43a3-bd59-051659af4df2" providerId="ADAL" clId="{BC14D022-14B7-4F30-9CA9-B70ABF2BF5F2}"/>
    <pc:docChg chg="addSld modSld">
      <pc:chgData name="RENAN MENDES GAYA LOPES DOS SANTOS" userId="8ea60cb0-180a-43a3-bd59-051659af4df2" providerId="ADAL" clId="{BC14D022-14B7-4F30-9CA9-B70ABF2BF5F2}" dt="2025-03-20T11:34:58.084" v="0"/>
      <pc:docMkLst>
        <pc:docMk/>
      </pc:docMkLst>
      <pc:sldChg chg="add">
        <pc:chgData name="RENAN MENDES GAYA LOPES DOS SANTOS" userId="8ea60cb0-180a-43a3-bd59-051659af4df2" providerId="ADAL" clId="{BC14D022-14B7-4F30-9CA9-B70ABF2BF5F2}" dt="2025-03-20T11:34:58.084" v="0"/>
        <pc:sldMkLst>
          <pc:docMk/>
          <pc:sldMk cId="2523099069" sldId="213496129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Com Executivo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2012</c:v>
                </c:pt>
                <c:pt idx="1">
                  <c:v>2017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12</c:v>
                </c:pt>
                <c:pt idx="1">
                  <c:v>56</c:v>
                </c:pt>
                <c:pt idx="2">
                  <c:v>65</c:v>
                </c:pt>
                <c:pt idx="3">
                  <c:v>74</c:v>
                </c:pt>
                <c:pt idx="4">
                  <c:v>82</c:v>
                </c:pt>
                <c:pt idx="5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19-41E8-A3F8-A7C9D5FC73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Sem Executivo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2012</c:v>
                </c:pt>
                <c:pt idx="1">
                  <c:v>2017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88</c:v>
                </c:pt>
                <c:pt idx="1">
                  <c:v>44</c:v>
                </c:pt>
                <c:pt idx="2">
                  <c:v>35</c:v>
                </c:pt>
                <c:pt idx="3">
                  <c:v>26</c:v>
                </c:pt>
                <c:pt idx="4">
                  <c:v>18</c:v>
                </c:pt>
                <c:pt idx="5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19-41E8-A3F8-A7C9D5FC73A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57630080"/>
        <c:axId val="557633440"/>
      </c:barChart>
      <c:catAx>
        <c:axId val="557630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7633440"/>
        <c:crosses val="autoZero"/>
        <c:auto val="1"/>
        <c:lblAlgn val="ctr"/>
        <c:lblOffset val="100"/>
        <c:noMultiLvlLbl val="0"/>
      </c:catAx>
      <c:valAx>
        <c:axId val="557633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57630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1F07B-8456-4419-9CB3-0F0A58C1F3E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20B146AF-04A4-48F4-B501-65C7FBC9E402}">
      <dgm:prSet phldrT="[Texto]"/>
      <dgm:spPr/>
      <dgm:t>
        <a:bodyPr/>
        <a:lstStyle/>
        <a:p>
          <a:r>
            <a:rPr lang="pt-BR"/>
            <a:t>251 órgãos federais</a:t>
          </a:r>
        </a:p>
      </dgm:t>
    </dgm:pt>
    <dgm:pt modelId="{929FCD7C-F197-47ED-9FF9-2EB8964FD696}" type="parTrans" cxnId="{C09AB49F-F572-4E41-B1C3-99EB729E0A34}">
      <dgm:prSet/>
      <dgm:spPr/>
      <dgm:t>
        <a:bodyPr/>
        <a:lstStyle/>
        <a:p>
          <a:endParaRPr lang="pt-BR"/>
        </a:p>
      </dgm:t>
    </dgm:pt>
    <dgm:pt modelId="{360FBF4E-1C8C-4CD5-82F0-E598431ACF4C}" type="sibTrans" cxnId="{C09AB49F-F572-4E41-B1C3-99EB729E0A34}">
      <dgm:prSet/>
      <dgm:spPr/>
      <dgm:t>
        <a:bodyPr/>
        <a:lstStyle/>
        <a:p>
          <a:endParaRPr lang="pt-BR"/>
        </a:p>
      </dgm:t>
    </dgm:pt>
    <dgm:pt modelId="{041C7976-19C4-47A1-BB6F-FBD5F9FEC8F8}">
      <dgm:prSet phldrT="[Texto]"/>
      <dgm:spPr/>
      <dgm:t>
        <a:bodyPr/>
        <a:lstStyle/>
        <a:p>
          <a:r>
            <a:rPr lang="pt-BR"/>
            <a:t>+5 milhões de campos *</a:t>
          </a:r>
        </a:p>
      </dgm:t>
    </dgm:pt>
    <dgm:pt modelId="{BEE0519C-9F93-49BB-BDC6-33DC9F45833F}" type="parTrans" cxnId="{274F6FF0-4FE6-4BBF-9D86-C935437EF07B}">
      <dgm:prSet/>
      <dgm:spPr/>
      <dgm:t>
        <a:bodyPr/>
        <a:lstStyle/>
        <a:p>
          <a:endParaRPr lang="pt-BR"/>
        </a:p>
      </dgm:t>
    </dgm:pt>
    <dgm:pt modelId="{AE991BDD-2280-4D7A-9884-6408704F9294}" type="sibTrans" cxnId="{274F6FF0-4FE6-4BBF-9D86-C935437EF07B}">
      <dgm:prSet/>
      <dgm:spPr/>
      <dgm:t>
        <a:bodyPr/>
        <a:lstStyle/>
        <a:p>
          <a:endParaRPr lang="pt-BR"/>
        </a:p>
      </dgm:t>
    </dgm:pt>
    <dgm:pt modelId="{704CB525-7425-4524-BBFE-6B592237FEB1}">
      <dgm:prSet phldrT="[Texto]"/>
      <dgm:spPr/>
      <dgm:t>
        <a:bodyPr/>
        <a:lstStyle/>
        <a:p>
          <a:r>
            <a:rPr lang="pt-BR"/>
            <a:t>+370 mil tabelas *</a:t>
          </a:r>
        </a:p>
      </dgm:t>
    </dgm:pt>
    <dgm:pt modelId="{E8698099-A0CD-4217-8639-5ADF163081AF}" type="parTrans" cxnId="{AE7E9FA9-4143-41FA-A5CE-FC39F12C4FA8}">
      <dgm:prSet/>
      <dgm:spPr/>
      <dgm:t>
        <a:bodyPr/>
        <a:lstStyle/>
        <a:p>
          <a:endParaRPr lang="pt-BR"/>
        </a:p>
      </dgm:t>
    </dgm:pt>
    <dgm:pt modelId="{9AA6E0F0-E6FD-4D7D-BCB9-F3B9828766DE}" type="sibTrans" cxnId="{AE7E9FA9-4143-41FA-A5CE-FC39F12C4FA8}">
      <dgm:prSet/>
      <dgm:spPr/>
      <dgm:t>
        <a:bodyPr/>
        <a:lstStyle/>
        <a:p>
          <a:endParaRPr lang="pt-BR"/>
        </a:p>
      </dgm:t>
    </dgm:pt>
    <dgm:pt modelId="{79F9062A-6646-4F72-A97A-AC292EE86208}">
      <dgm:prSet phldrT="[Texto]"/>
      <dgm:spPr/>
      <dgm:t>
        <a:bodyPr/>
        <a:lstStyle/>
        <a:p>
          <a:r>
            <a:rPr lang="pt-BR"/>
            <a:t>+8,2 trilhões de registros *</a:t>
          </a:r>
        </a:p>
      </dgm:t>
    </dgm:pt>
    <dgm:pt modelId="{B9EF3ECC-965B-4DF7-94BE-79364CC215CA}" type="parTrans" cxnId="{49F2A851-19AD-46B6-AACB-40CD637675F0}">
      <dgm:prSet/>
      <dgm:spPr/>
      <dgm:t>
        <a:bodyPr/>
        <a:lstStyle/>
        <a:p>
          <a:endParaRPr lang="pt-BR"/>
        </a:p>
      </dgm:t>
    </dgm:pt>
    <dgm:pt modelId="{74DD0671-A3DA-4441-ADB2-D939CD1F0580}" type="sibTrans" cxnId="{49F2A851-19AD-46B6-AACB-40CD637675F0}">
      <dgm:prSet/>
      <dgm:spPr/>
      <dgm:t>
        <a:bodyPr/>
        <a:lstStyle/>
        <a:p>
          <a:endParaRPr lang="pt-BR"/>
        </a:p>
      </dgm:t>
    </dgm:pt>
    <dgm:pt modelId="{9CFC5D42-57FC-49D2-B515-F36AD5B8CEA2}" type="pres">
      <dgm:prSet presAssocID="{0B11F07B-8456-4419-9CB3-0F0A58C1F3E0}" presName="Name0" presStyleCnt="0">
        <dgm:presLayoutVars>
          <dgm:chMax val="7"/>
          <dgm:chPref val="7"/>
          <dgm:dir/>
        </dgm:presLayoutVars>
      </dgm:prSet>
      <dgm:spPr/>
    </dgm:pt>
    <dgm:pt modelId="{CECD86E8-7CC1-4637-8753-E5C08F165B56}" type="pres">
      <dgm:prSet presAssocID="{0B11F07B-8456-4419-9CB3-0F0A58C1F3E0}" presName="Name1" presStyleCnt="0"/>
      <dgm:spPr/>
    </dgm:pt>
    <dgm:pt modelId="{72915272-74A6-4FDF-AFE9-40CF556C58D9}" type="pres">
      <dgm:prSet presAssocID="{0B11F07B-8456-4419-9CB3-0F0A58C1F3E0}" presName="cycle" presStyleCnt="0"/>
      <dgm:spPr/>
    </dgm:pt>
    <dgm:pt modelId="{ADC0B929-B277-4AE8-8919-C58E0C26541C}" type="pres">
      <dgm:prSet presAssocID="{0B11F07B-8456-4419-9CB3-0F0A58C1F3E0}" presName="srcNode" presStyleLbl="node1" presStyleIdx="0" presStyleCnt="4"/>
      <dgm:spPr/>
    </dgm:pt>
    <dgm:pt modelId="{47762540-E1E3-4FAD-8FFC-E7F7BCE77451}" type="pres">
      <dgm:prSet presAssocID="{0B11F07B-8456-4419-9CB3-0F0A58C1F3E0}" presName="conn" presStyleLbl="parChTrans1D2" presStyleIdx="0" presStyleCnt="1"/>
      <dgm:spPr/>
    </dgm:pt>
    <dgm:pt modelId="{5B4D377B-4B8C-493A-B6C7-29BDF4B5EC38}" type="pres">
      <dgm:prSet presAssocID="{0B11F07B-8456-4419-9CB3-0F0A58C1F3E0}" presName="extraNode" presStyleLbl="node1" presStyleIdx="0" presStyleCnt="4"/>
      <dgm:spPr/>
    </dgm:pt>
    <dgm:pt modelId="{86783447-B515-46B8-BE03-A8FED7DC156C}" type="pres">
      <dgm:prSet presAssocID="{0B11F07B-8456-4419-9CB3-0F0A58C1F3E0}" presName="dstNode" presStyleLbl="node1" presStyleIdx="0" presStyleCnt="4"/>
      <dgm:spPr/>
    </dgm:pt>
    <dgm:pt modelId="{606284D7-12E9-4C23-89F8-67E0BE177B95}" type="pres">
      <dgm:prSet presAssocID="{20B146AF-04A4-48F4-B501-65C7FBC9E402}" presName="text_1" presStyleLbl="node1" presStyleIdx="0" presStyleCnt="4">
        <dgm:presLayoutVars>
          <dgm:bulletEnabled val="1"/>
        </dgm:presLayoutVars>
      </dgm:prSet>
      <dgm:spPr/>
    </dgm:pt>
    <dgm:pt modelId="{32BDA0E7-2EB0-443D-BDD0-7A23B5063644}" type="pres">
      <dgm:prSet presAssocID="{20B146AF-04A4-48F4-B501-65C7FBC9E402}" presName="accent_1" presStyleCnt="0"/>
      <dgm:spPr/>
    </dgm:pt>
    <dgm:pt modelId="{8B0F16CD-2026-48C8-B192-E65C46686F06}" type="pres">
      <dgm:prSet presAssocID="{20B146AF-04A4-48F4-B501-65C7FBC9E402}" presName="accentRepeatNode" presStyleLbl="solidFgAcc1" presStyleIdx="0" presStyleCnt="4"/>
      <dgm:spPr/>
    </dgm:pt>
    <dgm:pt modelId="{0CEE453D-0A88-4068-8720-CF34F40D701D}" type="pres">
      <dgm:prSet presAssocID="{704CB525-7425-4524-BBFE-6B592237FEB1}" presName="text_2" presStyleLbl="node1" presStyleIdx="1" presStyleCnt="4">
        <dgm:presLayoutVars>
          <dgm:bulletEnabled val="1"/>
        </dgm:presLayoutVars>
      </dgm:prSet>
      <dgm:spPr/>
    </dgm:pt>
    <dgm:pt modelId="{3DE0ECAA-78C6-43E5-B12F-69F7A1BF51A5}" type="pres">
      <dgm:prSet presAssocID="{704CB525-7425-4524-BBFE-6B592237FEB1}" presName="accent_2" presStyleCnt="0"/>
      <dgm:spPr/>
    </dgm:pt>
    <dgm:pt modelId="{C81560A1-172D-4314-8E41-DBCB74E06085}" type="pres">
      <dgm:prSet presAssocID="{704CB525-7425-4524-BBFE-6B592237FEB1}" presName="accentRepeatNode" presStyleLbl="solidFgAcc1" presStyleIdx="1" presStyleCnt="4"/>
      <dgm:spPr/>
    </dgm:pt>
    <dgm:pt modelId="{1F1A6EB5-BCFB-41F1-A595-06003630470B}" type="pres">
      <dgm:prSet presAssocID="{041C7976-19C4-47A1-BB6F-FBD5F9FEC8F8}" presName="text_3" presStyleLbl="node1" presStyleIdx="2" presStyleCnt="4">
        <dgm:presLayoutVars>
          <dgm:bulletEnabled val="1"/>
        </dgm:presLayoutVars>
      </dgm:prSet>
      <dgm:spPr/>
    </dgm:pt>
    <dgm:pt modelId="{684AEAE7-AF21-453E-9740-13079E8CA206}" type="pres">
      <dgm:prSet presAssocID="{041C7976-19C4-47A1-BB6F-FBD5F9FEC8F8}" presName="accent_3" presStyleCnt="0"/>
      <dgm:spPr/>
    </dgm:pt>
    <dgm:pt modelId="{51578E34-40D6-4EA5-AA18-C8ADCCC0B95E}" type="pres">
      <dgm:prSet presAssocID="{041C7976-19C4-47A1-BB6F-FBD5F9FEC8F8}" presName="accentRepeatNode" presStyleLbl="solidFgAcc1" presStyleIdx="2" presStyleCnt="4"/>
      <dgm:spPr/>
    </dgm:pt>
    <dgm:pt modelId="{6F67403B-8DCB-4928-A015-01AF1CF03F70}" type="pres">
      <dgm:prSet presAssocID="{79F9062A-6646-4F72-A97A-AC292EE86208}" presName="text_4" presStyleLbl="node1" presStyleIdx="3" presStyleCnt="4">
        <dgm:presLayoutVars>
          <dgm:bulletEnabled val="1"/>
        </dgm:presLayoutVars>
      </dgm:prSet>
      <dgm:spPr/>
    </dgm:pt>
    <dgm:pt modelId="{A60CA205-231D-4DC1-9B95-F7C17C0F84B2}" type="pres">
      <dgm:prSet presAssocID="{79F9062A-6646-4F72-A97A-AC292EE86208}" presName="accent_4" presStyleCnt="0"/>
      <dgm:spPr/>
    </dgm:pt>
    <dgm:pt modelId="{6F15EAFB-FF0A-41B7-A162-388130ACE8C4}" type="pres">
      <dgm:prSet presAssocID="{79F9062A-6646-4F72-A97A-AC292EE86208}" presName="accentRepeatNode" presStyleLbl="solidFgAcc1" presStyleIdx="3" presStyleCnt="4"/>
      <dgm:spPr/>
    </dgm:pt>
  </dgm:ptLst>
  <dgm:cxnLst>
    <dgm:cxn modelId="{616CD13D-6D1A-44BE-989A-B50534EB5264}" type="presOf" srcId="{704CB525-7425-4524-BBFE-6B592237FEB1}" destId="{0CEE453D-0A88-4068-8720-CF34F40D701D}" srcOrd="0" destOrd="0" presId="urn:microsoft.com/office/officeart/2008/layout/VerticalCurvedList"/>
    <dgm:cxn modelId="{49F2A851-19AD-46B6-AACB-40CD637675F0}" srcId="{0B11F07B-8456-4419-9CB3-0F0A58C1F3E0}" destId="{79F9062A-6646-4F72-A97A-AC292EE86208}" srcOrd="3" destOrd="0" parTransId="{B9EF3ECC-965B-4DF7-94BE-79364CC215CA}" sibTransId="{74DD0671-A3DA-4441-ADB2-D939CD1F0580}"/>
    <dgm:cxn modelId="{8E1F1981-D995-41B0-ACF1-AB98C8526B6D}" type="presOf" srcId="{79F9062A-6646-4F72-A97A-AC292EE86208}" destId="{6F67403B-8DCB-4928-A015-01AF1CF03F70}" srcOrd="0" destOrd="0" presId="urn:microsoft.com/office/officeart/2008/layout/VerticalCurvedList"/>
    <dgm:cxn modelId="{CCCAD585-3C99-4C58-B82C-0213884188C0}" type="presOf" srcId="{041C7976-19C4-47A1-BB6F-FBD5F9FEC8F8}" destId="{1F1A6EB5-BCFB-41F1-A595-06003630470B}" srcOrd="0" destOrd="0" presId="urn:microsoft.com/office/officeart/2008/layout/VerticalCurvedList"/>
    <dgm:cxn modelId="{C09AB49F-F572-4E41-B1C3-99EB729E0A34}" srcId="{0B11F07B-8456-4419-9CB3-0F0A58C1F3E0}" destId="{20B146AF-04A4-48F4-B501-65C7FBC9E402}" srcOrd="0" destOrd="0" parTransId="{929FCD7C-F197-47ED-9FF9-2EB8964FD696}" sibTransId="{360FBF4E-1C8C-4CD5-82F0-E598431ACF4C}"/>
    <dgm:cxn modelId="{AE7E9FA9-4143-41FA-A5CE-FC39F12C4FA8}" srcId="{0B11F07B-8456-4419-9CB3-0F0A58C1F3E0}" destId="{704CB525-7425-4524-BBFE-6B592237FEB1}" srcOrd="1" destOrd="0" parTransId="{E8698099-A0CD-4217-8639-5ADF163081AF}" sibTransId="{9AA6E0F0-E6FD-4D7D-BCB9-F3B9828766DE}"/>
    <dgm:cxn modelId="{02C44EC2-200B-4061-87B4-5F1A75BE40CF}" type="presOf" srcId="{0B11F07B-8456-4419-9CB3-0F0A58C1F3E0}" destId="{9CFC5D42-57FC-49D2-B515-F36AD5B8CEA2}" srcOrd="0" destOrd="0" presId="urn:microsoft.com/office/officeart/2008/layout/VerticalCurvedList"/>
    <dgm:cxn modelId="{EE8B26D3-577E-4BE0-B5BF-3441DDA78AB2}" type="presOf" srcId="{360FBF4E-1C8C-4CD5-82F0-E598431ACF4C}" destId="{47762540-E1E3-4FAD-8FFC-E7F7BCE77451}" srcOrd="0" destOrd="0" presId="urn:microsoft.com/office/officeart/2008/layout/VerticalCurvedList"/>
    <dgm:cxn modelId="{274F6FF0-4FE6-4BBF-9D86-C935437EF07B}" srcId="{0B11F07B-8456-4419-9CB3-0F0A58C1F3E0}" destId="{041C7976-19C4-47A1-BB6F-FBD5F9FEC8F8}" srcOrd="2" destOrd="0" parTransId="{BEE0519C-9F93-49BB-BDC6-33DC9F45833F}" sibTransId="{AE991BDD-2280-4D7A-9884-6408704F9294}"/>
    <dgm:cxn modelId="{E425F2FB-9BBB-4099-A329-09F5E1D4219E}" type="presOf" srcId="{20B146AF-04A4-48F4-B501-65C7FBC9E402}" destId="{606284D7-12E9-4C23-89F8-67E0BE177B95}" srcOrd="0" destOrd="0" presId="urn:microsoft.com/office/officeart/2008/layout/VerticalCurvedList"/>
    <dgm:cxn modelId="{6FFD59E4-8083-4AEA-85C6-DBE8BC632136}" type="presParOf" srcId="{9CFC5D42-57FC-49D2-B515-F36AD5B8CEA2}" destId="{CECD86E8-7CC1-4637-8753-E5C08F165B56}" srcOrd="0" destOrd="0" presId="urn:microsoft.com/office/officeart/2008/layout/VerticalCurvedList"/>
    <dgm:cxn modelId="{D9AF7757-11E0-4557-AA29-39F7906B8885}" type="presParOf" srcId="{CECD86E8-7CC1-4637-8753-E5C08F165B56}" destId="{72915272-74A6-4FDF-AFE9-40CF556C58D9}" srcOrd="0" destOrd="0" presId="urn:microsoft.com/office/officeart/2008/layout/VerticalCurvedList"/>
    <dgm:cxn modelId="{89045503-34B4-49C8-9885-0B04E041F315}" type="presParOf" srcId="{72915272-74A6-4FDF-AFE9-40CF556C58D9}" destId="{ADC0B929-B277-4AE8-8919-C58E0C26541C}" srcOrd="0" destOrd="0" presId="urn:microsoft.com/office/officeart/2008/layout/VerticalCurvedList"/>
    <dgm:cxn modelId="{9672BB22-FD09-4857-862E-33925AB61523}" type="presParOf" srcId="{72915272-74A6-4FDF-AFE9-40CF556C58D9}" destId="{47762540-E1E3-4FAD-8FFC-E7F7BCE77451}" srcOrd="1" destOrd="0" presId="urn:microsoft.com/office/officeart/2008/layout/VerticalCurvedList"/>
    <dgm:cxn modelId="{3E5A47E8-1089-477A-90C0-79B2E16F8CA0}" type="presParOf" srcId="{72915272-74A6-4FDF-AFE9-40CF556C58D9}" destId="{5B4D377B-4B8C-493A-B6C7-29BDF4B5EC38}" srcOrd="2" destOrd="0" presId="urn:microsoft.com/office/officeart/2008/layout/VerticalCurvedList"/>
    <dgm:cxn modelId="{EBB8EB25-D660-459F-8210-220D65208D91}" type="presParOf" srcId="{72915272-74A6-4FDF-AFE9-40CF556C58D9}" destId="{86783447-B515-46B8-BE03-A8FED7DC156C}" srcOrd="3" destOrd="0" presId="urn:microsoft.com/office/officeart/2008/layout/VerticalCurvedList"/>
    <dgm:cxn modelId="{E0D8BE28-C04E-4FDE-8947-C891B6B51E07}" type="presParOf" srcId="{CECD86E8-7CC1-4637-8753-E5C08F165B56}" destId="{606284D7-12E9-4C23-89F8-67E0BE177B95}" srcOrd="1" destOrd="0" presId="urn:microsoft.com/office/officeart/2008/layout/VerticalCurvedList"/>
    <dgm:cxn modelId="{B6B06C90-EA44-49AE-B54A-542EF0895A11}" type="presParOf" srcId="{CECD86E8-7CC1-4637-8753-E5C08F165B56}" destId="{32BDA0E7-2EB0-443D-BDD0-7A23B5063644}" srcOrd="2" destOrd="0" presId="urn:microsoft.com/office/officeart/2008/layout/VerticalCurvedList"/>
    <dgm:cxn modelId="{63400920-65F1-41A0-B062-133F6757C18A}" type="presParOf" srcId="{32BDA0E7-2EB0-443D-BDD0-7A23B5063644}" destId="{8B0F16CD-2026-48C8-B192-E65C46686F06}" srcOrd="0" destOrd="0" presId="urn:microsoft.com/office/officeart/2008/layout/VerticalCurvedList"/>
    <dgm:cxn modelId="{72861A12-800B-4BDA-A035-9D958B2AA40E}" type="presParOf" srcId="{CECD86E8-7CC1-4637-8753-E5C08F165B56}" destId="{0CEE453D-0A88-4068-8720-CF34F40D701D}" srcOrd="3" destOrd="0" presId="urn:microsoft.com/office/officeart/2008/layout/VerticalCurvedList"/>
    <dgm:cxn modelId="{04B5D819-DCB6-41A8-8B2B-982FF2682EEE}" type="presParOf" srcId="{CECD86E8-7CC1-4637-8753-E5C08F165B56}" destId="{3DE0ECAA-78C6-43E5-B12F-69F7A1BF51A5}" srcOrd="4" destOrd="0" presId="urn:microsoft.com/office/officeart/2008/layout/VerticalCurvedList"/>
    <dgm:cxn modelId="{48022463-7090-4785-974B-87B84DE44A1C}" type="presParOf" srcId="{3DE0ECAA-78C6-43E5-B12F-69F7A1BF51A5}" destId="{C81560A1-172D-4314-8E41-DBCB74E06085}" srcOrd="0" destOrd="0" presId="urn:microsoft.com/office/officeart/2008/layout/VerticalCurvedList"/>
    <dgm:cxn modelId="{CB4B5BCF-D57C-47EF-AC51-6F6D8B027DBD}" type="presParOf" srcId="{CECD86E8-7CC1-4637-8753-E5C08F165B56}" destId="{1F1A6EB5-BCFB-41F1-A595-06003630470B}" srcOrd="5" destOrd="0" presId="urn:microsoft.com/office/officeart/2008/layout/VerticalCurvedList"/>
    <dgm:cxn modelId="{0CCFA43E-2590-41C6-85A2-024703B291CE}" type="presParOf" srcId="{CECD86E8-7CC1-4637-8753-E5C08F165B56}" destId="{684AEAE7-AF21-453E-9740-13079E8CA206}" srcOrd="6" destOrd="0" presId="urn:microsoft.com/office/officeart/2008/layout/VerticalCurvedList"/>
    <dgm:cxn modelId="{8EBED769-8CFA-43F6-8DED-6B0FAEB967FA}" type="presParOf" srcId="{684AEAE7-AF21-453E-9740-13079E8CA206}" destId="{51578E34-40D6-4EA5-AA18-C8ADCCC0B95E}" srcOrd="0" destOrd="0" presId="urn:microsoft.com/office/officeart/2008/layout/VerticalCurvedList"/>
    <dgm:cxn modelId="{5B58E7F9-D689-4932-9782-5551C0081139}" type="presParOf" srcId="{CECD86E8-7CC1-4637-8753-E5C08F165B56}" destId="{6F67403B-8DCB-4928-A015-01AF1CF03F70}" srcOrd="7" destOrd="0" presId="urn:microsoft.com/office/officeart/2008/layout/VerticalCurvedList"/>
    <dgm:cxn modelId="{73597818-EF11-43BA-B3B2-1C7291CD2747}" type="presParOf" srcId="{CECD86E8-7CC1-4637-8753-E5C08F165B56}" destId="{A60CA205-231D-4DC1-9B95-F7C17C0F84B2}" srcOrd="8" destOrd="0" presId="urn:microsoft.com/office/officeart/2008/layout/VerticalCurvedList"/>
    <dgm:cxn modelId="{927FF568-2B42-4348-B12A-A0BDED5D84B6}" type="presParOf" srcId="{A60CA205-231D-4DC1-9B95-F7C17C0F84B2}" destId="{6F15EAFB-FF0A-41B7-A162-388130ACE8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8C9937-4CE1-4EBF-BD38-EF04B58464AE}" type="doc">
      <dgm:prSet loTypeId="urn:microsoft.com/office/officeart/2005/8/layout/defaul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BR"/>
        </a:p>
      </dgm:t>
    </dgm:pt>
    <dgm:pt modelId="{FC8781FE-3B4E-40C0-A67D-5D1587F9298F}">
      <dgm:prSet phldrT="[Text]"/>
      <dgm:spPr/>
      <dgm:t>
        <a:bodyPr/>
        <a:lstStyle/>
        <a:p>
          <a:r>
            <a:rPr lang="pt-BR">
              <a:latin typeface="Source Sans Pro"/>
              <a:ea typeface="Source Sans Pro"/>
            </a:rPr>
            <a:t>CEP</a:t>
          </a:r>
          <a:endParaRPr lang="pt-BR"/>
        </a:p>
      </dgm:t>
    </dgm:pt>
    <dgm:pt modelId="{596A4206-D645-4B4A-A7A5-E7636236B20D}" type="parTrans" cxnId="{DF57F852-27ED-4DA2-A259-113660A68DCC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3DE4330A-21FD-428D-B197-6695B99504C8}" type="sibTrans" cxnId="{DF57F852-27ED-4DA2-A259-113660A68DCC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44711D0-E523-48A1-9A09-742BBAF5B279}">
      <dgm:prSet phldrT="[Text]"/>
      <dgm:spPr/>
      <dgm:t>
        <a:bodyPr/>
        <a:lstStyle/>
        <a:p>
          <a:r>
            <a:rPr lang="pt-BR">
              <a:latin typeface="Source Sans Pro"/>
              <a:ea typeface="Source Sans Pro"/>
            </a:rPr>
            <a:t>Pessoa com Deficiência</a:t>
          </a:r>
        </a:p>
      </dgm:t>
    </dgm:pt>
    <dgm:pt modelId="{28BD59A5-DD03-4722-AD54-5596B58307FE}" type="parTrans" cxnId="{EDC1C6F0-6AD5-42DD-832E-7CCB5A3FC597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384FC93D-E94C-4824-908F-ED63F5133F26}" type="sibTrans" cxnId="{EDC1C6F0-6AD5-42DD-832E-7CCB5A3FC597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8CE15D2-2E9F-4F37-AC45-9CC94485436D}">
      <dgm:prSet phldrT="[Text]"/>
      <dgm:spPr/>
      <dgm:t>
        <a:bodyPr/>
        <a:lstStyle/>
        <a:p>
          <a:r>
            <a:rPr lang="pt-BR">
              <a:latin typeface="Source Sans Pro"/>
              <a:ea typeface="Source Sans Pro"/>
            </a:rPr>
            <a:t>Faixa de Renda de Grupo Familiar</a:t>
          </a:r>
        </a:p>
      </dgm:t>
    </dgm:pt>
    <dgm:pt modelId="{08800A24-87EF-4DF6-BB27-145DB95B86B7}" type="parTrans" cxnId="{275B0E91-6CA9-4EE9-A12A-8CC932F9B4B3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9532A17-26B7-48AA-897C-D949B616073D}" type="sibTrans" cxnId="{275B0E91-6CA9-4EE9-A12A-8CC932F9B4B3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4FE771C7-AA5D-47B9-BFF6-8EEDB5DE22FC}">
      <dgm:prSet phldrT="[Text]"/>
      <dgm:spPr/>
      <dgm:t>
        <a:bodyPr/>
        <a:lstStyle/>
        <a:p>
          <a:r>
            <a:rPr lang="pt-BR">
              <a:latin typeface="Source Sans Pro"/>
              <a:ea typeface="Source Sans Pro"/>
            </a:rPr>
            <a:t>Certidão Negativa de Débitos</a:t>
          </a:r>
        </a:p>
      </dgm:t>
    </dgm:pt>
    <dgm:pt modelId="{D60D2F04-2453-421F-8020-A4119EA64AD0}" type="parTrans" cxnId="{389211E7-CE5F-4C53-8632-94F008352E8C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75DACEFA-6800-4F35-93EB-C065853A923D}" type="sibTrans" cxnId="{389211E7-CE5F-4C53-8632-94F008352E8C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C284C57-14E2-4E9E-9F2B-DE6A5121D207}">
      <dgm:prSet phldrT="[Text]"/>
      <dgm:spPr/>
      <dgm:t>
        <a:bodyPr/>
        <a:lstStyle/>
        <a:p>
          <a:r>
            <a:rPr lang="pt-BR">
              <a:latin typeface="Source Sans Pro"/>
              <a:ea typeface="Source Sans Pro"/>
            </a:rPr>
            <a:t>Situação Militar</a:t>
          </a:r>
        </a:p>
      </dgm:t>
    </dgm:pt>
    <dgm:pt modelId="{8AB2FCBD-51E0-499A-A606-512B13C887B6}" type="parTrans" cxnId="{72D73196-2A75-4C07-8A22-D3F3B5E8B3DA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9AE0EFB8-FD3B-423E-BE8E-37307413FF99}" type="sibTrans" cxnId="{72D73196-2A75-4C07-8A22-D3F3B5E8B3DA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27EFD74-8884-4F12-AFC9-F0EE361616AB}">
      <dgm:prSet phldrT="[Text]"/>
      <dgm:spPr/>
      <dgm:t>
        <a:bodyPr/>
        <a:lstStyle/>
        <a:p>
          <a:r>
            <a:rPr lang="pt-BR">
              <a:latin typeface="Source Sans Pro"/>
              <a:ea typeface="Source Sans Pro"/>
            </a:rPr>
            <a:t>Validação Biométrica</a:t>
          </a:r>
        </a:p>
      </dgm:t>
    </dgm:pt>
    <dgm:pt modelId="{1A6AF76C-C77A-4D92-93CE-A8D0619ED1A0}" type="parTrans" cxnId="{8B66D6FE-4789-4417-89B8-C1383FA1948F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122593D-D9B9-4537-937C-BBB6E5FBD6DC}" type="sibTrans" cxnId="{8B66D6FE-4789-4417-89B8-C1383FA1948F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C148AC70-DD0C-499B-9CD9-F17870B23379}">
      <dgm:prSet phldrT="[Text]"/>
      <dgm:spPr/>
      <dgm:t>
        <a:bodyPr/>
        <a:lstStyle/>
        <a:p>
          <a:r>
            <a:rPr lang="pt-BR">
              <a:latin typeface="Source Sans Pro"/>
              <a:ea typeface="Source Sans Pro"/>
            </a:rPr>
            <a:t>Relação Trabalhista</a:t>
          </a:r>
        </a:p>
      </dgm:t>
    </dgm:pt>
    <dgm:pt modelId="{D31D6291-D505-4BAC-A5E5-A56989EF2C7D}" type="parTrans" cxnId="{A34C6A6C-4FA0-4049-8C28-B92030F05A5D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DF220FE9-4B71-46C1-B35F-E8D4746A30B1}" type="sibTrans" cxnId="{A34C6A6C-4FA0-4049-8C28-B92030F05A5D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FCA5BCD3-2400-49FE-A467-A94C250A2C3A}">
      <dgm:prSet phldrT="[Text]"/>
      <dgm:spPr/>
      <dgm:t>
        <a:bodyPr/>
        <a:lstStyle/>
        <a:p>
          <a:r>
            <a:rPr lang="pt-BR">
              <a:latin typeface="Source Sans Pro"/>
              <a:ea typeface="Source Sans Pro"/>
            </a:rPr>
            <a:t>Servidores Públicos</a:t>
          </a:r>
        </a:p>
      </dgm:t>
    </dgm:pt>
    <dgm:pt modelId="{CABD0319-D61C-4462-8EEF-FCC4E1DA4E2A}" type="parTrans" cxnId="{6DDBF679-A32B-4DC0-9F85-CF52B9392CAD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90AA2C12-B187-43C3-8EE9-896E5CBB119A}" type="sibTrans" cxnId="{6DDBF679-A32B-4DC0-9F85-CF52B9392CAD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726C98DA-8CD1-4F44-82BC-0F9768882DF1}">
      <dgm:prSet phldrT="[Text]"/>
      <dgm:spPr/>
      <dgm:t>
        <a:bodyPr/>
        <a:lstStyle/>
        <a:p>
          <a:r>
            <a:rPr lang="pt-BR">
              <a:latin typeface="Source Sans Pro"/>
              <a:ea typeface="Source Sans Pro"/>
            </a:rPr>
            <a:t>Governança Fundiária</a:t>
          </a:r>
        </a:p>
      </dgm:t>
    </dgm:pt>
    <dgm:pt modelId="{1E35416F-2890-41E4-B652-CADC2E0B23FA}" type="parTrans" cxnId="{BBD164A4-D527-4E39-9726-F51027752A0D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929CFD0-C37A-4AD1-8102-4BAAF62EB46B}" type="sibTrans" cxnId="{BBD164A4-D527-4E39-9726-F51027752A0D}">
      <dgm:prSet/>
      <dgm:spPr/>
      <dgm:t>
        <a:bodyPr/>
        <a:lstStyle/>
        <a:p>
          <a:endParaRPr lang="pt-BR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36BAA26-FD86-4E4B-AAE2-504F0ABCFE86}">
      <dgm:prSet phldr="0"/>
      <dgm:spPr/>
      <dgm:t>
        <a:bodyPr/>
        <a:lstStyle/>
        <a:p>
          <a:pPr rtl="0"/>
          <a:r>
            <a:rPr lang="pt-BR">
              <a:latin typeface="Source Sans Pro"/>
              <a:ea typeface="Source Sans Pro"/>
            </a:rPr>
            <a:t>Certidão de Antecedentes Criminais</a:t>
          </a:r>
        </a:p>
      </dgm:t>
    </dgm:pt>
    <dgm:pt modelId="{FECD6DE5-8666-462D-AF42-1677B5A742AD}" type="parTrans" cxnId="{2B21D9F6-7339-4195-A28D-472080FEB03D}">
      <dgm:prSet/>
      <dgm:spPr/>
      <dgm:t>
        <a:bodyPr/>
        <a:lstStyle/>
        <a:p>
          <a:endParaRPr lang="pt-BR"/>
        </a:p>
      </dgm:t>
    </dgm:pt>
    <dgm:pt modelId="{6E516E80-5A3D-4E26-AFBB-7FED5C6E4E9E}" type="sibTrans" cxnId="{2B21D9F6-7339-4195-A28D-472080FEB03D}">
      <dgm:prSet/>
      <dgm:spPr/>
      <dgm:t>
        <a:bodyPr/>
        <a:lstStyle/>
        <a:p>
          <a:endParaRPr lang="pt-BR"/>
        </a:p>
      </dgm:t>
    </dgm:pt>
    <dgm:pt modelId="{0A704799-3342-4E48-A442-4255250BD90D}">
      <dgm:prSet phldr="0"/>
      <dgm:spPr/>
      <dgm:t>
        <a:bodyPr/>
        <a:lstStyle/>
        <a:p>
          <a:pPr rtl="0"/>
          <a:r>
            <a:rPr lang="pt-BR">
              <a:latin typeface="Source Sans Pro"/>
              <a:ea typeface="Source Sans Pro"/>
            </a:rPr>
            <a:t>Certidão de Quitação Eleitoral</a:t>
          </a:r>
        </a:p>
      </dgm:t>
    </dgm:pt>
    <dgm:pt modelId="{E39E8C70-A2EA-4700-A331-6717ECE5E19D}" type="parTrans" cxnId="{038A2F58-2AE2-4336-B8C9-5959E899D416}">
      <dgm:prSet/>
      <dgm:spPr/>
      <dgm:t>
        <a:bodyPr/>
        <a:lstStyle/>
        <a:p>
          <a:endParaRPr lang="pt-BR"/>
        </a:p>
      </dgm:t>
    </dgm:pt>
    <dgm:pt modelId="{B51A0632-5620-4075-A4D7-BE92713DFF03}" type="sibTrans" cxnId="{038A2F58-2AE2-4336-B8C9-5959E899D416}">
      <dgm:prSet/>
      <dgm:spPr/>
      <dgm:t>
        <a:bodyPr/>
        <a:lstStyle/>
        <a:p>
          <a:endParaRPr lang="pt-BR"/>
        </a:p>
      </dgm:t>
    </dgm:pt>
    <dgm:pt modelId="{6CCFC8C0-B531-4ABC-886D-5892B0548BE9}">
      <dgm:prSet phldr="0"/>
      <dgm:spPr/>
      <dgm:t>
        <a:bodyPr/>
        <a:lstStyle/>
        <a:p>
          <a:pPr rtl="0"/>
          <a:r>
            <a:rPr lang="pt-BR">
              <a:latin typeface="Source Sans Pro"/>
              <a:ea typeface="Source Sans Pro"/>
            </a:rPr>
            <a:t>Benefícios Previdenciários</a:t>
          </a:r>
        </a:p>
      </dgm:t>
    </dgm:pt>
    <dgm:pt modelId="{587FEA71-BA9A-45C9-B43F-55FAE13A54B6}" type="parTrans" cxnId="{54CF60FD-6946-43D4-9699-A785FDD0B662}">
      <dgm:prSet/>
      <dgm:spPr/>
      <dgm:t>
        <a:bodyPr/>
        <a:lstStyle/>
        <a:p>
          <a:endParaRPr lang="pt-BR"/>
        </a:p>
      </dgm:t>
    </dgm:pt>
    <dgm:pt modelId="{083A3038-A01D-4562-A308-3922C2A50787}" type="sibTrans" cxnId="{54CF60FD-6946-43D4-9699-A785FDD0B662}">
      <dgm:prSet/>
      <dgm:spPr/>
      <dgm:t>
        <a:bodyPr/>
        <a:lstStyle/>
        <a:p>
          <a:endParaRPr lang="pt-BR"/>
        </a:p>
      </dgm:t>
    </dgm:pt>
    <dgm:pt modelId="{EF1DC7BF-DACB-459F-B092-2F116EDB8358}">
      <dgm:prSet phldr="0"/>
      <dgm:spPr/>
      <dgm:t>
        <a:bodyPr/>
        <a:lstStyle/>
        <a:p>
          <a:pPr rtl="0"/>
          <a:r>
            <a:rPr lang="pt-BR">
              <a:latin typeface="Source Sans Pro"/>
              <a:ea typeface="Source Sans Pro"/>
            </a:rPr>
            <a:t>CPF</a:t>
          </a:r>
        </a:p>
      </dgm:t>
    </dgm:pt>
    <dgm:pt modelId="{3EFD1525-C806-4E27-8F78-88E0E1234928}" type="parTrans" cxnId="{654D4117-A9F6-4B69-8534-37AFD31BC6A3}">
      <dgm:prSet/>
      <dgm:spPr/>
      <dgm:t>
        <a:bodyPr/>
        <a:lstStyle/>
        <a:p>
          <a:endParaRPr lang="pt-BR"/>
        </a:p>
      </dgm:t>
    </dgm:pt>
    <dgm:pt modelId="{9261FFB0-B3AC-4B29-997E-164D4BB93E83}" type="sibTrans" cxnId="{654D4117-A9F6-4B69-8534-37AFD31BC6A3}">
      <dgm:prSet/>
      <dgm:spPr/>
      <dgm:t>
        <a:bodyPr/>
        <a:lstStyle/>
        <a:p>
          <a:endParaRPr lang="pt-BR"/>
        </a:p>
      </dgm:t>
    </dgm:pt>
    <dgm:pt modelId="{8D79A6D6-D258-4373-B224-F4EAC4E68BBD}">
      <dgm:prSet phldr="0"/>
      <dgm:spPr/>
      <dgm:t>
        <a:bodyPr/>
        <a:lstStyle/>
        <a:p>
          <a:r>
            <a:rPr lang="pt-BR">
              <a:latin typeface="Source Sans Pro"/>
              <a:ea typeface="Source Sans Pro"/>
            </a:rPr>
            <a:t>CNPJ</a:t>
          </a:r>
        </a:p>
      </dgm:t>
    </dgm:pt>
    <dgm:pt modelId="{39402E81-5613-4186-BC10-B4A4531285AB}" type="parTrans" cxnId="{8C1E1BBF-DEE2-416A-BDE5-1545B305A55D}">
      <dgm:prSet/>
      <dgm:spPr/>
      <dgm:t>
        <a:bodyPr/>
        <a:lstStyle/>
        <a:p>
          <a:endParaRPr lang="pt-BR"/>
        </a:p>
      </dgm:t>
    </dgm:pt>
    <dgm:pt modelId="{F7F38D09-7045-4900-8ED4-E44F76B40C4A}" type="sibTrans" cxnId="{8C1E1BBF-DEE2-416A-BDE5-1545B305A55D}">
      <dgm:prSet/>
      <dgm:spPr/>
      <dgm:t>
        <a:bodyPr/>
        <a:lstStyle/>
        <a:p>
          <a:endParaRPr lang="pt-BR"/>
        </a:p>
      </dgm:t>
    </dgm:pt>
    <dgm:pt modelId="{9EC969E0-B656-43F7-8E4F-FA0FF92DDF17}">
      <dgm:prSet phldr="0"/>
      <dgm:spPr/>
      <dgm:t>
        <a:bodyPr/>
        <a:lstStyle/>
        <a:p>
          <a:pPr rtl="0"/>
          <a:r>
            <a:rPr lang="pt-BR" err="1">
              <a:latin typeface="Source Sans Pro"/>
              <a:ea typeface="Source Sans Pro"/>
            </a:rPr>
            <a:t>CadÚnico</a:t>
          </a:r>
          <a:r>
            <a:rPr lang="pt-BR">
              <a:latin typeface="Source Sans Pro"/>
              <a:ea typeface="Source Sans Pro"/>
            </a:rPr>
            <a:t> (programas sociais)</a:t>
          </a:r>
        </a:p>
      </dgm:t>
    </dgm:pt>
    <dgm:pt modelId="{5CF5863D-1FC2-49F0-A52F-0587A75F4BCE}" type="parTrans" cxnId="{E0CDE18D-AFC4-4303-A417-B176807905E2}">
      <dgm:prSet/>
      <dgm:spPr/>
      <dgm:t>
        <a:bodyPr/>
        <a:lstStyle/>
        <a:p>
          <a:endParaRPr lang="pt-BR"/>
        </a:p>
      </dgm:t>
    </dgm:pt>
    <dgm:pt modelId="{65DC9930-08E0-40AA-A6BA-43D991C20CA8}" type="sibTrans" cxnId="{E0CDE18D-AFC4-4303-A417-B176807905E2}">
      <dgm:prSet/>
      <dgm:spPr/>
      <dgm:t>
        <a:bodyPr/>
        <a:lstStyle/>
        <a:p>
          <a:endParaRPr lang="pt-BR"/>
        </a:p>
      </dgm:t>
    </dgm:pt>
    <dgm:pt modelId="{B821F9B8-1321-4020-A05C-7F83BE5183FB}" type="pres">
      <dgm:prSet presAssocID="{DF8C9937-4CE1-4EBF-BD38-EF04B58464AE}" presName="diagram" presStyleCnt="0">
        <dgm:presLayoutVars>
          <dgm:dir/>
          <dgm:resizeHandles val="exact"/>
        </dgm:presLayoutVars>
      </dgm:prSet>
      <dgm:spPr/>
    </dgm:pt>
    <dgm:pt modelId="{E896603C-25AD-4C60-8DBD-9613E7FC06C7}" type="pres">
      <dgm:prSet presAssocID="{EF1DC7BF-DACB-459F-B092-2F116EDB8358}" presName="node" presStyleLbl="node1" presStyleIdx="0" presStyleCnt="15">
        <dgm:presLayoutVars>
          <dgm:bulletEnabled val="1"/>
        </dgm:presLayoutVars>
      </dgm:prSet>
      <dgm:spPr/>
    </dgm:pt>
    <dgm:pt modelId="{8ED0007D-1EEC-4B87-8BEC-158F42CF4283}" type="pres">
      <dgm:prSet presAssocID="{9261FFB0-B3AC-4B29-997E-164D4BB93E83}" presName="sibTrans" presStyleCnt="0"/>
      <dgm:spPr/>
    </dgm:pt>
    <dgm:pt modelId="{DA28B42C-A1B5-4C70-8C8D-27BF98D67024}" type="pres">
      <dgm:prSet presAssocID="{8D79A6D6-D258-4373-B224-F4EAC4E68BBD}" presName="node" presStyleLbl="node1" presStyleIdx="1" presStyleCnt="15">
        <dgm:presLayoutVars>
          <dgm:bulletEnabled val="1"/>
        </dgm:presLayoutVars>
      </dgm:prSet>
      <dgm:spPr/>
    </dgm:pt>
    <dgm:pt modelId="{B916B654-4D82-474A-AB1F-6E9F764B7DB0}" type="pres">
      <dgm:prSet presAssocID="{F7F38D09-7045-4900-8ED4-E44F76B40C4A}" presName="sibTrans" presStyleCnt="0"/>
      <dgm:spPr/>
    </dgm:pt>
    <dgm:pt modelId="{ABFB362D-2529-4643-BD9C-12E0B513923C}" type="pres">
      <dgm:prSet presAssocID="{FC8781FE-3B4E-40C0-A67D-5D1587F9298F}" presName="node" presStyleLbl="node1" presStyleIdx="2" presStyleCnt="15">
        <dgm:presLayoutVars>
          <dgm:bulletEnabled val="1"/>
        </dgm:presLayoutVars>
      </dgm:prSet>
      <dgm:spPr/>
    </dgm:pt>
    <dgm:pt modelId="{8480B3B0-CA35-4F14-A803-BB9C884322E0}" type="pres">
      <dgm:prSet presAssocID="{3DE4330A-21FD-428D-B197-6695B99504C8}" presName="sibTrans" presStyleCnt="0"/>
      <dgm:spPr/>
    </dgm:pt>
    <dgm:pt modelId="{3F2752EA-AD1A-4135-A224-53E91FB19777}" type="pres">
      <dgm:prSet presAssocID="{844711D0-E523-48A1-9A09-742BBAF5B279}" presName="node" presStyleLbl="node1" presStyleIdx="3" presStyleCnt="15">
        <dgm:presLayoutVars>
          <dgm:bulletEnabled val="1"/>
        </dgm:presLayoutVars>
      </dgm:prSet>
      <dgm:spPr/>
    </dgm:pt>
    <dgm:pt modelId="{F0106EE3-5646-4186-B3B5-BCF0C6C701FF}" type="pres">
      <dgm:prSet presAssocID="{384FC93D-E94C-4824-908F-ED63F5133F26}" presName="sibTrans" presStyleCnt="0"/>
      <dgm:spPr/>
    </dgm:pt>
    <dgm:pt modelId="{AA1BA952-64FD-400B-AEF8-2121CB5DA4C0}" type="pres">
      <dgm:prSet presAssocID="{58CE15D2-2E9F-4F37-AC45-9CC94485436D}" presName="node" presStyleLbl="node1" presStyleIdx="4" presStyleCnt="15">
        <dgm:presLayoutVars>
          <dgm:bulletEnabled val="1"/>
        </dgm:presLayoutVars>
      </dgm:prSet>
      <dgm:spPr/>
    </dgm:pt>
    <dgm:pt modelId="{6D989D23-4E2F-4EBB-9F18-7DFE8A25A549}" type="pres">
      <dgm:prSet presAssocID="{A9532A17-26B7-48AA-897C-D949B616073D}" presName="sibTrans" presStyleCnt="0"/>
      <dgm:spPr/>
    </dgm:pt>
    <dgm:pt modelId="{79702DE8-5121-49C5-8495-72E9DFFA95F9}" type="pres">
      <dgm:prSet presAssocID="{4FE771C7-AA5D-47B9-BFF6-8EEDB5DE22FC}" presName="node" presStyleLbl="node1" presStyleIdx="5" presStyleCnt="15">
        <dgm:presLayoutVars>
          <dgm:bulletEnabled val="1"/>
        </dgm:presLayoutVars>
      </dgm:prSet>
      <dgm:spPr/>
    </dgm:pt>
    <dgm:pt modelId="{5576B5E2-49D6-4420-819C-3A6A977F517B}" type="pres">
      <dgm:prSet presAssocID="{75DACEFA-6800-4F35-93EB-C065853A923D}" presName="sibTrans" presStyleCnt="0"/>
      <dgm:spPr/>
    </dgm:pt>
    <dgm:pt modelId="{E3CDE961-7AAF-4F79-8918-2DF132864B85}" type="pres">
      <dgm:prSet presAssocID="{BC284C57-14E2-4E9E-9F2B-DE6A5121D207}" presName="node" presStyleLbl="node1" presStyleIdx="6" presStyleCnt="15">
        <dgm:presLayoutVars>
          <dgm:bulletEnabled val="1"/>
        </dgm:presLayoutVars>
      </dgm:prSet>
      <dgm:spPr/>
    </dgm:pt>
    <dgm:pt modelId="{EA717343-BC94-4696-947B-49B2BCDFD5B8}" type="pres">
      <dgm:prSet presAssocID="{9AE0EFB8-FD3B-423E-BE8E-37307413FF99}" presName="sibTrans" presStyleCnt="0"/>
      <dgm:spPr/>
    </dgm:pt>
    <dgm:pt modelId="{B7E48ECA-1A67-479E-B977-BCE42D39DCC4}" type="pres">
      <dgm:prSet presAssocID="{B27EFD74-8884-4F12-AFC9-F0EE361616AB}" presName="node" presStyleLbl="node1" presStyleIdx="7" presStyleCnt="15">
        <dgm:presLayoutVars>
          <dgm:bulletEnabled val="1"/>
        </dgm:presLayoutVars>
      </dgm:prSet>
      <dgm:spPr/>
    </dgm:pt>
    <dgm:pt modelId="{6D18AE93-9B39-4E0B-9CE3-F91FC78422AB}" type="pres">
      <dgm:prSet presAssocID="{6122593D-D9B9-4537-937C-BBB6E5FBD6DC}" presName="sibTrans" presStyleCnt="0"/>
      <dgm:spPr/>
    </dgm:pt>
    <dgm:pt modelId="{E2895CBB-2DE9-4487-8094-5A37FFB47BBF}" type="pres">
      <dgm:prSet presAssocID="{C148AC70-DD0C-499B-9CD9-F17870B23379}" presName="node" presStyleLbl="node1" presStyleIdx="8" presStyleCnt="15">
        <dgm:presLayoutVars>
          <dgm:bulletEnabled val="1"/>
        </dgm:presLayoutVars>
      </dgm:prSet>
      <dgm:spPr/>
    </dgm:pt>
    <dgm:pt modelId="{1990ED52-5607-4D24-975A-8760CEED5C2B}" type="pres">
      <dgm:prSet presAssocID="{DF220FE9-4B71-46C1-B35F-E8D4746A30B1}" presName="sibTrans" presStyleCnt="0"/>
      <dgm:spPr/>
    </dgm:pt>
    <dgm:pt modelId="{A6F9F778-E149-4AED-A600-E6026BF18D19}" type="pres">
      <dgm:prSet presAssocID="{FCA5BCD3-2400-49FE-A467-A94C250A2C3A}" presName="node" presStyleLbl="node1" presStyleIdx="9" presStyleCnt="15">
        <dgm:presLayoutVars>
          <dgm:bulletEnabled val="1"/>
        </dgm:presLayoutVars>
      </dgm:prSet>
      <dgm:spPr/>
    </dgm:pt>
    <dgm:pt modelId="{2EE572C3-3665-4331-A531-4B168F0C76A2}" type="pres">
      <dgm:prSet presAssocID="{90AA2C12-B187-43C3-8EE9-896E5CBB119A}" presName="sibTrans" presStyleCnt="0"/>
      <dgm:spPr/>
    </dgm:pt>
    <dgm:pt modelId="{AE558788-C2F3-491C-AF55-B0D6160B930D}" type="pres">
      <dgm:prSet presAssocID="{726C98DA-8CD1-4F44-82BC-0F9768882DF1}" presName="node" presStyleLbl="node1" presStyleIdx="10" presStyleCnt="15">
        <dgm:presLayoutVars>
          <dgm:bulletEnabled val="1"/>
        </dgm:presLayoutVars>
      </dgm:prSet>
      <dgm:spPr/>
    </dgm:pt>
    <dgm:pt modelId="{98FB8E92-9BAC-4F49-9D91-2881F69196A7}" type="pres">
      <dgm:prSet presAssocID="{8929CFD0-C37A-4AD1-8102-4BAAF62EB46B}" presName="sibTrans" presStyleCnt="0"/>
      <dgm:spPr/>
    </dgm:pt>
    <dgm:pt modelId="{C94DC7D3-2A11-4AE1-82A2-0F9819C04637}" type="pres">
      <dgm:prSet presAssocID="{036BAA26-FD86-4E4B-AAE2-504F0ABCFE86}" presName="node" presStyleLbl="node1" presStyleIdx="11" presStyleCnt="15">
        <dgm:presLayoutVars>
          <dgm:bulletEnabled val="1"/>
        </dgm:presLayoutVars>
      </dgm:prSet>
      <dgm:spPr/>
    </dgm:pt>
    <dgm:pt modelId="{1EACA6C1-64AE-4489-9B7E-8FD810691C46}" type="pres">
      <dgm:prSet presAssocID="{6E516E80-5A3D-4E26-AFBB-7FED5C6E4E9E}" presName="sibTrans" presStyleCnt="0"/>
      <dgm:spPr/>
    </dgm:pt>
    <dgm:pt modelId="{E118CBBB-AD6E-4942-A1DE-84D6D669C06A}" type="pres">
      <dgm:prSet presAssocID="{0A704799-3342-4E48-A442-4255250BD90D}" presName="node" presStyleLbl="node1" presStyleIdx="12" presStyleCnt="15">
        <dgm:presLayoutVars>
          <dgm:bulletEnabled val="1"/>
        </dgm:presLayoutVars>
      </dgm:prSet>
      <dgm:spPr/>
    </dgm:pt>
    <dgm:pt modelId="{A86FF043-DA6E-4858-9244-C4D6F057AED9}" type="pres">
      <dgm:prSet presAssocID="{B51A0632-5620-4075-A4D7-BE92713DFF03}" presName="sibTrans" presStyleCnt="0"/>
      <dgm:spPr/>
    </dgm:pt>
    <dgm:pt modelId="{37538C5D-B4C3-44F2-884B-03C82D76BAAE}" type="pres">
      <dgm:prSet presAssocID="{6CCFC8C0-B531-4ABC-886D-5892B0548BE9}" presName="node" presStyleLbl="node1" presStyleIdx="13" presStyleCnt="15">
        <dgm:presLayoutVars>
          <dgm:bulletEnabled val="1"/>
        </dgm:presLayoutVars>
      </dgm:prSet>
      <dgm:spPr/>
    </dgm:pt>
    <dgm:pt modelId="{1562C098-AEA2-4A1D-811E-899DD1633027}" type="pres">
      <dgm:prSet presAssocID="{083A3038-A01D-4562-A308-3922C2A50787}" presName="sibTrans" presStyleCnt="0"/>
      <dgm:spPr/>
    </dgm:pt>
    <dgm:pt modelId="{DB558403-C915-4802-8CA3-E893F73FCDC0}" type="pres">
      <dgm:prSet presAssocID="{9EC969E0-B656-43F7-8E4F-FA0FF92DDF17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E1DCB16-B484-4878-AAFE-5B91E5665DFB}" type="presOf" srcId="{58CE15D2-2E9F-4F37-AC45-9CC94485436D}" destId="{AA1BA952-64FD-400B-AEF8-2121CB5DA4C0}" srcOrd="0" destOrd="0" presId="urn:microsoft.com/office/officeart/2005/8/layout/default"/>
    <dgm:cxn modelId="{654D4117-A9F6-4B69-8534-37AFD31BC6A3}" srcId="{DF8C9937-4CE1-4EBF-BD38-EF04B58464AE}" destId="{EF1DC7BF-DACB-459F-B092-2F116EDB8358}" srcOrd="0" destOrd="0" parTransId="{3EFD1525-C806-4E27-8F78-88E0E1234928}" sibTransId="{9261FFB0-B3AC-4B29-997E-164D4BB93E83}"/>
    <dgm:cxn modelId="{32756823-DA32-484E-A2C1-B319F5EC9C38}" type="presOf" srcId="{0A704799-3342-4E48-A442-4255250BD90D}" destId="{E118CBBB-AD6E-4942-A1DE-84D6D669C06A}" srcOrd="0" destOrd="0" presId="urn:microsoft.com/office/officeart/2005/8/layout/default"/>
    <dgm:cxn modelId="{90532C5F-1A58-4EB6-8DAA-2B7A188C6D7C}" type="presOf" srcId="{844711D0-E523-48A1-9A09-742BBAF5B279}" destId="{3F2752EA-AD1A-4135-A224-53E91FB19777}" srcOrd="0" destOrd="0" presId="urn:microsoft.com/office/officeart/2005/8/layout/default"/>
    <dgm:cxn modelId="{BDEA5961-9663-4C92-9CF7-E7F48914D3FB}" type="presOf" srcId="{B27EFD74-8884-4F12-AFC9-F0EE361616AB}" destId="{B7E48ECA-1A67-479E-B977-BCE42D39DCC4}" srcOrd="0" destOrd="0" presId="urn:microsoft.com/office/officeart/2005/8/layout/default"/>
    <dgm:cxn modelId="{A6C79F63-DE51-4368-87E3-62AB43661F5A}" type="presOf" srcId="{8D79A6D6-D258-4373-B224-F4EAC4E68BBD}" destId="{DA28B42C-A1B5-4C70-8C8D-27BF98D67024}" srcOrd="0" destOrd="0" presId="urn:microsoft.com/office/officeart/2005/8/layout/default"/>
    <dgm:cxn modelId="{A34C6A6C-4FA0-4049-8C28-B92030F05A5D}" srcId="{DF8C9937-4CE1-4EBF-BD38-EF04B58464AE}" destId="{C148AC70-DD0C-499B-9CD9-F17870B23379}" srcOrd="8" destOrd="0" parTransId="{D31D6291-D505-4BAC-A5E5-A56989EF2C7D}" sibTransId="{DF220FE9-4B71-46C1-B35F-E8D4746A30B1}"/>
    <dgm:cxn modelId="{D2E3096D-D6A9-4E33-A9D5-6E04DE8AAAA1}" type="presOf" srcId="{FC8781FE-3B4E-40C0-A67D-5D1587F9298F}" destId="{ABFB362D-2529-4643-BD9C-12E0B513923C}" srcOrd="0" destOrd="0" presId="urn:microsoft.com/office/officeart/2005/8/layout/default"/>
    <dgm:cxn modelId="{4651C052-E75B-40BF-8F3D-FB5FF604242F}" type="presOf" srcId="{EF1DC7BF-DACB-459F-B092-2F116EDB8358}" destId="{E896603C-25AD-4C60-8DBD-9613E7FC06C7}" srcOrd="0" destOrd="0" presId="urn:microsoft.com/office/officeart/2005/8/layout/default"/>
    <dgm:cxn modelId="{5369E652-AF5B-49E2-B1FC-558C8411DFF3}" type="presOf" srcId="{DF8C9937-4CE1-4EBF-BD38-EF04B58464AE}" destId="{B821F9B8-1321-4020-A05C-7F83BE5183FB}" srcOrd="0" destOrd="0" presId="urn:microsoft.com/office/officeart/2005/8/layout/default"/>
    <dgm:cxn modelId="{DF57F852-27ED-4DA2-A259-113660A68DCC}" srcId="{DF8C9937-4CE1-4EBF-BD38-EF04B58464AE}" destId="{FC8781FE-3B4E-40C0-A67D-5D1587F9298F}" srcOrd="2" destOrd="0" parTransId="{596A4206-D645-4B4A-A7A5-E7636236B20D}" sibTransId="{3DE4330A-21FD-428D-B197-6695B99504C8}"/>
    <dgm:cxn modelId="{038A2F58-2AE2-4336-B8C9-5959E899D416}" srcId="{DF8C9937-4CE1-4EBF-BD38-EF04B58464AE}" destId="{0A704799-3342-4E48-A442-4255250BD90D}" srcOrd="12" destOrd="0" parTransId="{E39E8C70-A2EA-4700-A331-6717ECE5E19D}" sibTransId="{B51A0632-5620-4075-A4D7-BE92713DFF03}"/>
    <dgm:cxn modelId="{6DDBF679-A32B-4DC0-9F85-CF52B9392CAD}" srcId="{DF8C9937-4CE1-4EBF-BD38-EF04B58464AE}" destId="{FCA5BCD3-2400-49FE-A467-A94C250A2C3A}" srcOrd="9" destOrd="0" parTransId="{CABD0319-D61C-4462-8EEF-FCC4E1DA4E2A}" sibTransId="{90AA2C12-B187-43C3-8EE9-896E5CBB119A}"/>
    <dgm:cxn modelId="{B0EF6D80-87F3-431E-BF90-FB775B4649F4}" type="presOf" srcId="{9EC969E0-B656-43F7-8E4F-FA0FF92DDF17}" destId="{DB558403-C915-4802-8CA3-E893F73FCDC0}" srcOrd="0" destOrd="0" presId="urn:microsoft.com/office/officeart/2005/8/layout/default"/>
    <dgm:cxn modelId="{0C946B89-093A-4132-B69D-D1A6F3A3EFB5}" type="presOf" srcId="{BC284C57-14E2-4E9E-9F2B-DE6A5121D207}" destId="{E3CDE961-7AAF-4F79-8918-2DF132864B85}" srcOrd="0" destOrd="0" presId="urn:microsoft.com/office/officeart/2005/8/layout/default"/>
    <dgm:cxn modelId="{E0CDE18D-AFC4-4303-A417-B176807905E2}" srcId="{DF8C9937-4CE1-4EBF-BD38-EF04B58464AE}" destId="{9EC969E0-B656-43F7-8E4F-FA0FF92DDF17}" srcOrd="14" destOrd="0" parTransId="{5CF5863D-1FC2-49F0-A52F-0587A75F4BCE}" sibTransId="{65DC9930-08E0-40AA-A6BA-43D991C20CA8}"/>
    <dgm:cxn modelId="{275B0E91-6CA9-4EE9-A12A-8CC932F9B4B3}" srcId="{DF8C9937-4CE1-4EBF-BD38-EF04B58464AE}" destId="{58CE15D2-2E9F-4F37-AC45-9CC94485436D}" srcOrd="4" destOrd="0" parTransId="{08800A24-87EF-4DF6-BB27-145DB95B86B7}" sibTransId="{A9532A17-26B7-48AA-897C-D949B616073D}"/>
    <dgm:cxn modelId="{72D73196-2A75-4C07-8A22-D3F3B5E8B3DA}" srcId="{DF8C9937-4CE1-4EBF-BD38-EF04B58464AE}" destId="{BC284C57-14E2-4E9E-9F2B-DE6A5121D207}" srcOrd="6" destOrd="0" parTransId="{8AB2FCBD-51E0-499A-A606-512B13C887B6}" sibTransId="{9AE0EFB8-FD3B-423E-BE8E-37307413FF99}"/>
    <dgm:cxn modelId="{90781AA0-0C16-46F2-8744-B37F634DB7FA}" type="presOf" srcId="{6CCFC8C0-B531-4ABC-886D-5892B0548BE9}" destId="{37538C5D-B4C3-44F2-884B-03C82D76BAAE}" srcOrd="0" destOrd="0" presId="urn:microsoft.com/office/officeart/2005/8/layout/default"/>
    <dgm:cxn modelId="{BBD164A4-D527-4E39-9726-F51027752A0D}" srcId="{DF8C9937-4CE1-4EBF-BD38-EF04B58464AE}" destId="{726C98DA-8CD1-4F44-82BC-0F9768882DF1}" srcOrd="10" destOrd="0" parTransId="{1E35416F-2890-41E4-B652-CADC2E0B23FA}" sibTransId="{8929CFD0-C37A-4AD1-8102-4BAAF62EB46B}"/>
    <dgm:cxn modelId="{A48408A5-A596-4DE8-814F-8029557338A6}" type="presOf" srcId="{4FE771C7-AA5D-47B9-BFF6-8EEDB5DE22FC}" destId="{79702DE8-5121-49C5-8495-72E9DFFA95F9}" srcOrd="0" destOrd="0" presId="urn:microsoft.com/office/officeart/2005/8/layout/default"/>
    <dgm:cxn modelId="{8C1E1BBF-DEE2-416A-BDE5-1545B305A55D}" srcId="{DF8C9937-4CE1-4EBF-BD38-EF04B58464AE}" destId="{8D79A6D6-D258-4373-B224-F4EAC4E68BBD}" srcOrd="1" destOrd="0" parTransId="{39402E81-5613-4186-BC10-B4A4531285AB}" sibTransId="{F7F38D09-7045-4900-8ED4-E44F76B40C4A}"/>
    <dgm:cxn modelId="{A8CF2CC7-C75C-4A6C-81CA-BDC42A44C1A4}" type="presOf" srcId="{036BAA26-FD86-4E4B-AAE2-504F0ABCFE86}" destId="{C94DC7D3-2A11-4AE1-82A2-0F9819C04637}" srcOrd="0" destOrd="0" presId="urn:microsoft.com/office/officeart/2005/8/layout/default"/>
    <dgm:cxn modelId="{E1CABDD2-87EB-4F71-AFEC-CE3E04452FD2}" type="presOf" srcId="{726C98DA-8CD1-4F44-82BC-0F9768882DF1}" destId="{AE558788-C2F3-491C-AF55-B0D6160B930D}" srcOrd="0" destOrd="0" presId="urn:microsoft.com/office/officeart/2005/8/layout/default"/>
    <dgm:cxn modelId="{389211E7-CE5F-4C53-8632-94F008352E8C}" srcId="{DF8C9937-4CE1-4EBF-BD38-EF04B58464AE}" destId="{4FE771C7-AA5D-47B9-BFF6-8EEDB5DE22FC}" srcOrd="5" destOrd="0" parTransId="{D60D2F04-2453-421F-8020-A4119EA64AD0}" sibTransId="{75DACEFA-6800-4F35-93EB-C065853A923D}"/>
    <dgm:cxn modelId="{477D55E8-CC8D-4E86-835B-090245DDA5E5}" type="presOf" srcId="{C148AC70-DD0C-499B-9CD9-F17870B23379}" destId="{E2895CBB-2DE9-4487-8094-5A37FFB47BBF}" srcOrd="0" destOrd="0" presId="urn:microsoft.com/office/officeart/2005/8/layout/default"/>
    <dgm:cxn modelId="{EDC1C6F0-6AD5-42DD-832E-7CCB5A3FC597}" srcId="{DF8C9937-4CE1-4EBF-BD38-EF04B58464AE}" destId="{844711D0-E523-48A1-9A09-742BBAF5B279}" srcOrd="3" destOrd="0" parTransId="{28BD59A5-DD03-4722-AD54-5596B58307FE}" sibTransId="{384FC93D-E94C-4824-908F-ED63F5133F26}"/>
    <dgm:cxn modelId="{2B21D9F6-7339-4195-A28D-472080FEB03D}" srcId="{DF8C9937-4CE1-4EBF-BD38-EF04B58464AE}" destId="{036BAA26-FD86-4E4B-AAE2-504F0ABCFE86}" srcOrd="11" destOrd="0" parTransId="{FECD6DE5-8666-462D-AF42-1677B5A742AD}" sibTransId="{6E516E80-5A3D-4E26-AFBB-7FED5C6E4E9E}"/>
    <dgm:cxn modelId="{30C564FA-6744-429D-948A-8BB21E5A00C9}" type="presOf" srcId="{FCA5BCD3-2400-49FE-A467-A94C250A2C3A}" destId="{A6F9F778-E149-4AED-A600-E6026BF18D19}" srcOrd="0" destOrd="0" presId="urn:microsoft.com/office/officeart/2005/8/layout/default"/>
    <dgm:cxn modelId="{54CF60FD-6946-43D4-9699-A785FDD0B662}" srcId="{DF8C9937-4CE1-4EBF-BD38-EF04B58464AE}" destId="{6CCFC8C0-B531-4ABC-886D-5892B0548BE9}" srcOrd="13" destOrd="0" parTransId="{587FEA71-BA9A-45C9-B43F-55FAE13A54B6}" sibTransId="{083A3038-A01D-4562-A308-3922C2A50787}"/>
    <dgm:cxn modelId="{8B66D6FE-4789-4417-89B8-C1383FA1948F}" srcId="{DF8C9937-4CE1-4EBF-BD38-EF04B58464AE}" destId="{B27EFD74-8884-4F12-AFC9-F0EE361616AB}" srcOrd="7" destOrd="0" parTransId="{1A6AF76C-C77A-4D92-93CE-A8D0619ED1A0}" sibTransId="{6122593D-D9B9-4537-937C-BBB6E5FBD6DC}"/>
    <dgm:cxn modelId="{4CE5B7E7-8DCE-4F7C-9123-A14A54D161B8}" type="presParOf" srcId="{B821F9B8-1321-4020-A05C-7F83BE5183FB}" destId="{E896603C-25AD-4C60-8DBD-9613E7FC06C7}" srcOrd="0" destOrd="0" presId="urn:microsoft.com/office/officeart/2005/8/layout/default"/>
    <dgm:cxn modelId="{A032C66E-9781-437A-A70F-5F69CE441BC9}" type="presParOf" srcId="{B821F9B8-1321-4020-A05C-7F83BE5183FB}" destId="{8ED0007D-1EEC-4B87-8BEC-158F42CF4283}" srcOrd="1" destOrd="0" presId="urn:microsoft.com/office/officeart/2005/8/layout/default"/>
    <dgm:cxn modelId="{37C667B3-BCF7-44FF-BEF3-E3CB52186C08}" type="presParOf" srcId="{B821F9B8-1321-4020-A05C-7F83BE5183FB}" destId="{DA28B42C-A1B5-4C70-8C8D-27BF98D67024}" srcOrd="2" destOrd="0" presId="urn:microsoft.com/office/officeart/2005/8/layout/default"/>
    <dgm:cxn modelId="{96D6EAAD-9B76-4D8F-90AF-A3AFBA882AB8}" type="presParOf" srcId="{B821F9B8-1321-4020-A05C-7F83BE5183FB}" destId="{B916B654-4D82-474A-AB1F-6E9F764B7DB0}" srcOrd="3" destOrd="0" presId="urn:microsoft.com/office/officeart/2005/8/layout/default"/>
    <dgm:cxn modelId="{988019D1-A779-4757-AFC3-12C11267CEA2}" type="presParOf" srcId="{B821F9B8-1321-4020-A05C-7F83BE5183FB}" destId="{ABFB362D-2529-4643-BD9C-12E0B513923C}" srcOrd="4" destOrd="0" presId="urn:microsoft.com/office/officeart/2005/8/layout/default"/>
    <dgm:cxn modelId="{470835C6-5925-4539-9378-9D5D1C88E288}" type="presParOf" srcId="{B821F9B8-1321-4020-A05C-7F83BE5183FB}" destId="{8480B3B0-CA35-4F14-A803-BB9C884322E0}" srcOrd="5" destOrd="0" presId="urn:microsoft.com/office/officeart/2005/8/layout/default"/>
    <dgm:cxn modelId="{48035BFE-9755-497F-AA33-92CE88E10CB3}" type="presParOf" srcId="{B821F9B8-1321-4020-A05C-7F83BE5183FB}" destId="{3F2752EA-AD1A-4135-A224-53E91FB19777}" srcOrd="6" destOrd="0" presId="urn:microsoft.com/office/officeart/2005/8/layout/default"/>
    <dgm:cxn modelId="{921F60A1-C378-449B-A8D3-EDAED48390CF}" type="presParOf" srcId="{B821F9B8-1321-4020-A05C-7F83BE5183FB}" destId="{F0106EE3-5646-4186-B3B5-BCF0C6C701FF}" srcOrd="7" destOrd="0" presId="urn:microsoft.com/office/officeart/2005/8/layout/default"/>
    <dgm:cxn modelId="{E35A3C20-9C26-4A48-A7E2-84A1E82621B6}" type="presParOf" srcId="{B821F9B8-1321-4020-A05C-7F83BE5183FB}" destId="{AA1BA952-64FD-400B-AEF8-2121CB5DA4C0}" srcOrd="8" destOrd="0" presId="urn:microsoft.com/office/officeart/2005/8/layout/default"/>
    <dgm:cxn modelId="{28C76B9B-6AAF-4534-9688-696F208ABF55}" type="presParOf" srcId="{B821F9B8-1321-4020-A05C-7F83BE5183FB}" destId="{6D989D23-4E2F-4EBB-9F18-7DFE8A25A549}" srcOrd="9" destOrd="0" presId="urn:microsoft.com/office/officeart/2005/8/layout/default"/>
    <dgm:cxn modelId="{D4FA65BB-E1E7-458E-89F2-50CFB591FA01}" type="presParOf" srcId="{B821F9B8-1321-4020-A05C-7F83BE5183FB}" destId="{79702DE8-5121-49C5-8495-72E9DFFA95F9}" srcOrd="10" destOrd="0" presId="urn:microsoft.com/office/officeart/2005/8/layout/default"/>
    <dgm:cxn modelId="{1BA6A032-C20F-4DDF-A242-4AD2FE6BA955}" type="presParOf" srcId="{B821F9B8-1321-4020-A05C-7F83BE5183FB}" destId="{5576B5E2-49D6-4420-819C-3A6A977F517B}" srcOrd="11" destOrd="0" presId="urn:microsoft.com/office/officeart/2005/8/layout/default"/>
    <dgm:cxn modelId="{0B7A21E4-1069-4407-BBA5-5A7C50397430}" type="presParOf" srcId="{B821F9B8-1321-4020-A05C-7F83BE5183FB}" destId="{E3CDE961-7AAF-4F79-8918-2DF132864B85}" srcOrd="12" destOrd="0" presId="urn:microsoft.com/office/officeart/2005/8/layout/default"/>
    <dgm:cxn modelId="{51EEBBD5-333A-4D2D-A9CA-C9BC16C3945D}" type="presParOf" srcId="{B821F9B8-1321-4020-A05C-7F83BE5183FB}" destId="{EA717343-BC94-4696-947B-49B2BCDFD5B8}" srcOrd="13" destOrd="0" presId="urn:microsoft.com/office/officeart/2005/8/layout/default"/>
    <dgm:cxn modelId="{DDD9AC4E-823A-4FE5-AEFE-37FBE9E7619D}" type="presParOf" srcId="{B821F9B8-1321-4020-A05C-7F83BE5183FB}" destId="{B7E48ECA-1A67-479E-B977-BCE42D39DCC4}" srcOrd="14" destOrd="0" presId="urn:microsoft.com/office/officeart/2005/8/layout/default"/>
    <dgm:cxn modelId="{5B3F0DFF-4100-482A-8BB6-F7BB7296BD5B}" type="presParOf" srcId="{B821F9B8-1321-4020-A05C-7F83BE5183FB}" destId="{6D18AE93-9B39-4E0B-9CE3-F91FC78422AB}" srcOrd="15" destOrd="0" presId="urn:microsoft.com/office/officeart/2005/8/layout/default"/>
    <dgm:cxn modelId="{051DBB57-1CEC-4230-8F0A-448753FF1613}" type="presParOf" srcId="{B821F9B8-1321-4020-A05C-7F83BE5183FB}" destId="{E2895CBB-2DE9-4487-8094-5A37FFB47BBF}" srcOrd="16" destOrd="0" presId="urn:microsoft.com/office/officeart/2005/8/layout/default"/>
    <dgm:cxn modelId="{0FC1199F-EF04-459A-9129-71168714F3E0}" type="presParOf" srcId="{B821F9B8-1321-4020-A05C-7F83BE5183FB}" destId="{1990ED52-5607-4D24-975A-8760CEED5C2B}" srcOrd="17" destOrd="0" presId="urn:microsoft.com/office/officeart/2005/8/layout/default"/>
    <dgm:cxn modelId="{AECD7D11-4A64-42E5-9DA8-45B39B6430AD}" type="presParOf" srcId="{B821F9B8-1321-4020-A05C-7F83BE5183FB}" destId="{A6F9F778-E149-4AED-A600-E6026BF18D19}" srcOrd="18" destOrd="0" presId="urn:microsoft.com/office/officeart/2005/8/layout/default"/>
    <dgm:cxn modelId="{A622BE39-5F97-400F-8CC1-D8820EE8C997}" type="presParOf" srcId="{B821F9B8-1321-4020-A05C-7F83BE5183FB}" destId="{2EE572C3-3665-4331-A531-4B168F0C76A2}" srcOrd="19" destOrd="0" presId="urn:microsoft.com/office/officeart/2005/8/layout/default"/>
    <dgm:cxn modelId="{D2B7E675-2C2D-4AF1-ADBF-FAC02C9E60A6}" type="presParOf" srcId="{B821F9B8-1321-4020-A05C-7F83BE5183FB}" destId="{AE558788-C2F3-491C-AF55-B0D6160B930D}" srcOrd="20" destOrd="0" presId="urn:microsoft.com/office/officeart/2005/8/layout/default"/>
    <dgm:cxn modelId="{2BEFD74E-654E-48CC-A3F8-4AC1ACA8DE22}" type="presParOf" srcId="{B821F9B8-1321-4020-A05C-7F83BE5183FB}" destId="{98FB8E92-9BAC-4F49-9D91-2881F69196A7}" srcOrd="21" destOrd="0" presId="urn:microsoft.com/office/officeart/2005/8/layout/default"/>
    <dgm:cxn modelId="{9754C587-CA12-45DD-80F4-C0A4E1122F4F}" type="presParOf" srcId="{B821F9B8-1321-4020-A05C-7F83BE5183FB}" destId="{C94DC7D3-2A11-4AE1-82A2-0F9819C04637}" srcOrd="22" destOrd="0" presId="urn:microsoft.com/office/officeart/2005/8/layout/default"/>
    <dgm:cxn modelId="{BEBC621E-F613-4151-9330-64EF3A183671}" type="presParOf" srcId="{B821F9B8-1321-4020-A05C-7F83BE5183FB}" destId="{1EACA6C1-64AE-4489-9B7E-8FD810691C46}" srcOrd="23" destOrd="0" presId="urn:microsoft.com/office/officeart/2005/8/layout/default"/>
    <dgm:cxn modelId="{0C7A3CF5-05AF-4F9C-AB51-8C0291C8F855}" type="presParOf" srcId="{B821F9B8-1321-4020-A05C-7F83BE5183FB}" destId="{E118CBBB-AD6E-4942-A1DE-84D6D669C06A}" srcOrd="24" destOrd="0" presId="urn:microsoft.com/office/officeart/2005/8/layout/default"/>
    <dgm:cxn modelId="{E7D4FE8C-DC58-4DF9-85B1-160085CBF35E}" type="presParOf" srcId="{B821F9B8-1321-4020-A05C-7F83BE5183FB}" destId="{A86FF043-DA6E-4858-9244-C4D6F057AED9}" srcOrd="25" destOrd="0" presId="urn:microsoft.com/office/officeart/2005/8/layout/default"/>
    <dgm:cxn modelId="{4D7507B6-9639-4275-BFCC-D5F06B71E4FF}" type="presParOf" srcId="{B821F9B8-1321-4020-A05C-7F83BE5183FB}" destId="{37538C5D-B4C3-44F2-884B-03C82D76BAAE}" srcOrd="26" destOrd="0" presId="urn:microsoft.com/office/officeart/2005/8/layout/default"/>
    <dgm:cxn modelId="{D3A4B1E8-E6CC-466D-A812-8789ED9E3D32}" type="presParOf" srcId="{B821F9B8-1321-4020-A05C-7F83BE5183FB}" destId="{1562C098-AEA2-4A1D-811E-899DD1633027}" srcOrd="27" destOrd="0" presId="urn:microsoft.com/office/officeart/2005/8/layout/default"/>
    <dgm:cxn modelId="{6E389A4C-2D4C-4AD7-8B73-D9C63BCD642D}" type="presParOf" srcId="{B821F9B8-1321-4020-A05C-7F83BE5183FB}" destId="{DB558403-C915-4802-8CA3-E893F73FCDC0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8C9937-4CE1-4EBF-BD38-EF04B58464AE}" type="doc">
      <dgm:prSet loTypeId="urn:microsoft.com/office/officeart/2005/8/layout/defaul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pt-BR"/>
        </a:p>
      </dgm:t>
    </dgm:pt>
    <dgm:pt modelId="{84E089C4-B835-4D2B-AB9F-205AD18FA5A3}">
      <dgm:prSet phldr="0"/>
      <dgm:spPr/>
      <dgm:t>
        <a:bodyPr/>
        <a:lstStyle/>
        <a:p>
          <a:pPr rtl="0"/>
          <a:r>
            <a:rPr lang="en-US" err="1">
              <a:latin typeface="Arial"/>
              <a:ea typeface="Calibri"/>
              <a:cs typeface="Arial"/>
            </a:rPr>
            <a:t>Registro</a:t>
          </a:r>
          <a:r>
            <a:rPr lang="en-US">
              <a:latin typeface="Arial"/>
              <a:ea typeface="Calibri"/>
              <a:cs typeface="Arial"/>
            </a:rPr>
            <a:t> de </a:t>
          </a:r>
          <a:r>
            <a:rPr lang="en-US" err="1">
              <a:latin typeface="Arial"/>
              <a:ea typeface="Calibri"/>
              <a:cs typeface="Arial"/>
            </a:rPr>
            <a:t>Imóveis</a:t>
          </a:r>
          <a:endParaRPr lang="pt-BR">
            <a:latin typeface="Arial"/>
            <a:ea typeface="Calibri"/>
            <a:cs typeface="Arial"/>
          </a:endParaRPr>
        </a:p>
      </dgm:t>
    </dgm:pt>
    <dgm:pt modelId="{9727C340-7C91-4580-A346-070E8C7B5127}" type="parTrans" cxnId="{450E3582-BD0C-4401-9BBD-2397A25DA3BF}">
      <dgm:prSet/>
      <dgm:spPr/>
      <dgm:t>
        <a:bodyPr/>
        <a:lstStyle/>
        <a:p>
          <a:endParaRPr lang="pt-BR"/>
        </a:p>
      </dgm:t>
    </dgm:pt>
    <dgm:pt modelId="{C7C30FF9-71DD-4B66-B098-1273C67E5424}" type="sibTrans" cxnId="{450E3582-BD0C-4401-9BBD-2397A25DA3BF}">
      <dgm:prSet/>
      <dgm:spPr/>
      <dgm:t>
        <a:bodyPr/>
        <a:lstStyle/>
        <a:p>
          <a:endParaRPr lang="pt-BR"/>
        </a:p>
      </dgm:t>
    </dgm:pt>
    <dgm:pt modelId="{691F6AB2-E3BF-4B11-B097-3A8AB55EE18C}">
      <dgm:prSet phldr="0"/>
      <dgm:spPr/>
      <dgm:t>
        <a:bodyPr/>
        <a:lstStyle/>
        <a:p>
          <a:pPr rtl="0"/>
          <a:r>
            <a:rPr lang="pt-BR" b="1">
              <a:latin typeface="Calibri"/>
              <a:ea typeface="Calibri"/>
              <a:cs typeface="Calibri"/>
            </a:rPr>
            <a:t>Diploma</a:t>
          </a:r>
          <a:r>
            <a:rPr lang="pt-BR">
              <a:latin typeface="Calibri"/>
              <a:ea typeface="Calibri"/>
              <a:cs typeface="Calibri"/>
            </a:rPr>
            <a:t> Escolar</a:t>
          </a:r>
        </a:p>
      </dgm:t>
    </dgm:pt>
    <dgm:pt modelId="{0FD3648E-F6EC-429F-83A7-E8C3584B319F}" type="parTrans" cxnId="{37A12147-7BA3-446D-92CF-8DB3713EEFD2}">
      <dgm:prSet/>
      <dgm:spPr/>
      <dgm:t>
        <a:bodyPr/>
        <a:lstStyle/>
        <a:p>
          <a:endParaRPr lang="pt-BR"/>
        </a:p>
      </dgm:t>
    </dgm:pt>
    <dgm:pt modelId="{622B12BB-9796-45F1-A7C4-DDC584737839}" type="sibTrans" cxnId="{37A12147-7BA3-446D-92CF-8DB3713EEFD2}">
      <dgm:prSet/>
      <dgm:spPr/>
      <dgm:t>
        <a:bodyPr/>
        <a:lstStyle/>
        <a:p>
          <a:endParaRPr lang="pt-BR"/>
        </a:p>
      </dgm:t>
    </dgm:pt>
    <dgm:pt modelId="{042F99AC-FC72-49CD-BE60-91BF8B988888}">
      <dgm:prSet phldr="0"/>
      <dgm:spPr/>
      <dgm:t>
        <a:bodyPr/>
        <a:lstStyle/>
        <a:p>
          <a:pPr rtl="0"/>
          <a:r>
            <a:rPr lang="pt-BR" b="1">
              <a:latin typeface="Calibri"/>
              <a:ea typeface="Calibri"/>
              <a:cs typeface="Calibri"/>
            </a:rPr>
            <a:t>Endereço</a:t>
          </a:r>
        </a:p>
      </dgm:t>
    </dgm:pt>
    <dgm:pt modelId="{323D9A44-3987-4EC1-9D03-3714D3ED4A6D}" type="parTrans" cxnId="{AB6B36B1-A6A4-4488-AE1C-EDA64D46FDC7}">
      <dgm:prSet/>
      <dgm:spPr/>
      <dgm:t>
        <a:bodyPr/>
        <a:lstStyle/>
        <a:p>
          <a:endParaRPr lang="pt-BR"/>
        </a:p>
      </dgm:t>
    </dgm:pt>
    <dgm:pt modelId="{A0488480-4EB2-4D43-BBD2-249F8E9386C0}" type="sibTrans" cxnId="{AB6B36B1-A6A4-4488-AE1C-EDA64D46FDC7}">
      <dgm:prSet/>
      <dgm:spPr/>
      <dgm:t>
        <a:bodyPr/>
        <a:lstStyle/>
        <a:p>
          <a:endParaRPr lang="pt-BR"/>
        </a:p>
      </dgm:t>
    </dgm:pt>
    <dgm:pt modelId="{12E2F6A6-4ED1-4B08-9EC9-71ADF1C30EBF}">
      <dgm:prSet phldr="0"/>
      <dgm:spPr/>
      <dgm:t>
        <a:bodyPr/>
        <a:lstStyle/>
        <a:p>
          <a:pPr algn="ctr"/>
          <a:r>
            <a:rPr lang="pt-BR" b="0">
              <a:latin typeface="Calibri" panose="020F0502020204030204" pitchFamily="34" charset="0"/>
              <a:cs typeface="Calibri" panose="020F0502020204030204" pitchFamily="34" charset="0"/>
            </a:rPr>
            <a:t>Estabelecimentos com </a:t>
          </a:r>
          <a:r>
            <a:rPr lang="pt-BR" b="1">
              <a:latin typeface="Calibri" panose="020F0502020204030204" pitchFamily="34" charset="0"/>
              <a:cs typeface="Calibri" panose="020F0502020204030204" pitchFamily="34" charset="0"/>
            </a:rPr>
            <a:t>Elisão Fiscal</a:t>
          </a:r>
        </a:p>
      </dgm:t>
    </dgm:pt>
    <dgm:pt modelId="{E4744C04-AC53-4B52-9CA8-911236F8E61F}" type="parTrans" cxnId="{DAA478F2-75B8-4809-A12A-6B0AA48D9E54}">
      <dgm:prSet/>
      <dgm:spPr/>
      <dgm:t>
        <a:bodyPr/>
        <a:lstStyle/>
        <a:p>
          <a:endParaRPr lang="pt-BR"/>
        </a:p>
      </dgm:t>
    </dgm:pt>
    <dgm:pt modelId="{886A0077-0F35-4688-871D-C4F656F6111C}" type="sibTrans" cxnId="{DAA478F2-75B8-4809-A12A-6B0AA48D9E54}">
      <dgm:prSet/>
      <dgm:spPr/>
      <dgm:t>
        <a:bodyPr/>
        <a:lstStyle/>
        <a:p>
          <a:endParaRPr lang="pt-BR"/>
        </a:p>
      </dgm:t>
    </dgm:pt>
    <dgm:pt modelId="{651D5D1E-BF3B-4E71-A179-3B2CC446795E}">
      <dgm:prSet phldr="0"/>
      <dgm:spPr/>
      <dgm:t>
        <a:bodyPr/>
        <a:lstStyle/>
        <a:p>
          <a:pPr rtl="0"/>
          <a:r>
            <a:rPr lang="pt-BR">
              <a:latin typeface="Calibri"/>
              <a:ea typeface="Calibri"/>
              <a:cs typeface="Calibri"/>
            </a:rPr>
            <a:t>Composição </a:t>
          </a:r>
          <a:r>
            <a:rPr lang="pt-BR" b="1">
              <a:latin typeface="Calibri"/>
              <a:ea typeface="Calibri"/>
              <a:cs typeface="Calibri"/>
            </a:rPr>
            <a:t>Familiar</a:t>
          </a:r>
        </a:p>
      </dgm:t>
    </dgm:pt>
    <dgm:pt modelId="{5D98BDCC-D32D-4193-AF02-3B4638703CE6}" type="parTrans" cxnId="{A10B0DE3-C1FF-41D7-85B4-6B02850A2F63}">
      <dgm:prSet/>
      <dgm:spPr/>
      <dgm:t>
        <a:bodyPr/>
        <a:lstStyle/>
        <a:p>
          <a:endParaRPr lang="pt-BR"/>
        </a:p>
      </dgm:t>
    </dgm:pt>
    <dgm:pt modelId="{CD998545-7037-47A1-9369-9DFD13A2F7F0}" type="sibTrans" cxnId="{A10B0DE3-C1FF-41D7-85B4-6B02850A2F63}">
      <dgm:prSet/>
      <dgm:spPr/>
      <dgm:t>
        <a:bodyPr/>
        <a:lstStyle/>
        <a:p>
          <a:endParaRPr lang="pt-BR"/>
        </a:p>
      </dgm:t>
    </dgm:pt>
    <dgm:pt modelId="{1836F2BC-25E2-4E89-90BA-FB1397EC8452}">
      <dgm:prSet phldr="0"/>
      <dgm:spPr/>
      <dgm:t>
        <a:bodyPr/>
        <a:lstStyle/>
        <a:p>
          <a:r>
            <a:rPr lang="pt-BR">
              <a:latin typeface="Calibri"/>
              <a:ea typeface="Calibri"/>
              <a:cs typeface="Calibri"/>
            </a:rPr>
            <a:t>Registro de </a:t>
          </a:r>
          <a:r>
            <a:rPr lang="pt-BR" b="1">
              <a:latin typeface="Calibri"/>
              <a:ea typeface="Calibri"/>
              <a:cs typeface="Calibri"/>
            </a:rPr>
            <a:t>Veículos</a:t>
          </a:r>
          <a:r>
            <a:rPr lang="pt-BR">
              <a:latin typeface="Calibri"/>
              <a:ea typeface="Calibri"/>
              <a:cs typeface="Calibri"/>
            </a:rPr>
            <a:t> </a:t>
          </a:r>
          <a:endParaRPr lang="pt-BR"/>
        </a:p>
      </dgm:t>
    </dgm:pt>
    <dgm:pt modelId="{B314848B-50B4-4021-8482-388D775D6A13}" type="parTrans" cxnId="{65FB6503-87EA-4C89-84FE-70430A95F7EF}">
      <dgm:prSet/>
      <dgm:spPr/>
      <dgm:t>
        <a:bodyPr/>
        <a:lstStyle/>
        <a:p>
          <a:endParaRPr lang="pt-BR"/>
        </a:p>
      </dgm:t>
    </dgm:pt>
    <dgm:pt modelId="{0C2847F3-203A-4164-A0E2-0F7F03D23FCB}" type="sibTrans" cxnId="{65FB6503-87EA-4C89-84FE-70430A95F7EF}">
      <dgm:prSet/>
      <dgm:spPr/>
      <dgm:t>
        <a:bodyPr/>
        <a:lstStyle/>
        <a:p>
          <a:endParaRPr lang="pt-BR"/>
        </a:p>
      </dgm:t>
    </dgm:pt>
    <dgm:pt modelId="{642473B6-1A3E-4726-80F0-E01BF41BC13B}">
      <dgm:prSet phldr="0"/>
      <dgm:spPr/>
      <dgm:t>
        <a:bodyPr/>
        <a:lstStyle/>
        <a:p>
          <a:pPr rtl="0"/>
          <a:r>
            <a:rPr lang="pt-BR" b="1">
              <a:latin typeface="Calibri"/>
              <a:ea typeface="Calibri"/>
              <a:cs typeface="Calibri"/>
            </a:rPr>
            <a:t>Registros Administrativos </a:t>
          </a:r>
          <a:r>
            <a:rPr lang="pt-BR">
              <a:latin typeface="Calibri"/>
              <a:ea typeface="Calibri"/>
              <a:cs typeface="Calibri"/>
            </a:rPr>
            <a:t>(uso estatístico)</a:t>
          </a:r>
        </a:p>
      </dgm:t>
    </dgm:pt>
    <dgm:pt modelId="{C271FA9E-6914-4EB1-9C69-1FC877FF7CAF}" type="parTrans" cxnId="{DE9A9688-598C-4128-954E-B51BB586E8E5}">
      <dgm:prSet/>
      <dgm:spPr/>
      <dgm:t>
        <a:bodyPr/>
        <a:lstStyle/>
        <a:p>
          <a:endParaRPr lang="pt-BR"/>
        </a:p>
      </dgm:t>
    </dgm:pt>
    <dgm:pt modelId="{A39F6A86-23BB-4DBF-8A16-2A50501A233F}" type="sibTrans" cxnId="{DE9A9688-598C-4128-954E-B51BB586E8E5}">
      <dgm:prSet/>
      <dgm:spPr/>
      <dgm:t>
        <a:bodyPr/>
        <a:lstStyle/>
        <a:p>
          <a:endParaRPr lang="pt-BR"/>
        </a:p>
      </dgm:t>
    </dgm:pt>
    <dgm:pt modelId="{21FC005B-8456-294D-B501-3172B8D2DB7A}">
      <dgm:prSet phldr="0"/>
      <dgm:spPr/>
      <dgm:t>
        <a:bodyPr/>
        <a:lstStyle/>
        <a:p>
          <a:pPr rtl="0"/>
          <a:r>
            <a:rPr lang="pt-BR">
              <a:latin typeface="Calibri"/>
              <a:ea typeface="Calibri"/>
              <a:cs typeface="Calibri"/>
            </a:rPr>
            <a:t>Porte de Empresa</a:t>
          </a:r>
          <a:endParaRPr lang="pt-BR">
            <a:latin typeface="Arial"/>
            <a:ea typeface="Calibri"/>
            <a:cs typeface="Arial"/>
          </a:endParaRPr>
        </a:p>
      </dgm:t>
    </dgm:pt>
    <dgm:pt modelId="{8209F3DD-F18D-2C41-8593-4C4DE80B024C}" type="parTrans" cxnId="{7E8273A9-DA29-3546-AE9E-73FC18392D8E}">
      <dgm:prSet/>
      <dgm:spPr/>
      <dgm:t>
        <a:bodyPr/>
        <a:lstStyle/>
        <a:p>
          <a:endParaRPr lang="pt-BR"/>
        </a:p>
      </dgm:t>
    </dgm:pt>
    <dgm:pt modelId="{3E4DF67F-99C2-2F4E-AB3E-82A721A1CA6F}" type="sibTrans" cxnId="{7E8273A9-DA29-3546-AE9E-73FC18392D8E}">
      <dgm:prSet/>
      <dgm:spPr/>
      <dgm:t>
        <a:bodyPr/>
        <a:lstStyle/>
        <a:p>
          <a:endParaRPr lang="pt-BR"/>
        </a:p>
      </dgm:t>
    </dgm:pt>
    <dgm:pt modelId="{421135FE-09A3-3646-8210-733543215BC1}">
      <dgm:prSet phldr="0"/>
      <dgm:spPr/>
      <dgm:t>
        <a:bodyPr/>
        <a:lstStyle/>
        <a:p>
          <a:r>
            <a:rPr lang="pt-BR" b="1">
              <a:latin typeface="Calibri"/>
              <a:ea typeface="Calibri"/>
              <a:cs typeface="Calibri"/>
            </a:rPr>
            <a:t>Matricula</a:t>
          </a:r>
          <a:r>
            <a:rPr lang="pt-BR">
              <a:latin typeface="Calibri"/>
              <a:ea typeface="Calibri"/>
              <a:cs typeface="Calibri"/>
            </a:rPr>
            <a:t> na rede publica</a:t>
          </a:r>
        </a:p>
      </dgm:t>
    </dgm:pt>
    <dgm:pt modelId="{B13B84FA-3A44-C74C-BE6B-A292CAF38DFD}" type="parTrans" cxnId="{A00C7859-FFFA-6943-8C72-71E2D27AE27B}">
      <dgm:prSet/>
      <dgm:spPr/>
      <dgm:t>
        <a:bodyPr/>
        <a:lstStyle/>
        <a:p>
          <a:endParaRPr lang="pt-BR"/>
        </a:p>
      </dgm:t>
    </dgm:pt>
    <dgm:pt modelId="{66E2E673-248E-F64E-B77A-2F2AF5A4AE15}" type="sibTrans" cxnId="{A00C7859-FFFA-6943-8C72-71E2D27AE27B}">
      <dgm:prSet/>
      <dgm:spPr/>
      <dgm:t>
        <a:bodyPr/>
        <a:lstStyle/>
        <a:p>
          <a:endParaRPr lang="pt-BR"/>
        </a:p>
      </dgm:t>
    </dgm:pt>
    <dgm:pt modelId="{39FE2C0D-0D10-D540-9036-D772C54F3FC1}">
      <dgm:prSet phldr="0"/>
      <dgm:spPr/>
      <dgm:t>
        <a:bodyPr/>
        <a:lstStyle/>
        <a:p>
          <a:r>
            <a:rPr lang="pt-BR">
              <a:latin typeface="Calibri"/>
              <a:ea typeface="Calibri"/>
              <a:cs typeface="Calibri"/>
            </a:rPr>
            <a:t>Pagamento </a:t>
          </a:r>
          <a:r>
            <a:rPr lang="pt-BR" b="1" err="1">
              <a:latin typeface="Calibri"/>
              <a:ea typeface="Calibri"/>
              <a:cs typeface="Calibri"/>
            </a:rPr>
            <a:t>eSocial</a:t>
          </a:r>
          <a:r>
            <a:rPr lang="pt-BR">
              <a:latin typeface="Calibri"/>
              <a:ea typeface="Calibri"/>
              <a:cs typeface="Calibri"/>
            </a:rPr>
            <a:t> </a:t>
          </a:r>
        </a:p>
      </dgm:t>
    </dgm:pt>
    <dgm:pt modelId="{E19D8D2A-1F26-4941-8A75-608340E66E19}" type="parTrans" cxnId="{4E5C7D1D-E04F-2045-A2E0-89ECCC19ECDE}">
      <dgm:prSet/>
      <dgm:spPr/>
      <dgm:t>
        <a:bodyPr/>
        <a:lstStyle/>
        <a:p>
          <a:endParaRPr lang="pt-BR"/>
        </a:p>
      </dgm:t>
    </dgm:pt>
    <dgm:pt modelId="{F1AF7C1E-5C25-DE4D-8BBE-60E41AEBBB90}" type="sibTrans" cxnId="{4E5C7D1D-E04F-2045-A2E0-89ECCC19ECDE}">
      <dgm:prSet/>
      <dgm:spPr/>
      <dgm:t>
        <a:bodyPr/>
        <a:lstStyle/>
        <a:p>
          <a:endParaRPr lang="pt-BR"/>
        </a:p>
      </dgm:t>
    </dgm:pt>
    <dgm:pt modelId="{11326407-F969-494A-B667-40211F93B9D7}">
      <dgm:prSet phldr="0"/>
      <dgm:spPr/>
      <dgm:t>
        <a:bodyPr/>
        <a:lstStyle/>
        <a:p>
          <a:r>
            <a:rPr lang="pt-BR">
              <a:latin typeface="Calibri"/>
              <a:ea typeface="Calibri"/>
              <a:cs typeface="Calibri"/>
            </a:rPr>
            <a:t>Cadastro Imóvel </a:t>
          </a:r>
          <a:r>
            <a:rPr lang="pt-BR" b="1">
              <a:latin typeface="Calibri Light" panose="020F0302020204030204"/>
            </a:rPr>
            <a:t>Rural</a:t>
          </a:r>
          <a:endParaRPr lang="pt-BR" b="1">
            <a:latin typeface="Calibri"/>
            <a:ea typeface="Calibri"/>
            <a:cs typeface="Calibri"/>
          </a:endParaRPr>
        </a:p>
      </dgm:t>
    </dgm:pt>
    <dgm:pt modelId="{58A4511E-DAF7-1B45-BBAA-9830637568F4}" type="parTrans" cxnId="{F6E76FA6-65A0-4049-AE7E-C17AB518450B}">
      <dgm:prSet/>
      <dgm:spPr/>
      <dgm:t>
        <a:bodyPr/>
        <a:lstStyle/>
        <a:p>
          <a:endParaRPr lang="pt-BR"/>
        </a:p>
      </dgm:t>
    </dgm:pt>
    <dgm:pt modelId="{5080E712-7FD7-574C-BDF8-276E278CEBD2}" type="sibTrans" cxnId="{F6E76FA6-65A0-4049-AE7E-C17AB518450B}">
      <dgm:prSet/>
      <dgm:spPr/>
      <dgm:t>
        <a:bodyPr/>
        <a:lstStyle/>
        <a:p>
          <a:endParaRPr lang="pt-BR"/>
        </a:p>
      </dgm:t>
    </dgm:pt>
    <dgm:pt modelId="{B821F9B8-1321-4020-A05C-7F83BE5183FB}" type="pres">
      <dgm:prSet presAssocID="{DF8C9937-4CE1-4EBF-BD38-EF04B58464AE}" presName="diagram" presStyleCnt="0">
        <dgm:presLayoutVars>
          <dgm:dir/>
          <dgm:resizeHandles val="exact"/>
        </dgm:presLayoutVars>
      </dgm:prSet>
      <dgm:spPr/>
    </dgm:pt>
    <dgm:pt modelId="{9ACAEC08-FB5F-4CF2-BCB8-74723E91D176}" type="pres">
      <dgm:prSet presAssocID="{691F6AB2-E3BF-4B11-B097-3A8AB55EE18C}" presName="node" presStyleLbl="node1" presStyleIdx="0" presStyleCnt="11">
        <dgm:presLayoutVars>
          <dgm:bulletEnabled val="1"/>
        </dgm:presLayoutVars>
      </dgm:prSet>
      <dgm:spPr/>
    </dgm:pt>
    <dgm:pt modelId="{7AD528C3-A2C5-478B-AEEF-9AAD9FB35110}" type="pres">
      <dgm:prSet presAssocID="{622B12BB-9796-45F1-A7C4-DDC584737839}" presName="sibTrans" presStyleCnt="0"/>
      <dgm:spPr/>
    </dgm:pt>
    <dgm:pt modelId="{635340EB-DF2B-504D-98CA-44156921221A}" type="pres">
      <dgm:prSet presAssocID="{421135FE-09A3-3646-8210-733543215BC1}" presName="node" presStyleLbl="node1" presStyleIdx="1" presStyleCnt="11">
        <dgm:presLayoutVars>
          <dgm:bulletEnabled val="1"/>
        </dgm:presLayoutVars>
      </dgm:prSet>
      <dgm:spPr/>
    </dgm:pt>
    <dgm:pt modelId="{5D5E2755-AEE9-5B43-B72C-E03DE26A495A}" type="pres">
      <dgm:prSet presAssocID="{66E2E673-248E-F64E-B77A-2F2AF5A4AE15}" presName="sibTrans" presStyleCnt="0"/>
      <dgm:spPr/>
    </dgm:pt>
    <dgm:pt modelId="{FD7691CF-E46F-45D7-9B34-10247C28F177}" type="pres">
      <dgm:prSet presAssocID="{651D5D1E-BF3B-4E71-A179-3B2CC446795E}" presName="node" presStyleLbl="node1" presStyleIdx="2" presStyleCnt="11">
        <dgm:presLayoutVars>
          <dgm:bulletEnabled val="1"/>
        </dgm:presLayoutVars>
      </dgm:prSet>
      <dgm:spPr/>
    </dgm:pt>
    <dgm:pt modelId="{84BE2F37-F373-4E86-8C44-EC0DCACEB7DE}" type="pres">
      <dgm:prSet presAssocID="{CD998545-7037-47A1-9369-9DFD13A2F7F0}" presName="sibTrans" presStyleCnt="0"/>
      <dgm:spPr/>
    </dgm:pt>
    <dgm:pt modelId="{EB6B3CC8-D53D-C241-B66C-21F9E4A9AF15}" type="pres">
      <dgm:prSet presAssocID="{39FE2C0D-0D10-D540-9036-D772C54F3FC1}" presName="node" presStyleLbl="node1" presStyleIdx="3" presStyleCnt="11">
        <dgm:presLayoutVars>
          <dgm:bulletEnabled val="1"/>
        </dgm:presLayoutVars>
      </dgm:prSet>
      <dgm:spPr/>
    </dgm:pt>
    <dgm:pt modelId="{97CC4873-6D95-5242-9242-F52AB4479B7E}" type="pres">
      <dgm:prSet presAssocID="{F1AF7C1E-5C25-DE4D-8BBE-60E41AEBBB90}" presName="sibTrans" presStyleCnt="0"/>
      <dgm:spPr/>
    </dgm:pt>
    <dgm:pt modelId="{E382CEC2-E7B7-4858-8CCF-D1782C541B72}" type="pres">
      <dgm:prSet presAssocID="{042F99AC-FC72-49CD-BE60-91BF8B988888}" presName="node" presStyleLbl="node1" presStyleIdx="4" presStyleCnt="11">
        <dgm:presLayoutVars>
          <dgm:bulletEnabled val="1"/>
        </dgm:presLayoutVars>
      </dgm:prSet>
      <dgm:spPr/>
    </dgm:pt>
    <dgm:pt modelId="{1BBD4806-506B-4CD5-A617-257A1B040DDB}" type="pres">
      <dgm:prSet presAssocID="{A0488480-4EB2-4D43-BBD2-249F8E9386C0}" presName="sibTrans" presStyleCnt="0"/>
      <dgm:spPr/>
    </dgm:pt>
    <dgm:pt modelId="{09223716-A181-403B-9C9C-50D5D5DDDAF0}" type="pres">
      <dgm:prSet presAssocID="{642473B6-1A3E-4726-80F0-E01BF41BC13B}" presName="node" presStyleLbl="node1" presStyleIdx="5" presStyleCnt="11">
        <dgm:presLayoutVars>
          <dgm:bulletEnabled val="1"/>
        </dgm:presLayoutVars>
      </dgm:prSet>
      <dgm:spPr/>
    </dgm:pt>
    <dgm:pt modelId="{A6A3CD50-DFF5-42FB-BFC3-118173200425}" type="pres">
      <dgm:prSet presAssocID="{A39F6A86-23BB-4DBF-8A16-2A50501A233F}" presName="sibTrans" presStyleCnt="0"/>
      <dgm:spPr/>
    </dgm:pt>
    <dgm:pt modelId="{0385D050-2EF8-0C40-BADB-18725D53FCDF}" type="pres">
      <dgm:prSet presAssocID="{11326407-F969-494A-B667-40211F93B9D7}" presName="node" presStyleLbl="node1" presStyleIdx="6" presStyleCnt="11">
        <dgm:presLayoutVars>
          <dgm:bulletEnabled val="1"/>
        </dgm:presLayoutVars>
      </dgm:prSet>
      <dgm:spPr/>
    </dgm:pt>
    <dgm:pt modelId="{28FC9C3D-B570-A946-A9FD-A596E4CDD984}" type="pres">
      <dgm:prSet presAssocID="{5080E712-7FD7-574C-BDF8-276E278CEBD2}" presName="sibTrans" presStyleCnt="0"/>
      <dgm:spPr/>
    </dgm:pt>
    <dgm:pt modelId="{07ACDD9B-8FF2-49FE-A525-02D44CB261D6}" type="pres">
      <dgm:prSet presAssocID="{1836F2BC-25E2-4E89-90BA-FB1397EC8452}" presName="node" presStyleLbl="node1" presStyleIdx="7" presStyleCnt="11">
        <dgm:presLayoutVars>
          <dgm:bulletEnabled val="1"/>
        </dgm:presLayoutVars>
      </dgm:prSet>
      <dgm:spPr/>
    </dgm:pt>
    <dgm:pt modelId="{4BCE658C-D988-4377-BCA9-B5A9CE4A8D7C}" type="pres">
      <dgm:prSet presAssocID="{0C2847F3-203A-4164-A0E2-0F7F03D23FCB}" presName="sibTrans" presStyleCnt="0"/>
      <dgm:spPr/>
    </dgm:pt>
    <dgm:pt modelId="{AB5DD300-36CF-4C1E-AEF2-3CD19F0D00FE}" type="pres">
      <dgm:prSet presAssocID="{84E089C4-B835-4D2B-AB9F-205AD18FA5A3}" presName="node" presStyleLbl="node1" presStyleIdx="8" presStyleCnt="11">
        <dgm:presLayoutVars>
          <dgm:bulletEnabled val="1"/>
        </dgm:presLayoutVars>
      </dgm:prSet>
      <dgm:spPr/>
    </dgm:pt>
    <dgm:pt modelId="{775813F8-C7E6-4763-B851-2F1E7A774C52}" type="pres">
      <dgm:prSet presAssocID="{C7C30FF9-71DD-4B66-B098-1273C67E5424}" presName="sibTrans" presStyleCnt="0"/>
      <dgm:spPr/>
    </dgm:pt>
    <dgm:pt modelId="{9FF32F0B-8B6C-ED4B-9970-BE8C820F3302}" type="pres">
      <dgm:prSet presAssocID="{21FC005B-8456-294D-B501-3172B8D2DB7A}" presName="node" presStyleLbl="node1" presStyleIdx="9" presStyleCnt="11">
        <dgm:presLayoutVars>
          <dgm:bulletEnabled val="1"/>
        </dgm:presLayoutVars>
      </dgm:prSet>
      <dgm:spPr/>
    </dgm:pt>
    <dgm:pt modelId="{105C6FB7-A781-2F4F-A63F-7CFDDD253037}" type="pres">
      <dgm:prSet presAssocID="{3E4DF67F-99C2-2F4E-AB3E-82A721A1CA6F}" presName="sibTrans" presStyleCnt="0"/>
      <dgm:spPr/>
    </dgm:pt>
    <dgm:pt modelId="{B9566021-33CA-49B0-9824-C88E8EF17210}" type="pres">
      <dgm:prSet presAssocID="{12E2F6A6-4ED1-4B08-9EC9-71ADF1C30EBF}" presName="node" presStyleLbl="node1" presStyleIdx="10" presStyleCnt="11" custLinFactNeighborX="630" custLinFactNeighborY="80363">
        <dgm:presLayoutVars>
          <dgm:bulletEnabled val="1"/>
        </dgm:presLayoutVars>
      </dgm:prSet>
      <dgm:spPr/>
    </dgm:pt>
  </dgm:ptLst>
  <dgm:cxnLst>
    <dgm:cxn modelId="{53F66C02-EB2F-144E-BEC6-92828A676F20}" type="presOf" srcId="{651D5D1E-BF3B-4E71-A179-3B2CC446795E}" destId="{FD7691CF-E46F-45D7-9B34-10247C28F177}" srcOrd="0" destOrd="0" presId="urn:microsoft.com/office/officeart/2005/8/layout/default"/>
    <dgm:cxn modelId="{65FB6503-87EA-4C89-84FE-70430A95F7EF}" srcId="{DF8C9937-4CE1-4EBF-BD38-EF04B58464AE}" destId="{1836F2BC-25E2-4E89-90BA-FB1397EC8452}" srcOrd="7" destOrd="0" parTransId="{B314848B-50B4-4021-8482-388D775D6A13}" sibTransId="{0C2847F3-203A-4164-A0E2-0F7F03D23FCB}"/>
    <dgm:cxn modelId="{4B6DB20A-5740-A646-B3D3-EDD53892449C}" type="presOf" srcId="{1836F2BC-25E2-4E89-90BA-FB1397EC8452}" destId="{07ACDD9B-8FF2-49FE-A525-02D44CB261D6}" srcOrd="0" destOrd="0" presId="urn:microsoft.com/office/officeart/2005/8/layout/default"/>
    <dgm:cxn modelId="{7A26850C-8E16-084F-8E4F-7E55B8218E86}" type="presOf" srcId="{84E089C4-B835-4D2B-AB9F-205AD18FA5A3}" destId="{AB5DD300-36CF-4C1E-AEF2-3CD19F0D00FE}" srcOrd="0" destOrd="0" presId="urn:microsoft.com/office/officeart/2005/8/layout/default"/>
    <dgm:cxn modelId="{4E5C7D1D-E04F-2045-A2E0-89ECCC19ECDE}" srcId="{DF8C9937-4CE1-4EBF-BD38-EF04B58464AE}" destId="{39FE2C0D-0D10-D540-9036-D772C54F3FC1}" srcOrd="3" destOrd="0" parTransId="{E19D8D2A-1F26-4941-8A75-608340E66E19}" sibTransId="{F1AF7C1E-5C25-DE4D-8BBE-60E41AEBBB90}"/>
    <dgm:cxn modelId="{1AD1E62D-FF27-AC4D-A1A8-790424F3A21B}" type="presOf" srcId="{11326407-F969-494A-B667-40211F93B9D7}" destId="{0385D050-2EF8-0C40-BADB-18725D53FCDF}" srcOrd="0" destOrd="0" presId="urn:microsoft.com/office/officeart/2005/8/layout/default"/>
    <dgm:cxn modelId="{D71DD72E-8FD3-E449-BD41-F1C730D9811A}" type="presOf" srcId="{21FC005B-8456-294D-B501-3172B8D2DB7A}" destId="{9FF32F0B-8B6C-ED4B-9970-BE8C820F3302}" srcOrd="0" destOrd="0" presId="urn:microsoft.com/office/officeart/2005/8/layout/default"/>
    <dgm:cxn modelId="{37A12147-7BA3-446D-92CF-8DB3713EEFD2}" srcId="{DF8C9937-4CE1-4EBF-BD38-EF04B58464AE}" destId="{691F6AB2-E3BF-4B11-B097-3A8AB55EE18C}" srcOrd="0" destOrd="0" parTransId="{0FD3648E-F6EC-429F-83A7-E8C3584B319F}" sibTransId="{622B12BB-9796-45F1-A7C4-DDC584737839}"/>
    <dgm:cxn modelId="{5369E652-AF5B-49E2-B1FC-558C8411DFF3}" type="presOf" srcId="{DF8C9937-4CE1-4EBF-BD38-EF04B58464AE}" destId="{B821F9B8-1321-4020-A05C-7F83BE5183FB}" srcOrd="0" destOrd="0" presId="urn:microsoft.com/office/officeart/2005/8/layout/default"/>
    <dgm:cxn modelId="{28D9FF77-24BD-E149-B187-DD3B4772BC77}" type="presOf" srcId="{39FE2C0D-0D10-D540-9036-D772C54F3FC1}" destId="{EB6B3CC8-D53D-C241-B66C-21F9E4A9AF15}" srcOrd="0" destOrd="0" presId="urn:microsoft.com/office/officeart/2005/8/layout/default"/>
    <dgm:cxn modelId="{A00C7859-FFFA-6943-8C72-71E2D27AE27B}" srcId="{DF8C9937-4CE1-4EBF-BD38-EF04B58464AE}" destId="{421135FE-09A3-3646-8210-733543215BC1}" srcOrd="1" destOrd="0" parTransId="{B13B84FA-3A44-C74C-BE6B-A292CAF38DFD}" sibTransId="{66E2E673-248E-F64E-B77A-2F2AF5A4AE15}"/>
    <dgm:cxn modelId="{450E3582-BD0C-4401-9BBD-2397A25DA3BF}" srcId="{DF8C9937-4CE1-4EBF-BD38-EF04B58464AE}" destId="{84E089C4-B835-4D2B-AB9F-205AD18FA5A3}" srcOrd="8" destOrd="0" parTransId="{9727C340-7C91-4580-A346-070E8C7B5127}" sibTransId="{C7C30FF9-71DD-4B66-B098-1273C67E5424}"/>
    <dgm:cxn modelId="{DE9A9688-598C-4128-954E-B51BB586E8E5}" srcId="{DF8C9937-4CE1-4EBF-BD38-EF04B58464AE}" destId="{642473B6-1A3E-4726-80F0-E01BF41BC13B}" srcOrd="5" destOrd="0" parTransId="{C271FA9E-6914-4EB1-9C69-1FC877FF7CAF}" sibTransId="{A39F6A86-23BB-4DBF-8A16-2A50501A233F}"/>
    <dgm:cxn modelId="{5F8A35A5-E1DF-5640-A225-0A16191BF938}" type="presOf" srcId="{642473B6-1A3E-4726-80F0-E01BF41BC13B}" destId="{09223716-A181-403B-9C9C-50D5D5DDDAF0}" srcOrd="0" destOrd="0" presId="urn:microsoft.com/office/officeart/2005/8/layout/default"/>
    <dgm:cxn modelId="{F6E76FA6-65A0-4049-AE7E-C17AB518450B}" srcId="{DF8C9937-4CE1-4EBF-BD38-EF04B58464AE}" destId="{11326407-F969-494A-B667-40211F93B9D7}" srcOrd="6" destOrd="0" parTransId="{58A4511E-DAF7-1B45-BBAA-9830637568F4}" sibTransId="{5080E712-7FD7-574C-BDF8-276E278CEBD2}"/>
    <dgm:cxn modelId="{7E8273A9-DA29-3546-AE9E-73FC18392D8E}" srcId="{DF8C9937-4CE1-4EBF-BD38-EF04B58464AE}" destId="{21FC005B-8456-294D-B501-3172B8D2DB7A}" srcOrd="9" destOrd="0" parTransId="{8209F3DD-F18D-2C41-8593-4C4DE80B024C}" sibTransId="{3E4DF67F-99C2-2F4E-AB3E-82A721A1CA6F}"/>
    <dgm:cxn modelId="{AB6B36B1-A6A4-4488-AE1C-EDA64D46FDC7}" srcId="{DF8C9937-4CE1-4EBF-BD38-EF04B58464AE}" destId="{042F99AC-FC72-49CD-BE60-91BF8B988888}" srcOrd="4" destOrd="0" parTransId="{323D9A44-3987-4EC1-9D03-3714D3ED4A6D}" sibTransId="{A0488480-4EB2-4D43-BBD2-249F8E9386C0}"/>
    <dgm:cxn modelId="{0C3BEFB5-7F8E-1C4D-8F75-17CEEC4A531A}" type="presOf" srcId="{691F6AB2-E3BF-4B11-B097-3A8AB55EE18C}" destId="{9ACAEC08-FB5F-4CF2-BCB8-74723E91D176}" srcOrd="0" destOrd="0" presId="urn:microsoft.com/office/officeart/2005/8/layout/default"/>
    <dgm:cxn modelId="{AC5FB9BF-1308-0649-B395-FF3137AC763B}" type="presOf" srcId="{421135FE-09A3-3646-8210-733543215BC1}" destId="{635340EB-DF2B-504D-98CA-44156921221A}" srcOrd="0" destOrd="0" presId="urn:microsoft.com/office/officeart/2005/8/layout/default"/>
    <dgm:cxn modelId="{A7EDF1D5-59C3-264A-86D9-ABF5A9A148F0}" type="presOf" srcId="{12E2F6A6-4ED1-4B08-9EC9-71ADF1C30EBF}" destId="{B9566021-33CA-49B0-9824-C88E8EF17210}" srcOrd="0" destOrd="0" presId="urn:microsoft.com/office/officeart/2005/8/layout/default"/>
    <dgm:cxn modelId="{9F85FAD7-DB45-E14C-9F12-0FF827918571}" type="presOf" srcId="{042F99AC-FC72-49CD-BE60-91BF8B988888}" destId="{E382CEC2-E7B7-4858-8CCF-D1782C541B72}" srcOrd="0" destOrd="0" presId="urn:microsoft.com/office/officeart/2005/8/layout/default"/>
    <dgm:cxn modelId="{A10B0DE3-C1FF-41D7-85B4-6B02850A2F63}" srcId="{DF8C9937-4CE1-4EBF-BD38-EF04B58464AE}" destId="{651D5D1E-BF3B-4E71-A179-3B2CC446795E}" srcOrd="2" destOrd="0" parTransId="{5D98BDCC-D32D-4193-AF02-3B4638703CE6}" sibTransId="{CD998545-7037-47A1-9369-9DFD13A2F7F0}"/>
    <dgm:cxn modelId="{DAA478F2-75B8-4809-A12A-6B0AA48D9E54}" srcId="{DF8C9937-4CE1-4EBF-BD38-EF04B58464AE}" destId="{12E2F6A6-4ED1-4B08-9EC9-71ADF1C30EBF}" srcOrd="10" destOrd="0" parTransId="{E4744C04-AC53-4B52-9CA8-911236F8E61F}" sibTransId="{886A0077-0F35-4688-871D-C4F656F6111C}"/>
    <dgm:cxn modelId="{4B954162-2200-7043-8DC0-F4332BBE8D25}" type="presParOf" srcId="{B821F9B8-1321-4020-A05C-7F83BE5183FB}" destId="{9ACAEC08-FB5F-4CF2-BCB8-74723E91D176}" srcOrd="0" destOrd="0" presId="urn:microsoft.com/office/officeart/2005/8/layout/default"/>
    <dgm:cxn modelId="{6236CBBF-7C1C-1048-ADE1-7563C143EFE2}" type="presParOf" srcId="{B821F9B8-1321-4020-A05C-7F83BE5183FB}" destId="{7AD528C3-A2C5-478B-AEEF-9AAD9FB35110}" srcOrd="1" destOrd="0" presId="urn:microsoft.com/office/officeart/2005/8/layout/default"/>
    <dgm:cxn modelId="{95669E1A-2090-2C41-A8EB-82B07754E654}" type="presParOf" srcId="{B821F9B8-1321-4020-A05C-7F83BE5183FB}" destId="{635340EB-DF2B-504D-98CA-44156921221A}" srcOrd="2" destOrd="0" presId="urn:microsoft.com/office/officeart/2005/8/layout/default"/>
    <dgm:cxn modelId="{B7C258BA-C9C2-5745-83FA-BC5C794E8A83}" type="presParOf" srcId="{B821F9B8-1321-4020-A05C-7F83BE5183FB}" destId="{5D5E2755-AEE9-5B43-B72C-E03DE26A495A}" srcOrd="3" destOrd="0" presId="urn:microsoft.com/office/officeart/2005/8/layout/default"/>
    <dgm:cxn modelId="{D71155F4-1AC2-9743-A8B8-92B7B43601CF}" type="presParOf" srcId="{B821F9B8-1321-4020-A05C-7F83BE5183FB}" destId="{FD7691CF-E46F-45D7-9B34-10247C28F177}" srcOrd="4" destOrd="0" presId="urn:microsoft.com/office/officeart/2005/8/layout/default"/>
    <dgm:cxn modelId="{18D0A91A-63D3-1F42-AC1C-E6E134A8DA4F}" type="presParOf" srcId="{B821F9B8-1321-4020-A05C-7F83BE5183FB}" destId="{84BE2F37-F373-4E86-8C44-EC0DCACEB7DE}" srcOrd="5" destOrd="0" presId="urn:microsoft.com/office/officeart/2005/8/layout/default"/>
    <dgm:cxn modelId="{80740090-7C8C-6A4A-8B6B-A6771B03121D}" type="presParOf" srcId="{B821F9B8-1321-4020-A05C-7F83BE5183FB}" destId="{EB6B3CC8-D53D-C241-B66C-21F9E4A9AF15}" srcOrd="6" destOrd="0" presId="urn:microsoft.com/office/officeart/2005/8/layout/default"/>
    <dgm:cxn modelId="{67EAD598-9809-0F45-8213-1A01B5DF603B}" type="presParOf" srcId="{B821F9B8-1321-4020-A05C-7F83BE5183FB}" destId="{97CC4873-6D95-5242-9242-F52AB4479B7E}" srcOrd="7" destOrd="0" presId="urn:microsoft.com/office/officeart/2005/8/layout/default"/>
    <dgm:cxn modelId="{350307E9-DAFB-EF40-A39D-29DDED833174}" type="presParOf" srcId="{B821F9B8-1321-4020-A05C-7F83BE5183FB}" destId="{E382CEC2-E7B7-4858-8CCF-D1782C541B72}" srcOrd="8" destOrd="0" presId="urn:microsoft.com/office/officeart/2005/8/layout/default"/>
    <dgm:cxn modelId="{FBEBDCAD-1895-5E49-81E8-9F5843403C1C}" type="presParOf" srcId="{B821F9B8-1321-4020-A05C-7F83BE5183FB}" destId="{1BBD4806-506B-4CD5-A617-257A1B040DDB}" srcOrd="9" destOrd="0" presId="urn:microsoft.com/office/officeart/2005/8/layout/default"/>
    <dgm:cxn modelId="{16A3F686-90AB-744D-B014-41185D30F87E}" type="presParOf" srcId="{B821F9B8-1321-4020-A05C-7F83BE5183FB}" destId="{09223716-A181-403B-9C9C-50D5D5DDDAF0}" srcOrd="10" destOrd="0" presId="urn:microsoft.com/office/officeart/2005/8/layout/default"/>
    <dgm:cxn modelId="{6B92015B-8C2D-2A4C-ADA5-37667E11988A}" type="presParOf" srcId="{B821F9B8-1321-4020-A05C-7F83BE5183FB}" destId="{A6A3CD50-DFF5-42FB-BFC3-118173200425}" srcOrd="11" destOrd="0" presId="urn:microsoft.com/office/officeart/2005/8/layout/default"/>
    <dgm:cxn modelId="{5986F7A6-22C9-B24D-90A8-BB09836D8E9D}" type="presParOf" srcId="{B821F9B8-1321-4020-A05C-7F83BE5183FB}" destId="{0385D050-2EF8-0C40-BADB-18725D53FCDF}" srcOrd="12" destOrd="0" presId="urn:microsoft.com/office/officeart/2005/8/layout/default"/>
    <dgm:cxn modelId="{45A59229-4568-534F-B237-10D427DD2726}" type="presParOf" srcId="{B821F9B8-1321-4020-A05C-7F83BE5183FB}" destId="{28FC9C3D-B570-A946-A9FD-A596E4CDD984}" srcOrd="13" destOrd="0" presId="urn:microsoft.com/office/officeart/2005/8/layout/default"/>
    <dgm:cxn modelId="{306F19F8-48CA-CA48-B0EC-6E22E8F54034}" type="presParOf" srcId="{B821F9B8-1321-4020-A05C-7F83BE5183FB}" destId="{07ACDD9B-8FF2-49FE-A525-02D44CB261D6}" srcOrd="14" destOrd="0" presId="urn:microsoft.com/office/officeart/2005/8/layout/default"/>
    <dgm:cxn modelId="{353C2AEB-32E2-0944-998C-042BC7789446}" type="presParOf" srcId="{B821F9B8-1321-4020-A05C-7F83BE5183FB}" destId="{4BCE658C-D988-4377-BCA9-B5A9CE4A8D7C}" srcOrd="15" destOrd="0" presId="urn:microsoft.com/office/officeart/2005/8/layout/default"/>
    <dgm:cxn modelId="{3F166546-8B55-774D-9F60-5584B4BD611C}" type="presParOf" srcId="{B821F9B8-1321-4020-A05C-7F83BE5183FB}" destId="{AB5DD300-36CF-4C1E-AEF2-3CD19F0D00FE}" srcOrd="16" destOrd="0" presId="urn:microsoft.com/office/officeart/2005/8/layout/default"/>
    <dgm:cxn modelId="{4F001180-4F20-BB41-8D80-EA6D2215B8CF}" type="presParOf" srcId="{B821F9B8-1321-4020-A05C-7F83BE5183FB}" destId="{775813F8-C7E6-4763-B851-2F1E7A774C52}" srcOrd="17" destOrd="0" presId="urn:microsoft.com/office/officeart/2005/8/layout/default"/>
    <dgm:cxn modelId="{97E45639-0DA6-404C-97EC-9714D768CD84}" type="presParOf" srcId="{B821F9B8-1321-4020-A05C-7F83BE5183FB}" destId="{9FF32F0B-8B6C-ED4B-9970-BE8C820F3302}" srcOrd="18" destOrd="0" presId="urn:microsoft.com/office/officeart/2005/8/layout/default"/>
    <dgm:cxn modelId="{778AAE11-BA41-1747-8252-D9A66CD2ADB0}" type="presParOf" srcId="{B821F9B8-1321-4020-A05C-7F83BE5183FB}" destId="{105C6FB7-A781-2F4F-A63F-7CFDDD253037}" srcOrd="19" destOrd="0" presId="urn:microsoft.com/office/officeart/2005/8/layout/default"/>
    <dgm:cxn modelId="{3CA8E5BB-F75E-6845-851B-CB2CC8DDC037}" type="presParOf" srcId="{B821F9B8-1321-4020-A05C-7F83BE5183FB}" destId="{B9566021-33CA-49B0-9824-C88E8EF17210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62540-E1E3-4FAD-8FFC-E7F7BCE77451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6284D7-12E9-4C23-89F8-67E0BE177B95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/>
            <a:t>251 órgãos federais</a:t>
          </a:r>
        </a:p>
      </dsp:txBody>
      <dsp:txXfrm>
        <a:off x="610504" y="416587"/>
        <a:ext cx="7440913" cy="833607"/>
      </dsp:txXfrm>
    </dsp:sp>
    <dsp:sp modelId="{8B0F16CD-2026-48C8-B192-E65C46686F06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E453D-0A88-4068-8720-CF34F40D701D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/>
            <a:t>+370 mil tabelas *</a:t>
          </a:r>
        </a:p>
      </dsp:txBody>
      <dsp:txXfrm>
        <a:off x="1088431" y="1667215"/>
        <a:ext cx="6962986" cy="833607"/>
      </dsp:txXfrm>
    </dsp:sp>
    <dsp:sp modelId="{C81560A1-172D-4314-8E41-DBCB74E06085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A6EB5-BCFB-41F1-A595-06003630470B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/>
            <a:t>+5 milhões de campos *</a:t>
          </a:r>
        </a:p>
      </dsp:txBody>
      <dsp:txXfrm>
        <a:off x="1088431" y="2917843"/>
        <a:ext cx="6962986" cy="833607"/>
      </dsp:txXfrm>
    </dsp:sp>
    <dsp:sp modelId="{51578E34-40D6-4EA5-AA18-C8ADCCC0B95E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7403B-8DCB-4928-A015-01AF1CF03F70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/>
            <a:t>+8,2 trilhões de registros *</a:t>
          </a:r>
        </a:p>
      </dsp:txBody>
      <dsp:txXfrm>
        <a:off x="610504" y="4168472"/>
        <a:ext cx="7440913" cy="833607"/>
      </dsp:txXfrm>
    </dsp:sp>
    <dsp:sp modelId="{6F15EAFB-FF0A-41B7-A162-388130ACE8C4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6603C-25AD-4C60-8DBD-9613E7FC06C7}">
      <dsp:nvSpPr>
        <dsp:cNvPr id="0" name=""/>
        <dsp:cNvSpPr/>
      </dsp:nvSpPr>
      <dsp:spPr>
        <a:xfrm>
          <a:off x="3884" y="312177"/>
          <a:ext cx="2103132" cy="126187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CPF</a:t>
          </a:r>
        </a:p>
      </dsp:txBody>
      <dsp:txXfrm>
        <a:off x="3884" y="312177"/>
        <a:ext cx="2103132" cy="1261879"/>
      </dsp:txXfrm>
    </dsp:sp>
    <dsp:sp modelId="{DA28B42C-A1B5-4C70-8C8D-27BF98D67024}">
      <dsp:nvSpPr>
        <dsp:cNvPr id="0" name=""/>
        <dsp:cNvSpPr/>
      </dsp:nvSpPr>
      <dsp:spPr>
        <a:xfrm>
          <a:off x="2317330" y="312177"/>
          <a:ext cx="2103132" cy="1261879"/>
        </a:xfrm>
        <a:prstGeom prst="rect">
          <a:avLst/>
        </a:prstGeom>
        <a:solidFill>
          <a:schemeClr val="accent1">
            <a:shade val="80000"/>
            <a:hueOff val="24949"/>
            <a:satOff val="-447"/>
            <a:lumOff val="18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CNPJ</a:t>
          </a:r>
        </a:p>
      </dsp:txBody>
      <dsp:txXfrm>
        <a:off x="2317330" y="312177"/>
        <a:ext cx="2103132" cy="1261879"/>
      </dsp:txXfrm>
    </dsp:sp>
    <dsp:sp modelId="{ABFB362D-2529-4643-BD9C-12E0B513923C}">
      <dsp:nvSpPr>
        <dsp:cNvPr id="0" name=""/>
        <dsp:cNvSpPr/>
      </dsp:nvSpPr>
      <dsp:spPr>
        <a:xfrm>
          <a:off x="4630775" y="312177"/>
          <a:ext cx="2103132" cy="1261879"/>
        </a:xfrm>
        <a:prstGeom prst="rect">
          <a:avLst/>
        </a:prstGeom>
        <a:solidFill>
          <a:schemeClr val="accent1">
            <a:shade val="80000"/>
            <a:hueOff val="49898"/>
            <a:satOff val="-894"/>
            <a:lumOff val="37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CEP</a:t>
          </a:r>
          <a:endParaRPr lang="pt-BR" sz="2300" kern="1200"/>
        </a:p>
      </dsp:txBody>
      <dsp:txXfrm>
        <a:off x="4630775" y="312177"/>
        <a:ext cx="2103132" cy="1261879"/>
      </dsp:txXfrm>
    </dsp:sp>
    <dsp:sp modelId="{3F2752EA-AD1A-4135-A224-53E91FB19777}">
      <dsp:nvSpPr>
        <dsp:cNvPr id="0" name=""/>
        <dsp:cNvSpPr/>
      </dsp:nvSpPr>
      <dsp:spPr>
        <a:xfrm>
          <a:off x="6944221" y="312177"/>
          <a:ext cx="2103132" cy="1261879"/>
        </a:xfrm>
        <a:prstGeom prst="rect">
          <a:avLst/>
        </a:prstGeom>
        <a:solidFill>
          <a:schemeClr val="accent1">
            <a:shade val="80000"/>
            <a:hueOff val="74846"/>
            <a:satOff val="-1341"/>
            <a:lumOff val="56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Pessoa com Deficiência</a:t>
          </a:r>
        </a:p>
      </dsp:txBody>
      <dsp:txXfrm>
        <a:off x="6944221" y="312177"/>
        <a:ext cx="2103132" cy="1261879"/>
      </dsp:txXfrm>
    </dsp:sp>
    <dsp:sp modelId="{AA1BA952-64FD-400B-AEF8-2121CB5DA4C0}">
      <dsp:nvSpPr>
        <dsp:cNvPr id="0" name=""/>
        <dsp:cNvSpPr/>
      </dsp:nvSpPr>
      <dsp:spPr>
        <a:xfrm>
          <a:off x="9257667" y="312177"/>
          <a:ext cx="2103132" cy="1261879"/>
        </a:xfrm>
        <a:prstGeom prst="rect">
          <a:avLst/>
        </a:prstGeom>
        <a:solidFill>
          <a:schemeClr val="accent1">
            <a:shade val="80000"/>
            <a:hueOff val="99795"/>
            <a:satOff val="-1787"/>
            <a:lumOff val="75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Faixa de Renda de Grupo Familiar</a:t>
          </a:r>
        </a:p>
      </dsp:txBody>
      <dsp:txXfrm>
        <a:off x="9257667" y="312177"/>
        <a:ext cx="2103132" cy="1261879"/>
      </dsp:txXfrm>
    </dsp:sp>
    <dsp:sp modelId="{79702DE8-5121-49C5-8495-72E9DFFA95F9}">
      <dsp:nvSpPr>
        <dsp:cNvPr id="0" name=""/>
        <dsp:cNvSpPr/>
      </dsp:nvSpPr>
      <dsp:spPr>
        <a:xfrm>
          <a:off x="3884" y="1784369"/>
          <a:ext cx="2103132" cy="1261879"/>
        </a:xfrm>
        <a:prstGeom prst="rect">
          <a:avLst/>
        </a:prstGeom>
        <a:solidFill>
          <a:schemeClr val="accent1">
            <a:shade val="80000"/>
            <a:hueOff val="124744"/>
            <a:satOff val="-2234"/>
            <a:lumOff val="94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Certidão Negativa de Débitos</a:t>
          </a:r>
        </a:p>
      </dsp:txBody>
      <dsp:txXfrm>
        <a:off x="3884" y="1784369"/>
        <a:ext cx="2103132" cy="1261879"/>
      </dsp:txXfrm>
    </dsp:sp>
    <dsp:sp modelId="{E3CDE961-7AAF-4F79-8918-2DF132864B85}">
      <dsp:nvSpPr>
        <dsp:cNvPr id="0" name=""/>
        <dsp:cNvSpPr/>
      </dsp:nvSpPr>
      <dsp:spPr>
        <a:xfrm>
          <a:off x="2317330" y="1784369"/>
          <a:ext cx="2103132" cy="1261879"/>
        </a:xfrm>
        <a:prstGeom prst="rect">
          <a:avLst/>
        </a:prstGeom>
        <a:solidFill>
          <a:schemeClr val="accent1">
            <a:shade val="80000"/>
            <a:hueOff val="149693"/>
            <a:satOff val="-2681"/>
            <a:lumOff val="113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Situação Militar</a:t>
          </a:r>
        </a:p>
      </dsp:txBody>
      <dsp:txXfrm>
        <a:off x="2317330" y="1784369"/>
        <a:ext cx="2103132" cy="1261879"/>
      </dsp:txXfrm>
    </dsp:sp>
    <dsp:sp modelId="{B7E48ECA-1A67-479E-B977-BCE42D39DCC4}">
      <dsp:nvSpPr>
        <dsp:cNvPr id="0" name=""/>
        <dsp:cNvSpPr/>
      </dsp:nvSpPr>
      <dsp:spPr>
        <a:xfrm>
          <a:off x="4630775" y="1784369"/>
          <a:ext cx="2103132" cy="1261879"/>
        </a:xfrm>
        <a:prstGeom prst="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Validação Biométrica</a:t>
          </a:r>
        </a:p>
      </dsp:txBody>
      <dsp:txXfrm>
        <a:off x="4630775" y="1784369"/>
        <a:ext cx="2103132" cy="1261879"/>
      </dsp:txXfrm>
    </dsp:sp>
    <dsp:sp modelId="{E2895CBB-2DE9-4487-8094-5A37FFB47BBF}">
      <dsp:nvSpPr>
        <dsp:cNvPr id="0" name=""/>
        <dsp:cNvSpPr/>
      </dsp:nvSpPr>
      <dsp:spPr>
        <a:xfrm>
          <a:off x="6944221" y="1784369"/>
          <a:ext cx="2103132" cy="1261879"/>
        </a:xfrm>
        <a:prstGeom prst="rect">
          <a:avLst/>
        </a:prstGeom>
        <a:solidFill>
          <a:schemeClr val="accent1">
            <a:shade val="80000"/>
            <a:hueOff val="199590"/>
            <a:satOff val="-3575"/>
            <a:lumOff val="151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Relação Trabalhista</a:t>
          </a:r>
        </a:p>
      </dsp:txBody>
      <dsp:txXfrm>
        <a:off x="6944221" y="1784369"/>
        <a:ext cx="2103132" cy="1261879"/>
      </dsp:txXfrm>
    </dsp:sp>
    <dsp:sp modelId="{A6F9F778-E149-4AED-A600-E6026BF18D19}">
      <dsp:nvSpPr>
        <dsp:cNvPr id="0" name=""/>
        <dsp:cNvSpPr/>
      </dsp:nvSpPr>
      <dsp:spPr>
        <a:xfrm>
          <a:off x="9257667" y="1784369"/>
          <a:ext cx="2103132" cy="1261879"/>
        </a:xfrm>
        <a:prstGeom prst="rect">
          <a:avLst/>
        </a:prstGeom>
        <a:solidFill>
          <a:schemeClr val="accent1">
            <a:shade val="80000"/>
            <a:hueOff val="224539"/>
            <a:satOff val="-4022"/>
            <a:lumOff val="170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Servidores Públicos</a:t>
          </a:r>
        </a:p>
      </dsp:txBody>
      <dsp:txXfrm>
        <a:off x="9257667" y="1784369"/>
        <a:ext cx="2103132" cy="1261879"/>
      </dsp:txXfrm>
    </dsp:sp>
    <dsp:sp modelId="{AE558788-C2F3-491C-AF55-B0D6160B930D}">
      <dsp:nvSpPr>
        <dsp:cNvPr id="0" name=""/>
        <dsp:cNvSpPr/>
      </dsp:nvSpPr>
      <dsp:spPr>
        <a:xfrm>
          <a:off x="3884" y="3256562"/>
          <a:ext cx="2103132" cy="1261879"/>
        </a:xfrm>
        <a:prstGeom prst="rect">
          <a:avLst/>
        </a:prstGeom>
        <a:solidFill>
          <a:schemeClr val="accent1">
            <a:shade val="80000"/>
            <a:hueOff val="249488"/>
            <a:satOff val="-4469"/>
            <a:lumOff val="189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Governança Fundiária</a:t>
          </a:r>
        </a:p>
      </dsp:txBody>
      <dsp:txXfrm>
        <a:off x="3884" y="3256562"/>
        <a:ext cx="2103132" cy="1261879"/>
      </dsp:txXfrm>
    </dsp:sp>
    <dsp:sp modelId="{C94DC7D3-2A11-4AE1-82A2-0F9819C04637}">
      <dsp:nvSpPr>
        <dsp:cNvPr id="0" name=""/>
        <dsp:cNvSpPr/>
      </dsp:nvSpPr>
      <dsp:spPr>
        <a:xfrm>
          <a:off x="2317330" y="3256562"/>
          <a:ext cx="2103132" cy="1261879"/>
        </a:xfrm>
        <a:prstGeom prst="rect">
          <a:avLst/>
        </a:prstGeom>
        <a:solidFill>
          <a:schemeClr val="accent1">
            <a:shade val="80000"/>
            <a:hueOff val="274437"/>
            <a:satOff val="-4915"/>
            <a:lumOff val="208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Certidão de Antecedentes Criminais</a:t>
          </a:r>
        </a:p>
      </dsp:txBody>
      <dsp:txXfrm>
        <a:off x="2317330" y="3256562"/>
        <a:ext cx="2103132" cy="1261879"/>
      </dsp:txXfrm>
    </dsp:sp>
    <dsp:sp modelId="{E118CBBB-AD6E-4942-A1DE-84D6D669C06A}">
      <dsp:nvSpPr>
        <dsp:cNvPr id="0" name=""/>
        <dsp:cNvSpPr/>
      </dsp:nvSpPr>
      <dsp:spPr>
        <a:xfrm>
          <a:off x="4630775" y="3256562"/>
          <a:ext cx="2103132" cy="1261879"/>
        </a:xfrm>
        <a:prstGeom prst="rect">
          <a:avLst/>
        </a:prstGeom>
        <a:solidFill>
          <a:schemeClr val="accent1">
            <a:shade val="80000"/>
            <a:hueOff val="299385"/>
            <a:satOff val="-5362"/>
            <a:lumOff val="227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Certidão de Quitação Eleitoral</a:t>
          </a:r>
        </a:p>
      </dsp:txBody>
      <dsp:txXfrm>
        <a:off x="4630775" y="3256562"/>
        <a:ext cx="2103132" cy="1261879"/>
      </dsp:txXfrm>
    </dsp:sp>
    <dsp:sp modelId="{37538C5D-B4C3-44F2-884B-03C82D76BAAE}">
      <dsp:nvSpPr>
        <dsp:cNvPr id="0" name=""/>
        <dsp:cNvSpPr/>
      </dsp:nvSpPr>
      <dsp:spPr>
        <a:xfrm>
          <a:off x="6944221" y="3256562"/>
          <a:ext cx="2103132" cy="1261879"/>
        </a:xfrm>
        <a:prstGeom prst="rect">
          <a:avLst/>
        </a:prstGeom>
        <a:solidFill>
          <a:schemeClr val="accent1">
            <a:shade val="80000"/>
            <a:hueOff val="324334"/>
            <a:satOff val="-5809"/>
            <a:lumOff val="24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>
              <a:latin typeface="Source Sans Pro"/>
              <a:ea typeface="Source Sans Pro"/>
            </a:rPr>
            <a:t>Benefícios Previdenciários</a:t>
          </a:r>
        </a:p>
      </dsp:txBody>
      <dsp:txXfrm>
        <a:off x="6944221" y="3256562"/>
        <a:ext cx="2103132" cy="1261879"/>
      </dsp:txXfrm>
    </dsp:sp>
    <dsp:sp modelId="{DB558403-C915-4802-8CA3-E893F73FCDC0}">
      <dsp:nvSpPr>
        <dsp:cNvPr id="0" name=""/>
        <dsp:cNvSpPr/>
      </dsp:nvSpPr>
      <dsp:spPr>
        <a:xfrm>
          <a:off x="9257667" y="3256562"/>
          <a:ext cx="2103132" cy="1261879"/>
        </a:xfrm>
        <a:prstGeom prst="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err="1">
              <a:latin typeface="Source Sans Pro"/>
              <a:ea typeface="Source Sans Pro"/>
            </a:rPr>
            <a:t>CadÚnico</a:t>
          </a:r>
          <a:r>
            <a:rPr lang="pt-BR" sz="2300" kern="1200">
              <a:latin typeface="Source Sans Pro"/>
              <a:ea typeface="Source Sans Pro"/>
            </a:rPr>
            <a:t> (programas sociais)</a:t>
          </a:r>
        </a:p>
      </dsp:txBody>
      <dsp:txXfrm>
        <a:off x="9257667" y="3256562"/>
        <a:ext cx="2103132" cy="12618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AEC08-FB5F-4CF2-BCB8-74723E91D176}">
      <dsp:nvSpPr>
        <dsp:cNvPr id="0" name=""/>
        <dsp:cNvSpPr/>
      </dsp:nvSpPr>
      <dsp:spPr>
        <a:xfrm>
          <a:off x="957785" y="215"/>
          <a:ext cx="2197468" cy="1318480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>
              <a:latin typeface="Calibri"/>
              <a:ea typeface="Calibri"/>
              <a:cs typeface="Calibri"/>
            </a:rPr>
            <a:t>Diploma</a:t>
          </a:r>
          <a:r>
            <a:rPr lang="pt-BR" sz="2200" kern="1200">
              <a:latin typeface="Calibri"/>
              <a:ea typeface="Calibri"/>
              <a:cs typeface="Calibri"/>
            </a:rPr>
            <a:t> Escolar</a:t>
          </a:r>
        </a:p>
      </dsp:txBody>
      <dsp:txXfrm>
        <a:off x="957785" y="215"/>
        <a:ext cx="2197468" cy="1318480"/>
      </dsp:txXfrm>
    </dsp:sp>
    <dsp:sp modelId="{635340EB-DF2B-504D-98CA-44156921221A}">
      <dsp:nvSpPr>
        <dsp:cNvPr id="0" name=""/>
        <dsp:cNvSpPr/>
      </dsp:nvSpPr>
      <dsp:spPr>
        <a:xfrm>
          <a:off x="3375000" y="215"/>
          <a:ext cx="2197468" cy="1318480"/>
        </a:xfrm>
        <a:prstGeom prst="rect">
          <a:avLst/>
        </a:prstGeom>
        <a:solidFill>
          <a:schemeClr val="accent2">
            <a:shade val="80000"/>
            <a:hueOff val="-48142"/>
            <a:satOff val="1017"/>
            <a:lumOff val="27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>
              <a:latin typeface="Calibri"/>
              <a:ea typeface="Calibri"/>
              <a:cs typeface="Calibri"/>
            </a:rPr>
            <a:t>Matricula</a:t>
          </a:r>
          <a:r>
            <a:rPr lang="pt-BR" sz="2200" kern="1200">
              <a:latin typeface="Calibri"/>
              <a:ea typeface="Calibri"/>
              <a:cs typeface="Calibri"/>
            </a:rPr>
            <a:t> na rede publica</a:t>
          </a:r>
        </a:p>
      </dsp:txBody>
      <dsp:txXfrm>
        <a:off x="3375000" y="215"/>
        <a:ext cx="2197468" cy="1318480"/>
      </dsp:txXfrm>
    </dsp:sp>
    <dsp:sp modelId="{FD7691CF-E46F-45D7-9B34-10247C28F177}">
      <dsp:nvSpPr>
        <dsp:cNvPr id="0" name=""/>
        <dsp:cNvSpPr/>
      </dsp:nvSpPr>
      <dsp:spPr>
        <a:xfrm>
          <a:off x="5792215" y="215"/>
          <a:ext cx="2197468" cy="1318480"/>
        </a:xfrm>
        <a:prstGeom prst="rect">
          <a:avLst/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Calibri"/>
              <a:ea typeface="Calibri"/>
              <a:cs typeface="Calibri"/>
            </a:rPr>
            <a:t>Composição </a:t>
          </a:r>
          <a:r>
            <a:rPr lang="pt-BR" sz="2200" b="1" kern="1200">
              <a:latin typeface="Calibri"/>
              <a:ea typeface="Calibri"/>
              <a:cs typeface="Calibri"/>
            </a:rPr>
            <a:t>Familiar</a:t>
          </a:r>
        </a:p>
      </dsp:txBody>
      <dsp:txXfrm>
        <a:off x="5792215" y="215"/>
        <a:ext cx="2197468" cy="1318480"/>
      </dsp:txXfrm>
    </dsp:sp>
    <dsp:sp modelId="{EB6B3CC8-D53D-C241-B66C-21F9E4A9AF15}">
      <dsp:nvSpPr>
        <dsp:cNvPr id="0" name=""/>
        <dsp:cNvSpPr/>
      </dsp:nvSpPr>
      <dsp:spPr>
        <a:xfrm>
          <a:off x="8209430" y="215"/>
          <a:ext cx="2197468" cy="1318480"/>
        </a:xfrm>
        <a:prstGeom prst="rect">
          <a:avLst/>
        </a:prstGeom>
        <a:solidFill>
          <a:schemeClr val="accent2">
            <a:shade val="80000"/>
            <a:hueOff val="-144425"/>
            <a:satOff val="3050"/>
            <a:lumOff val="81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Calibri"/>
              <a:ea typeface="Calibri"/>
              <a:cs typeface="Calibri"/>
            </a:rPr>
            <a:t>Pagamento </a:t>
          </a:r>
          <a:r>
            <a:rPr lang="pt-BR" sz="2200" b="1" kern="1200" err="1">
              <a:latin typeface="Calibri"/>
              <a:ea typeface="Calibri"/>
              <a:cs typeface="Calibri"/>
            </a:rPr>
            <a:t>eSocial</a:t>
          </a:r>
          <a:r>
            <a:rPr lang="pt-BR" sz="2200" kern="1200">
              <a:latin typeface="Calibri"/>
              <a:ea typeface="Calibri"/>
              <a:cs typeface="Calibri"/>
            </a:rPr>
            <a:t> </a:t>
          </a:r>
        </a:p>
      </dsp:txBody>
      <dsp:txXfrm>
        <a:off x="8209430" y="215"/>
        <a:ext cx="2197468" cy="1318480"/>
      </dsp:txXfrm>
    </dsp:sp>
    <dsp:sp modelId="{E382CEC2-E7B7-4858-8CCF-D1782C541B72}">
      <dsp:nvSpPr>
        <dsp:cNvPr id="0" name=""/>
        <dsp:cNvSpPr/>
      </dsp:nvSpPr>
      <dsp:spPr>
        <a:xfrm>
          <a:off x="957785" y="1538443"/>
          <a:ext cx="2197468" cy="1318480"/>
        </a:xfrm>
        <a:prstGeom prst="rect">
          <a:avLst/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>
              <a:latin typeface="Calibri"/>
              <a:ea typeface="Calibri"/>
              <a:cs typeface="Calibri"/>
            </a:rPr>
            <a:t>Endereço</a:t>
          </a:r>
        </a:p>
      </dsp:txBody>
      <dsp:txXfrm>
        <a:off x="957785" y="1538443"/>
        <a:ext cx="2197468" cy="1318480"/>
      </dsp:txXfrm>
    </dsp:sp>
    <dsp:sp modelId="{09223716-A181-403B-9C9C-50D5D5DDDAF0}">
      <dsp:nvSpPr>
        <dsp:cNvPr id="0" name=""/>
        <dsp:cNvSpPr/>
      </dsp:nvSpPr>
      <dsp:spPr>
        <a:xfrm>
          <a:off x="3375000" y="1538443"/>
          <a:ext cx="2197468" cy="1318480"/>
        </a:xfrm>
        <a:prstGeom prst="rect">
          <a:avLst/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>
              <a:latin typeface="Calibri"/>
              <a:ea typeface="Calibri"/>
              <a:cs typeface="Calibri"/>
            </a:rPr>
            <a:t>Registros Administrativos </a:t>
          </a:r>
          <a:r>
            <a:rPr lang="pt-BR" sz="2200" kern="1200">
              <a:latin typeface="Calibri"/>
              <a:ea typeface="Calibri"/>
              <a:cs typeface="Calibri"/>
            </a:rPr>
            <a:t>(uso estatístico)</a:t>
          </a:r>
        </a:p>
      </dsp:txBody>
      <dsp:txXfrm>
        <a:off x="3375000" y="1538443"/>
        <a:ext cx="2197468" cy="1318480"/>
      </dsp:txXfrm>
    </dsp:sp>
    <dsp:sp modelId="{0385D050-2EF8-0C40-BADB-18725D53FCDF}">
      <dsp:nvSpPr>
        <dsp:cNvPr id="0" name=""/>
        <dsp:cNvSpPr/>
      </dsp:nvSpPr>
      <dsp:spPr>
        <a:xfrm>
          <a:off x="5792215" y="1538443"/>
          <a:ext cx="2197468" cy="1318480"/>
        </a:xfrm>
        <a:prstGeom prst="rect">
          <a:avLst/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Calibri"/>
              <a:ea typeface="Calibri"/>
              <a:cs typeface="Calibri"/>
            </a:rPr>
            <a:t>Cadastro Imóvel </a:t>
          </a:r>
          <a:r>
            <a:rPr lang="pt-BR" sz="2200" b="1" kern="1200">
              <a:latin typeface="Calibri Light" panose="020F0302020204030204"/>
            </a:rPr>
            <a:t>Rural</a:t>
          </a:r>
          <a:endParaRPr lang="pt-BR" sz="2200" b="1" kern="1200">
            <a:latin typeface="Calibri"/>
            <a:ea typeface="Calibri"/>
            <a:cs typeface="Calibri"/>
          </a:endParaRPr>
        </a:p>
      </dsp:txBody>
      <dsp:txXfrm>
        <a:off x="5792215" y="1538443"/>
        <a:ext cx="2197468" cy="1318480"/>
      </dsp:txXfrm>
    </dsp:sp>
    <dsp:sp modelId="{07ACDD9B-8FF2-49FE-A525-02D44CB261D6}">
      <dsp:nvSpPr>
        <dsp:cNvPr id="0" name=""/>
        <dsp:cNvSpPr/>
      </dsp:nvSpPr>
      <dsp:spPr>
        <a:xfrm>
          <a:off x="8209430" y="1538443"/>
          <a:ext cx="2197468" cy="1318480"/>
        </a:xfrm>
        <a:prstGeom prst="rect">
          <a:avLst/>
        </a:prstGeom>
        <a:solidFill>
          <a:schemeClr val="accent2">
            <a:shade val="80000"/>
            <a:hueOff val="-336991"/>
            <a:satOff val="7116"/>
            <a:lumOff val="189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Calibri"/>
              <a:ea typeface="Calibri"/>
              <a:cs typeface="Calibri"/>
            </a:rPr>
            <a:t>Registro de </a:t>
          </a:r>
          <a:r>
            <a:rPr lang="pt-BR" sz="2200" b="1" kern="1200">
              <a:latin typeface="Calibri"/>
              <a:ea typeface="Calibri"/>
              <a:cs typeface="Calibri"/>
            </a:rPr>
            <a:t>Veículos</a:t>
          </a:r>
          <a:r>
            <a:rPr lang="pt-BR" sz="2200" kern="1200">
              <a:latin typeface="Calibri"/>
              <a:ea typeface="Calibri"/>
              <a:cs typeface="Calibri"/>
            </a:rPr>
            <a:t> </a:t>
          </a:r>
          <a:endParaRPr lang="pt-BR" sz="2200" kern="1200"/>
        </a:p>
      </dsp:txBody>
      <dsp:txXfrm>
        <a:off x="8209430" y="1538443"/>
        <a:ext cx="2197468" cy="1318480"/>
      </dsp:txXfrm>
    </dsp:sp>
    <dsp:sp modelId="{AB5DD300-36CF-4C1E-AEF2-3CD19F0D00FE}">
      <dsp:nvSpPr>
        <dsp:cNvPr id="0" name=""/>
        <dsp:cNvSpPr/>
      </dsp:nvSpPr>
      <dsp:spPr>
        <a:xfrm>
          <a:off x="2166392" y="3076670"/>
          <a:ext cx="2197468" cy="1318480"/>
        </a:xfrm>
        <a:prstGeom prst="rect">
          <a:avLst/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>
              <a:latin typeface="Arial"/>
              <a:ea typeface="Calibri"/>
              <a:cs typeface="Arial"/>
            </a:rPr>
            <a:t>Registro</a:t>
          </a:r>
          <a:r>
            <a:rPr lang="en-US" sz="2200" kern="1200">
              <a:latin typeface="Arial"/>
              <a:ea typeface="Calibri"/>
              <a:cs typeface="Arial"/>
            </a:rPr>
            <a:t> de </a:t>
          </a:r>
          <a:r>
            <a:rPr lang="en-US" sz="2200" kern="1200" err="1">
              <a:latin typeface="Arial"/>
              <a:ea typeface="Calibri"/>
              <a:cs typeface="Arial"/>
            </a:rPr>
            <a:t>Imóveis</a:t>
          </a:r>
          <a:endParaRPr lang="pt-BR" sz="2200" kern="1200">
            <a:latin typeface="Arial"/>
            <a:ea typeface="Calibri"/>
            <a:cs typeface="Arial"/>
          </a:endParaRPr>
        </a:p>
      </dsp:txBody>
      <dsp:txXfrm>
        <a:off x="2166392" y="3076670"/>
        <a:ext cx="2197468" cy="1318480"/>
      </dsp:txXfrm>
    </dsp:sp>
    <dsp:sp modelId="{9FF32F0B-8B6C-ED4B-9970-BE8C820F3302}">
      <dsp:nvSpPr>
        <dsp:cNvPr id="0" name=""/>
        <dsp:cNvSpPr/>
      </dsp:nvSpPr>
      <dsp:spPr>
        <a:xfrm>
          <a:off x="4583607" y="3076670"/>
          <a:ext cx="2197468" cy="1318480"/>
        </a:xfrm>
        <a:prstGeom prst="rect">
          <a:avLst/>
        </a:prstGeom>
        <a:solidFill>
          <a:schemeClr val="accent2">
            <a:shade val="80000"/>
            <a:hueOff val="-433274"/>
            <a:satOff val="9149"/>
            <a:lumOff val="24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Calibri"/>
              <a:ea typeface="Calibri"/>
              <a:cs typeface="Calibri"/>
            </a:rPr>
            <a:t>Porte de Empresa</a:t>
          </a:r>
          <a:endParaRPr lang="pt-BR" sz="2200" kern="1200">
            <a:latin typeface="Arial"/>
            <a:ea typeface="Calibri"/>
            <a:cs typeface="Arial"/>
          </a:endParaRPr>
        </a:p>
      </dsp:txBody>
      <dsp:txXfrm>
        <a:off x="4583607" y="3076670"/>
        <a:ext cx="2197468" cy="1318480"/>
      </dsp:txXfrm>
    </dsp:sp>
    <dsp:sp modelId="{B9566021-33CA-49B0-9824-C88E8EF17210}">
      <dsp:nvSpPr>
        <dsp:cNvPr id="0" name=""/>
        <dsp:cNvSpPr/>
      </dsp:nvSpPr>
      <dsp:spPr>
        <a:xfrm>
          <a:off x="7014666" y="3076886"/>
          <a:ext cx="2197468" cy="1318480"/>
        </a:xfrm>
        <a:prstGeom prst="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0" kern="1200">
              <a:latin typeface="Calibri" panose="020F0502020204030204" pitchFamily="34" charset="0"/>
              <a:cs typeface="Calibri" panose="020F0502020204030204" pitchFamily="34" charset="0"/>
            </a:rPr>
            <a:t>Estabelecimentos com </a:t>
          </a:r>
          <a:r>
            <a:rPr lang="pt-BR" sz="2200" b="1" kern="1200">
              <a:latin typeface="Calibri" panose="020F0502020204030204" pitchFamily="34" charset="0"/>
              <a:cs typeface="Calibri" panose="020F0502020204030204" pitchFamily="34" charset="0"/>
            </a:rPr>
            <a:t>Elisão Fiscal</a:t>
          </a:r>
        </a:p>
      </dsp:txBody>
      <dsp:txXfrm>
        <a:off x="7014666" y="3076886"/>
        <a:ext cx="2197468" cy="1318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51C74-DB97-49BC-B442-36FEF14A91FA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4EDA6-DBA2-46C4-96A3-70B722E057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90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A180B81-AA4E-4B75-A7A4-FD12E7A9A81B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133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A180B81-AA4E-4B75-A7A4-FD12E7A9A81B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841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Trazer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imagem</a:t>
            </a:r>
            <a:r>
              <a:rPr lang="en-US">
                <a:ea typeface="Calibri"/>
                <a:cs typeface="Calibri"/>
              </a:rPr>
              <a:t> do que está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Dataprev</a:t>
            </a:r>
            <a:r>
              <a:rPr lang="en-US">
                <a:ea typeface="Calibri"/>
                <a:cs typeface="Calibri"/>
              </a:rPr>
              <a:t> e </a:t>
            </a:r>
            <a:r>
              <a:rPr lang="en-US" err="1">
                <a:ea typeface="Calibri"/>
                <a:cs typeface="Calibri"/>
              </a:rPr>
              <a:t>Serpro</a:t>
            </a:r>
            <a:r>
              <a:rPr lang="en-US">
                <a:ea typeface="Calibri"/>
                <a:cs typeface="Calibri"/>
              </a:rPr>
              <a:t> da IND, o que está </a:t>
            </a:r>
            <a:r>
              <a:rPr lang="en-US" err="1">
                <a:ea typeface="Calibri"/>
                <a:cs typeface="Calibri"/>
              </a:rPr>
              <a:t>compartilhado</a:t>
            </a:r>
            <a:r>
              <a:rPr lang="en-US">
                <a:ea typeface="Calibri"/>
                <a:cs typeface="Calibri"/>
              </a:rPr>
              <a:t>, o que está </a:t>
            </a:r>
            <a:r>
              <a:rPr lang="en-US" err="1">
                <a:ea typeface="Calibri"/>
                <a:cs typeface="Calibri"/>
              </a:rPr>
              <a:t>interoperável</a:t>
            </a:r>
            <a:r>
              <a:rPr lang="en-US">
                <a:ea typeface="Calibri"/>
                <a:cs typeface="Calibri"/>
              </a:rPr>
              <a:t> - Ver com Renan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4EDA6-DBA2-46C4-96A3-70B722E057C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967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Trazer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imagem</a:t>
            </a:r>
            <a:r>
              <a:rPr lang="en-US">
                <a:ea typeface="Calibri"/>
                <a:cs typeface="Calibri"/>
              </a:rPr>
              <a:t> do que está </a:t>
            </a:r>
            <a:r>
              <a:rPr lang="en-US" err="1">
                <a:ea typeface="Calibri"/>
                <a:cs typeface="Calibri"/>
              </a:rPr>
              <a:t>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Dataprev</a:t>
            </a:r>
            <a:r>
              <a:rPr lang="en-US">
                <a:ea typeface="Calibri"/>
                <a:cs typeface="Calibri"/>
              </a:rPr>
              <a:t> e </a:t>
            </a:r>
            <a:r>
              <a:rPr lang="en-US" err="1">
                <a:ea typeface="Calibri"/>
                <a:cs typeface="Calibri"/>
              </a:rPr>
              <a:t>Serpro</a:t>
            </a:r>
            <a:r>
              <a:rPr lang="en-US">
                <a:ea typeface="Calibri"/>
                <a:cs typeface="Calibri"/>
              </a:rPr>
              <a:t> da IND, o que está </a:t>
            </a:r>
            <a:r>
              <a:rPr lang="en-US" err="1">
                <a:ea typeface="Calibri"/>
                <a:cs typeface="Calibri"/>
              </a:rPr>
              <a:t>compartilhado</a:t>
            </a:r>
            <a:r>
              <a:rPr lang="en-US">
                <a:ea typeface="Calibri"/>
                <a:cs typeface="Calibri"/>
              </a:rPr>
              <a:t>, o que está </a:t>
            </a:r>
            <a:r>
              <a:rPr lang="en-US" err="1">
                <a:ea typeface="Calibri"/>
                <a:cs typeface="Calibri"/>
              </a:rPr>
              <a:t>interoperável</a:t>
            </a:r>
            <a:r>
              <a:rPr lang="en-US">
                <a:ea typeface="Calibri"/>
                <a:cs typeface="Calibri"/>
              </a:rPr>
              <a:t> - Ver com Renan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4EDA6-DBA2-46C4-96A3-70B722E057C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561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46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A180B81-AA4E-4B75-A7A4-FD12E7A9A81B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1335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4EDA6-DBA2-46C4-96A3-70B722E057C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449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4EDA6-DBA2-46C4-96A3-70B722E057CB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774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4EDA6-DBA2-46C4-96A3-70B722E057CB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96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ângulo 12"/>
          <p:cNvSpPr/>
          <p:nvPr userDrawn="1"/>
        </p:nvSpPr>
        <p:spPr>
          <a:xfrm>
            <a:off x="0" y="3615043"/>
            <a:ext cx="6980903" cy="2520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 userDrawn="1"/>
        </p:nvSpPr>
        <p:spPr>
          <a:xfrm>
            <a:off x="6999890" y="3615043"/>
            <a:ext cx="2520000" cy="2520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15"/>
          <p:cNvGrpSpPr/>
          <p:nvPr userDrawn="1"/>
        </p:nvGrpSpPr>
        <p:grpSpPr>
          <a:xfrm>
            <a:off x="7645852" y="5269234"/>
            <a:ext cx="1228077" cy="244615"/>
            <a:chOff x="6564313" y="3448908"/>
            <a:chExt cx="4598675" cy="915988"/>
          </a:xfrm>
        </p:grpSpPr>
        <p:grpSp>
          <p:nvGrpSpPr>
            <p:cNvPr id="17" name="Grupo 16"/>
            <p:cNvGrpSpPr/>
            <p:nvPr/>
          </p:nvGrpSpPr>
          <p:grpSpPr>
            <a:xfrm>
              <a:off x="9110350" y="3448908"/>
              <a:ext cx="2052638" cy="915988"/>
              <a:chOff x="9163110" y="5081595"/>
              <a:chExt cx="2052651" cy="915984"/>
            </a:xfrm>
          </p:grpSpPr>
          <p:sp>
            <p:nvSpPr>
              <p:cNvPr id="66" name="Freeform 231"/>
              <p:cNvSpPr>
                <a:spLocks/>
              </p:cNvSpPr>
              <p:nvPr/>
            </p:nvSpPr>
            <p:spPr bwMode="auto">
              <a:xfrm>
                <a:off x="9340912" y="5903919"/>
                <a:ext cx="63501" cy="74613"/>
              </a:xfrm>
              <a:custGeom>
                <a:avLst/>
                <a:gdLst>
                  <a:gd name="T0" fmla="*/ 22 w 44"/>
                  <a:gd name="T1" fmla="*/ 51 h 51"/>
                  <a:gd name="T2" fmla="*/ 14 w 44"/>
                  <a:gd name="T3" fmla="*/ 49 h 51"/>
                  <a:gd name="T4" fmla="*/ 8 w 44"/>
                  <a:gd name="T5" fmla="*/ 46 h 51"/>
                  <a:gd name="T6" fmla="*/ 3 w 44"/>
                  <a:gd name="T7" fmla="*/ 40 h 51"/>
                  <a:gd name="T8" fmla="*/ 1 w 44"/>
                  <a:gd name="T9" fmla="*/ 33 h 51"/>
                  <a:gd name="T10" fmla="*/ 0 w 44"/>
                  <a:gd name="T11" fmla="*/ 25 h 51"/>
                  <a:gd name="T12" fmla="*/ 0 w 44"/>
                  <a:gd name="T13" fmla="*/ 0 h 51"/>
                  <a:gd name="T14" fmla="*/ 8 w 44"/>
                  <a:gd name="T15" fmla="*/ 0 h 51"/>
                  <a:gd name="T16" fmla="*/ 8 w 44"/>
                  <a:gd name="T17" fmla="*/ 25 h 51"/>
                  <a:gd name="T18" fmla="*/ 9 w 44"/>
                  <a:gd name="T19" fmla="*/ 31 h 51"/>
                  <a:gd name="T20" fmla="*/ 10 w 44"/>
                  <a:gd name="T21" fmla="*/ 36 h 51"/>
                  <a:gd name="T22" fmla="*/ 13 w 44"/>
                  <a:gd name="T23" fmla="*/ 40 h 51"/>
                  <a:gd name="T24" fmla="*/ 17 w 44"/>
                  <a:gd name="T25" fmla="*/ 42 h 51"/>
                  <a:gd name="T26" fmla="*/ 22 w 44"/>
                  <a:gd name="T27" fmla="*/ 43 h 51"/>
                  <a:gd name="T28" fmla="*/ 28 w 44"/>
                  <a:gd name="T29" fmla="*/ 42 h 51"/>
                  <a:gd name="T30" fmla="*/ 32 w 44"/>
                  <a:gd name="T31" fmla="*/ 40 h 51"/>
                  <a:gd name="T32" fmla="*/ 34 w 44"/>
                  <a:gd name="T33" fmla="*/ 36 h 51"/>
                  <a:gd name="T34" fmla="*/ 36 w 44"/>
                  <a:gd name="T35" fmla="*/ 31 h 51"/>
                  <a:gd name="T36" fmla="*/ 36 w 44"/>
                  <a:gd name="T37" fmla="*/ 25 h 51"/>
                  <a:gd name="T38" fmla="*/ 36 w 44"/>
                  <a:gd name="T39" fmla="*/ 0 h 51"/>
                  <a:gd name="T40" fmla="*/ 44 w 44"/>
                  <a:gd name="T41" fmla="*/ 0 h 51"/>
                  <a:gd name="T42" fmla="*/ 44 w 44"/>
                  <a:gd name="T43" fmla="*/ 25 h 51"/>
                  <a:gd name="T44" fmla="*/ 43 w 44"/>
                  <a:gd name="T45" fmla="*/ 35 h 51"/>
                  <a:gd name="T46" fmla="*/ 39 w 44"/>
                  <a:gd name="T47" fmla="*/ 43 h 51"/>
                  <a:gd name="T48" fmla="*/ 32 w 44"/>
                  <a:gd name="T49" fmla="*/ 49 h 51"/>
                  <a:gd name="T50" fmla="*/ 22 w 44"/>
                  <a:gd name="T5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51">
                    <a:moveTo>
                      <a:pt x="22" y="51"/>
                    </a:moveTo>
                    <a:cubicBezTo>
                      <a:pt x="19" y="51"/>
                      <a:pt x="16" y="50"/>
                      <a:pt x="14" y="49"/>
                    </a:cubicBezTo>
                    <a:cubicBezTo>
                      <a:pt x="11" y="48"/>
                      <a:pt x="9" y="47"/>
                      <a:pt x="8" y="46"/>
                    </a:cubicBezTo>
                    <a:cubicBezTo>
                      <a:pt x="6" y="44"/>
                      <a:pt x="5" y="42"/>
                      <a:pt x="3" y="40"/>
                    </a:cubicBezTo>
                    <a:cubicBezTo>
                      <a:pt x="2" y="38"/>
                      <a:pt x="2" y="35"/>
                      <a:pt x="1" y="33"/>
                    </a:cubicBezTo>
                    <a:cubicBezTo>
                      <a:pt x="1" y="31"/>
                      <a:pt x="0" y="28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9" y="29"/>
                      <a:pt x="9" y="31"/>
                    </a:cubicBezTo>
                    <a:cubicBezTo>
                      <a:pt x="9" y="32"/>
                      <a:pt x="10" y="34"/>
                      <a:pt x="10" y="36"/>
                    </a:cubicBezTo>
                    <a:cubicBezTo>
                      <a:pt x="11" y="37"/>
                      <a:pt x="12" y="39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3"/>
                      <a:pt x="20" y="43"/>
                      <a:pt x="22" y="43"/>
                    </a:cubicBezTo>
                    <a:cubicBezTo>
                      <a:pt x="24" y="43"/>
                      <a:pt x="26" y="43"/>
                      <a:pt x="28" y="42"/>
                    </a:cubicBezTo>
                    <a:cubicBezTo>
                      <a:pt x="29" y="42"/>
                      <a:pt x="31" y="41"/>
                      <a:pt x="32" y="40"/>
                    </a:cubicBezTo>
                    <a:cubicBezTo>
                      <a:pt x="33" y="39"/>
                      <a:pt x="34" y="37"/>
                      <a:pt x="34" y="36"/>
                    </a:cubicBezTo>
                    <a:cubicBezTo>
                      <a:pt x="35" y="34"/>
                      <a:pt x="35" y="32"/>
                      <a:pt x="36" y="31"/>
                    </a:cubicBezTo>
                    <a:cubicBezTo>
                      <a:pt x="36" y="29"/>
                      <a:pt x="36" y="27"/>
                      <a:pt x="36" y="2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9"/>
                      <a:pt x="44" y="32"/>
                      <a:pt x="43" y="35"/>
                    </a:cubicBezTo>
                    <a:cubicBezTo>
                      <a:pt x="42" y="38"/>
                      <a:pt x="41" y="41"/>
                      <a:pt x="39" y="43"/>
                    </a:cubicBezTo>
                    <a:cubicBezTo>
                      <a:pt x="37" y="46"/>
                      <a:pt x="35" y="47"/>
                      <a:pt x="32" y="49"/>
                    </a:cubicBezTo>
                    <a:cubicBezTo>
                      <a:pt x="29" y="50"/>
                      <a:pt x="26" y="51"/>
                      <a:pt x="22" y="5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7" name="Freeform 232"/>
              <p:cNvSpPr>
                <a:spLocks/>
              </p:cNvSpPr>
              <p:nvPr/>
            </p:nvSpPr>
            <p:spPr bwMode="auto">
              <a:xfrm>
                <a:off x="9442512" y="5903919"/>
                <a:ext cx="63501" cy="73025"/>
              </a:xfrm>
              <a:custGeom>
                <a:avLst/>
                <a:gdLst>
                  <a:gd name="T0" fmla="*/ 7 w 40"/>
                  <a:gd name="T1" fmla="*/ 13 h 46"/>
                  <a:gd name="T2" fmla="*/ 7 w 40"/>
                  <a:gd name="T3" fmla="*/ 46 h 46"/>
                  <a:gd name="T4" fmla="*/ 0 w 40"/>
                  <a:gd name="T5" fmla="*/ 46 h 46"/>
                  <a:gd name="T6" fmla="*/ 0 w 40"/>
                  <a:gd name="T7" fmla="*/ 0 h 46"/>
                  <a:gd name="T8" fmla="*/ 6 w 40"/>
                  <a:gd name="T9" fmla="*/ 0 h 46"/>
                  <a:gd name="T10" fmla="*/ 33 w 40"/>
                  <a:gd name="T11" fmla="*/ 33 h 46"/>
                  <a:gd name="T12" fmla="*/ 33 w 40"/>
                  <a:gd name="T13" fmla="*/ 0 h 46"/>
                  <a:gd name="T14" fmla="*/ 40 w 40"/>
                  <a:gd name="T15" fmla="*/ 0 h 46"/>
                  <a:gd name="T16" fmla="*/ 40 w 40"/>
                  <a:gd name="T17" fmla="*/ 46 h 46"/>
                  <a:gd name="T18" fmla="*/ 34 w 40"/>
                  <a:gd name="T19" fmla="*/ 46 h 46"/>
                  <a:gd name="T20" fmla="*/ 7 w 40"/>
                  <a:gd name="T21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6">
                    <a:moveTo>
                      <a:pt x="7" y="13"/>
                    </a:moveTo>
                    <a:lnTo>
                      <a:pt x="7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33" y="33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0" y="46"/>
                    </a:lnTo>
                    <a:lnTo>
                      <a:pt x="34" y="46"/>
                    </a:ln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8" name="Rectangle 233"/>
              <p:cNvSpPr>
                <a:spLocks noChangeArrowheads="1"/>
              </p:cNvSpPr>
              <p:nvPr/>
            </p:nvSpPr>
            <p:spPr bwMode="auto">
              <a:xfrm>
                <a:off x="9544111" y="5903919"/>
                <a:ext cx="11113" cy="730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9" name="Freeform 234"/>
              <p:cNvSpPr>
                <a:spLocks noEditPoints="1"/>
              </p:cNvSpPr>
              <p:nvPr/>
            </p:nvSpPr>
            <p:spPr bwMode="auto">
              <a:xfrm>
                <a:off x="9586975" y="5881693"/>
                <a:ext cx="68263" cy="95251"/>
              </a:xfrm>
              <a:custGeom>
                <a:avLst/>
                <a:gdLst>
                  <a:gd name="T0" fmla="*/ 20 w 47"/>
                  <a:gd name="T1" fmla="*/ 15 h 65"/>
                  <a:gd name="T2" fmla="*/ 28 w 47"/>
                  <a:gd name="T3" fmla="*/ 15 h 65"/>
                  <a:gd name="T4" fmla="*/ 47 w 47"/>
                  <a:gd name="T5" fmla="*/ 65 h 65"/>
                  <a:gd name="T6" fmla="*/ 39 w 47"/>
                  <a:gd name="T7" fmla="*/ 65 h 65"/>
                  <a:gd name="T8" fmla="*/ 33 w 47"/>
                  <a:gd name="T9" fmla="*/ 52 h 65"/>
                  <a:gd name="T10" fmla="*/ 14 w 47"/>
                  <a:gd name="T11" fmla="*/ 52 h 65"/>
                  <a:gd name="T12" fmla="*/ 9 w 47"/>
                  <a:gd name="T13" fmla="*/ 65 h 65"/>
                  <a:gd name="T14" fmla="*/ 0 w 47"/>
                  <a:gd name="T15" fmla="*/ 65 h 65"/>
                  <a:gd name="T16" fmla="*/ 20 w 47"/>
                  <a:gd name="T17" fmla="*/ 15 h 65"/>
                  <a:gd name="T18" fmla="*/ 19 w 47"/>
                  <a:gd name="T19" fmla="*/ 5 h 65"/>
                  <a:gd name="T20" fmla="*/ 17 w 47"/>
                  <a:gd name="T21" fmla="*/ 6 h 65"/>
                  <a:gd name="T22" fmla="*/ 16 w 47"/>
                  <a:gd name="T23" fmla="*/ 7 h 65"/>
                  <a:gd name="T24" fmla="*/ 16 w 47"/>
                  <a:gd name="T25" fmla="*/ 8 h 65"/>
                  <a:gd name="T26" fmla="*/ 15 w 47"/>
                  <a:gd name="T27" fmla="*/ 8 h 65"/>
                  <a:gd name="T28" fmla="*/ 11 w 47"/>
                  <a:gd name="T29" fmla="*/ 8 h 65"/>
                  <a:gd name="T30" fmla="*/ 11 w 47"/>
                  <a:gd name="T31" fmla="*/ 7 h 65"/>
                  <a:gd name="T32" fmla="*/ 12 w 47"/>
                  <a:gd name="T33" fmla="*/ 5 h 65"/>
                  <a:gd name="T34" fmla="*/ 13 w 47"/>
                  <a:gd name="T35" fmla="*/ 3 h 65"/>
                  <a:gd name="T36" fmla="*/ 16 w 47"/>
                  <a:gd name="T37" fmla="*/ 1 h 65"/>
                  <a:gd name="T38" fmla="*/ 19 w 47"/>
                  <a:gd name="T39" fmla="*/ 0 h 65"/>
                  <a:gd name="T40" fmla="*/ 22 w 47"/>
                  <a:gd name="T41" fmla="*/ 1 h 65"/>
                  <a:gd name="T42" fmla="*/ 25 w 47"/>
                  <a:gd name="T43" fmla="*/ 3 h 65"/>
                  <a:gd name="T44" fmla="*/ 28 w 47"/>
                  <a:gd name="T45" fmla="*/ 3 h 65"/>
                  <a:gd name="T46" fmla="*/ 30 w 47"/>
                  <a:gd name="T47" fmla="*/ 3 h 65"/>
                  <a:gd name="T48" fmla="*/ 31 w 47"/>
                  <a:gd name="T49" fmla="*/ 2 h 65"/>
                  <a:gd name="T50" fmla="*/ 32 w 47"/>
                  <a:gd name="T51" fmla="*/ 1 h 65"/>
                  <a:gd name="T52" fmla="*/ 32 w 47"/>
                  <a:gd name="T53" fmla="*/ 0 h 65"/>
                  <a:gd name="T54" fmla="*/ 32 w 47"/>
                  <a:gd name="T55" fmla="*/ 0 h 65"/>
                  <a:gd name="T56" fmla="*/ 36 w 47"/>
                  <a:gd name="T57" fmla="*/ 0 h 65"/>
                  <a:gd name="T58" fmla="*/ 36 w 47"/>
                  <a:gd name="T59" fmla="*/ 1 h 65"/>
                  <a:gd name="T60" fmla="*/ 35 w 47"/>
                  <a:gd name="T61" fmla="*/ 3 h 65"/>
                  <a:gd name="T62" fmla="*/ 34 w 47"/>
                  <a:gd name="T63" fmla="*/ 6 h 65"/>
                  <a:gd name="T64" fmla="*/ 32 w 47"/>
                  <a:gd name="T65" fmla="*/ 7 h 65"/>
                  <a:gd name="T66" fmla="*/ 28 w 47"/>
                  <a:gd name="T67" fmla="*/ 8 h 65"/>
                  <a:gd name="T68" fmla="*/ 25 w 47"/>
                  <a:gd name="T69" fmla="*/ 7 h 65"/>
                  <a:gd name="T70" fmla="*/ 22 w 47"/>
                  <a:gd name="T71" fmla="*/ 6 h 65"/>
                  <a:gd name="T72" fmla="*/ 19 w 47"/>
                  <a:gd name="T73" fmla="*/ 5 h 65"/>
                  <a:gd name="T74" fmla="*/ 32 w 47"/>
                  <a:gd name="T75" fmla="*/ 46 h 65"/>
                  <a:gd name="T76" fmla="*/ 24 w 47"/>
                  <a:gd name="T77" fmla="*/ 23 h 65"/>
                  <a:gd name="T78" fmla="*/ 15 w 47"/>
                  <a:gd name="T79" fmla="*/ 46 h 65"/>
                  <a:gd name="T80" fmla="*/ 32 w 47"/>
                  <a:gd name="T81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" h="65">
                    <a:moveTo>
                      <a:pt x="20" y="15"/>
                    </a:moveTo>
                    <a:cubicBezTo>
                      <a:pt x="28" y="15"/>
                      <a:pt x="28" y="15"/>
                      <a:pt x="28" y="1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0" y="65"/>
                      <a:pt x="0" y="65"/>
                      <a:pt x="0" y="65"/>
                    </a:cubicBezTo>
                    <a:lnTo>
                      <a:pt x="20" y="15"/>
                    </a:lnTo>
                    <a:close/>
                    <a:moveTo>
                      <a:pt x="19" y="5"/>
                    </a:moveTo>
                    <a:cubicBezTo>
                      <a:pt x="18" y="5"/>
                      <a:pt x="18" y="5"/>
                      <a:pt x="17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1" y="6"/>
                      <a:pt x="12" y="6"/>
                      <a:pt x="12" y="5"/>
                    </a:cubicBezTo>
                    <a:cubicBezTo>
                      <a:pt x="12" y="4"/>
                      <a:pt x="13" y="3"/>
                      <a:pt x="13" y="3"/>
                    </a:cubicBezTo>
                    <a:cubicBezTo>
                      <a:pt x="14" y="2"/>
                      <a:pt x="15" y="1"/>
                      <a:pt x="16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0" y="0"/>
                      <a:pt x="21" y="0"/>
                      <a:pt x="22" y="1"/>
                    </a:cubicBezTo>
                    <a:cubicBezTo>
                      <a:pt x="23" y="2"/>
                      <a:pt x="24" y="2"/>
                      <a:pt x="25" y="3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30" y="3"/>
                      <a:pt x="31" y="3"/>
                      <a:pt x="31" y="2"/>
                    </a:cubicBezTo>
                    <a:cubicBezTo>
                      <a:pt x="31" y="2"/>
                      <a:pt x="31" y="2"/>
                      <a:pt x="32" y="1"/>
                    </a:cubicBezTo>
                    <a:cubicBezTo>
                      <a:pt x="32" y="1"/>
                      <a:pt x="32" y="1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1"/>
                      <a:pt x="36" y="1"/>
                    </a:cubicBezTo>
                    <a:cubicBezTo>
                      <a:pt x="36" y="2"/>
                      <a:pt x="36" y="2"/>
                      <a:pt x="35" y="3"/>
                    </a:cubicBezTo>
                    <a:cubicBezTo>
                      <a:pt x="35" y="4"/>
                      <a:pt x="34" y="5"/>
                      <a:pt x="34" y="6"/>
                    </a:cubicBezTo>
                    <a:cubicBezTo>
                      <a:pt x="33" y="6"/>
                      <a:pt x="33" y="7"/>
                      <a:pt x="32" y="7"/>
                    </a:cubicBezTo>
                    <a:cubicBezTo>
                      <a:pt x="31" y="8"/>
                      <a:pt x="29" y="8"/>
                      <a:pt x="28" y="8"/>
                    </a:cubicBezTo>
                    <a:cubicBezTo>
                      <a:pt x="27" y="8"/>
                      <a:pt x="26" y="8"/>
                      <a:pt x="25" y="7"/>
                    </a:cubicBezTo>
                    <a:cubicBezTo>
                      <a:pt x="24" y="7"/>
                      <a:pt x="23" y="6"/>
                      <a:pt x="22" y="6"/>
                    </a:cubicBezTo>
                    <a:cubicBezTo>
                      <a:pt x="21" y="5"/>
                      <a:pt x="20" y="5"/>
                      <a:pt x="19" y="5"/>
                    </a:cubicBezTo>
                    <a:moveTo>
                      <a:pt x="32" y="46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15" y="46"/>
                      <a:pt x="15" y="46"/>
                      <a:pt x="15" y="46"/>
                    </a:cubicBezTo>
                    <a:lnTo>
                      <a:pt x="3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0" name="Freeform 235"/>
              <p:cNvSpPr>
                <a:spLocks noEditPoints="1"/>
              </p:cNvSpPr>
              <p:nvPr/>
            </p:nvSpPr>
            <p:spPr bwMode="auto">
              <a:xfrm>
                <a:off x="9679052" y="5902331"/>
                <a:ext cx="69852" cy="76199"/>
              </a:xfrm>
              <a:custGeom>
                <a:avLst/>
                <a:gdLst>
                  <a:gd name="T0" fmla="*/ 0 w 48"/>
                  <a:gd name="T1" fmla="*/ 26 h 52"/>
                  <a:gd name="T2" fmla="*/ 2 w 48"/>
                  <a:gd name="T3" fmla="*/ 16 h 52"/>
                  <a:gd name="T4" fmla="*/ 7 w 48"/>
                  <a:gd name="T5" fmla="*/ 8 h 52"/>
                  <a:gd name="T6" fmla="*/ 14 w 48"/>
                  <a:gd name="T7" fmla="*/ 2 h 52"/>
                  <a:gd name="T8" fmla="*/ 24 w 48"/>
                  <a:gd name="T9" fmla="*/ 0 h 52"/>
                  <a:gd name="T10" fmla="*/ 34 w 48"/>
                  <a:gd name="T11" fmla="*/ 2 h 52"/>
                  <a:gd name="T12" fmla="*/ 42 w 48"/>
                  <a:gd name="T13" fmla="*/ 8 h 52"/>
                  <a:gd name="T14" fmla="*/ 47 w 48"/>
                  <a:gd name="T15" fmla="*/ 17 h 52"/>
                  <a:gd name="T16" fmla="*/ 48 w 48"/>
                  <a:gd name="T17" fmla="*/ 26 h 52"/>
                  <a:gd name="T18" fmla="*/ 47 w 48"/>
                  <a:gd name="T19" fmla="*/ 36 h 52"/>
                  <a:gd name="T20" fmla="*/ 42 w 48"/>
                  <a:gd name="T21" fmla="*/ 44 h 52"/>
                  <a:gd name="T22" fmla="*/ 34 w 48"/>
                  <a:gd name="T23" fmla="*/ 50 h 52"/>
                  <a:gd name="T24" fmla="*/ 24 w 48"/>
                  <a:gd name="T25" fmla="*/ 52 h 52"/>
                  <a:gd name="T26" fmla="*/ 16 w 48"/>
                  <a:gd name="T27" fmla="*/ 50 h 52"/>
                  <a:gd name="T28" fmla="*/ 9 w 48"/>
                  <a:gd name="T29" fmla="*/ 46 h 52"/>
                  <a:gd name="T30" fmla="*/ 4 w 48"/>
                  <a:gd name="T31" fmla="*/ 41 h 52"/>
                  <a:gd name="T32" fmla="*/ 1 w 48"/>
                  <a:gd name="T33" fmla="*/ 34 h 52"/>
                  <a:gd name="T34" fmla="*/ 0 w 48"/>
                  <a:gd name="T35" fmla="*/ 26 h 52"/>
                  <a:gd name="T36" fmla="*/ 24 w 48"/>
                  <a:gd name="T37" fmla="*/ 44 h 52"/>
                  <a:gd name="T38" fmla="*/ 31 w 48"/>
                  <a:gd name="T39" fmla="*/ 43 h 52"/>
                  <a:gd name="T40" fmla="*/ 36 w 48"/>
                  <a:gd name="T41" fmla="*/ 39 h 52"/>
                  <a:gd name="T42" fmla="*/ 39 w 48"/>
                  <a:gd name="T43" fmla="*/ 33 h 52"/>
                  <a:gd name="T44" fmla="*/ 40 w 48"/>
                  <a:gd name="T45" fmla="*/ 26 h 52"/>
                  <a:gd name="T46" fmla="*/ 39 w 48"/>
                  <a:gd name="T47" fmla="*/ 19 h 52"/>
                  <a:gd name="T48" fmla="*/ 36 w 48"/>
                  <a:gd name="T49" fmla="*/ 13 h 52"/>
                  <a:gd name="T50" fmla="*/ 31 w 48"/>
                  <a:gd name="T51" fmla="*/ 9 h 52"/>
                  <a:gd name="T52" fmla="*/ 24 w 48"/>
                  <a:gd name="T53" fmla="*/ 7 h 52"/>
                  <a:gd name="T54" fmla="*/ 17 w 48"/>
                  <a:gd name="T55" fmla="*/ 9 h 52"/>
                  <a:gd name="T56" fmla="*/ 12 w 48"/>
                  <a:gd name="T57" fmla="*/ 13 h 52"/>
                  <a:gd name="T58" fmla="*/ 9 w 48"/>
                  <a:gd name="T59" fmla="*/ 19 h 52"/>
                  <a:gd name="T60" fmla="*/ 8 w 48"/>
                  <a:gd name="T61" fmla="*/ 26 h 52"/>
                  <a:gd name="T62" fmla="*/ 10 w 48"/>
                  <a:gd name="T63" fmla="*/ 35 h 52"/>
                  <a:gd name="T64" fmla="*/ 16 w 48"/>
                  <a:gd name="T65" fmla="*/ 42 h 52"/>
                  <a:gd name="T66" fmla="*/ 24 w 48"/>
                  <a:gd name="T6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8" h="52">
                    <a:moveTo>
                      <a:pt x="0" y="26"/>
                    </a:moveTo>
                    <a:cubicBezTo>
                      <a:pt x="0" y="23"/>
                      <a:pt x="0" y="19"/>
                      <a:pt x="2" y="16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9" y="6"/>
                      <a:pt x="11" y="4"/>
                      <a:pt x="14" y="2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8" y="0"/>
                      <a:pt x="31" y="1"/>
                      <a:pt x="34" y="2"/>
                    </a:cubicBezTo>
                    <a:cubicBezTo>
                      <a:pt x="37" y="4"/>
                      <a:pt x="40" y="6"/>
                      <a:pt x="42" y="8"/>
                    </a:cubicBezTo>
                    <a:cubicBezTo>
                      <a:pt x="44" y="11"/>
                      <a:pt x="45" y="14"/>
                      <a:pt x="47" y="17"/>
                    </a:cubicBezTo>
                    <a:cubicBezTo>
                      <a:pt x="48" y="20"/>
                      <a:pt x="48" y="23"/>
                      <a:pt x="48" y="26"/>
                    </a:cubicBezTo>
                    <a:cubicBezTo>
                      <a:pt x="48" y="29"/>
                      <a:pt x="48" y="33"/>
                      <a:pt x="47" y="36"/>
                    </a:cubicBezTo>
                    <a:cubicBezTo>
                      <a:pt x="45" y="39"/>
                      <a:pt x="44" y="42"/>
                      <a:pt x="42" y="44"/>
                    </a:cubicBezTo>
                    <a:cubicBezTo>
                      <a:pt x="39" y="46"/>
                      <a:pt x="37" y="48"/>
                      <a:pt x="34" y="50"/>
                    </a:cubicBezTo>
                    <a:cubicBezTo>
                      <a:pt x="31" y="51"/>
                      <a:pt x="27" y="52"/>
                      <a:pt x="24" y="52"/>
                    </a:cubicBezTo>
                    <a:cubicBezTo>
                      <a:pt x="21" y="52"/>
                      <a:pt x="19" y="51"/>
                      <a:pt x="16" y="50"/>
                    </a:cubicBezTo>
                    <a:cubicBezTo>
                      <a:pt x="13" y="49"/>
                      <a:pt x="11" y="48"/>
                      <a:pt x="9" y="46"/>
                    </a:cubicBezTo>
                    <a:cubicBezTo>
                      <a:pt x="7" y="45"/>
                      <a:pt x="6" y="43"/>
                      <a:pt x="4" y="41"/>
                    </a:cubicBezTo>
                    <a:cubicBezTo>
                      <a:pt x="3" y="38"/>
                      <a:pt x="2" y="36"/>
                      <a:pt x="1" y="34"/>
                    </a:cubicBezTo>
                    <a:cubicBezTo>
                      <a:pt x="0" y="31"/>
                      <a:pt x="0" y="29"/>
                      <a:pt x="0" y="26"/>
                    </a:cubicBezTo>
                    <a:moveTo>
                      <a:pt x="24" y="44"/>
                    </a:moveTo>
                    <a:cubicBezTo>
                      <a:pt x="27" y="44"/>
                      <a:pt x="29" y="44"/>
                      <a:pt x="31" y="43"/>
                    </a:cubicBezTo>
                    <a:cubicBezTo>
                      <a:pt x="33" y="42"/>
                      <a:pt x="35" y="40"/>
                      <a:pt x="36" y="39"/>
                    </a:cubicBezTo>
                    <a:cubicBezTo>
                      <a:pt x="37" y="37"/>
                      <a:pt x="38" y="35"/>
                      <a:pt x="39" y="33"/>
                    </a:cubicBezTo>
                    <a:cubicBezTo>
                      <a:pt x="40" y="31"/>
                      <a:pt x="40" y="28"/>
                      <a:pt x="40" y="26"/>
                    </a:cubicBezTo>
                    <a:cubicBezTo>
                      <a:pt x="40" y="24"/>
                      <a:pt x="40" y="21"/>
                      <a:pt x="39" y="19"/>
                    </a:cubicBezTo>
                    <a:cubicBezTo>
                      <a:pt x="38" y="17"/>
                      <a:pt x="37" y="15"/>
                      <a:pt x="36" y="13"/>
                    </a:cubicBezTo>
                    <a:cubicBezTo>
                      <a:pt x="34" y="11"/>
                      <a:pt x="33" y="10"/>
                      <a:pt x="31" y="9"/>
                    </a:cubicBezTo>
                    <a:cubicBezTo>
                      <a:pt x="29" y="8"/>
                      <a:pt x="26" y="7"/>
                      <a:pt x="24" y="7"/>
                    </a:cubicBezTo>
                    <a:cubicBezTo>
                      <a:pt x="22" y="7"/>
                      <a:pt x="19" y="8"/>
                      <a:pt x="17" y="9"/>
                    </a:cubicBezTo>
                    <a:cubicBezTo>
                      <a:pt x="15" y="10"/>
                      <a:pt x="13" y="12"/>
                      <a:pt x="12" y="13"/>
                    </a:cubicBezTo>
                    <a:cubicBezTo>
                      <a:pt x="11" y="15"/>
                      <a:pt x="10" y="17"/>
                      <a:pt x="9" y="19"/>
                    </a:cubicBezTo>
                    <a:cubicBezTo>
                      <a:pt x="8" y="21"/>
                      <a:pt x="8" y="24"/>
                      <a:pt x="8" y="26"/>
                    </a:cubicBezTo>
                    <a:cubicBezTo>
                      <a:pt x="8" y="29"/>
                      <a:pt x="9" y="32"/>
                      <a:pt x="10" y="35"/>
                    </a:cubicBezTo>
                    <a:cubicBezTo>
                      <a:pt x="11" y="38"/>
                      <a:pt x="13" y="40"/>
                      <a:pt x="16" y="42"/>
                    </a:cubicBezTo>
                    <a:cubicBezTo>
                      <a:pt x="18" y="44"/>
                      <a:pt x="21" y="44"/>
                      <a:pt x="24" y="4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1" name="Freeform 236"/>
              <p:cNvSpPr>
                <a:spLocks/>
              </p:cNvSpPr>
              <p:nvPr/>
            </p:nvSpPr>
            <p:spPr bwMode="auto">
              <a:xfrm>
                <a:off x="9829863" y="5903919"/>
                <a:ext cx="52388" cy="73025"/>
              </a:xfrm>
              <a:custGeom>
                <a:avLst/>
                <a:gdLst>
                  <a:gd name="T0" fmla="*/ 33 w 33"/>
                  <a:gd name="T1" fmla="*/ 40 h 46"/>
                  <a:gd name="T2" fmla="*/ 33 w 33"/>
                  <a:gd name="T3" fmla="*/ 46 h 46"/>
                  <a:gd name="T4" fmla="*/ 0 w 33"/>
                  <a:gd name="T5" fmla="*/ 46 h 46"/>
                  <a:gd name="T6" fmla="*/ 0 w 33"/>
                  <a:gd name="T7" fmla="*/ 0 h 46"/>
                  <a:gd name="T8" fmla="*/ 32 w 33"/>
                  <a:gd name="T9" fmla="*/ 0 h 46"/>
                  <a:gd name="T10" fmla="*/ 32 w 33"/>
                  <a:gd name="T11" fmla="*/ 6 h 46"/>
                  <a:gd name="T12" fmla="*/ 8 w 33"/>
                  <a:gd name="T13" fmla="*/ 6 h 46"/>
                  <a:gd name="T14" fmla="*/ 8 w 33"/>
                  <a:gd name="T15" fmla="*/ 19 h 46"/>
                  <a:gd name="T16" fmla="*/ 29 w 33"/>
                  <a:gd name="T17" fmla="*/ 19 h 46"/>
                  <a:gd name="T18" fmla="*/ 29 w 33"/>
                  <a:gd name="T19" fmla="*/ 26 h 46"/>
                  <a:gd name="T20" fmla="*/ 8 w 33"/>
                  <a:gd name="T21" fmla="*/ 26 h 46"/>
                  <a:gd name="T22" fmla="*/ 8 w 33"/>
                  <a:gd name="T23" fmla="*/ 40 h 46"/>
                  <a:gd name="T24" fmla="*/ 33 w 33"/>
                  <a:gd name="T25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46">
                    <a:moveTo>
                      <a:pt x="33" y="40"/>
                    </a:moveTo>
                    <a:lnTo>
                      <a:pt x="33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32" y="6"/>
                    </a:lnTo>
                    <a:lnTo>
                      <a:pt x="8" y="6"/>
                    </a:lnTo>
                    <a:lnTo>
                      <a:pt x="8" y="19"/>
                    </a:lnTo>
                    <a:lnTo>
                      <a:pt x="29" y="19"/>
                    </a:lnTo>
                    <a:lnTo>
                      <a:pt x="29" y="26"/>
                    </a:lnTo>
                    <a:lnTo>
                      <a:pt x="8" y="26"/>
                    </a:lnTo>
                    <a:lnTo>
                      <a:pt x="8" y="40"/>
                    </a:lnTo>
                    <a:lnTo>
                      <a:pt x="33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2" name="Freeform 237"/>
              <p:cNvSpPr>
                <a:spLocks noEditPoints="1"/>
              </p:cNvSpPr>
              <p:nvPr/>
            </p:nvSpPr>
            <p:spPr bwMode="auto">
              <a:xfrm>
                <a:off x="9961628" y="5903919"/>
                <a:ext cx="58739" cy="73025"/>
              </a:xfrm>
              <a:custGeom>
                <a:avLst/>
                <a:gdLst>
                  <a:gd name="T0" fmla="*/ 0 w 40"/>
                  <a:gd name="T1" fmla="*/ 50 h 50"/>
                  <a:gd name="T2" fmla="*/ 0 w 40"/>
                  <a:gd name="T3" fmla="*/ 0 h 50"/>
                  <a:gd name="T4" fmla="*/ 22 w 40"/>
                  <a:gd name="T5" fmla="*/ 0 h 50"/>
                  <a:gd name="T6" fmla="*/ 29 w 40"/>
                  <a:gd name="T7" fmla="*/ 1 h 50"/>
                  <a:gd name="T8" fmla="*/ 34 w 40"/>
                  <a:gd name="T9" fmla="*/ 5 h 50"/>
                  <a:gd name="T10" fmla="*/ 37 w 40"/>
                  <a:gd name="T11" fmla="*/ 10 h 50"/>
                  <a:gd name="T12" fmla="*/ 38 w 40"/>
                  <a:gd name="T13" fmla="*/ 16 h 50"/>
                  <a:gd name="T14" fmla="*/ 35 w 40"/>
                  <a:gd name="T15" fmla="*/ 25 h 50"/>
                  <a:gd name="T16" fmla="*/ 28 w 40"/>
                  <a:gd name="T17" fmla="*/ 31 h 50"/>
                  <a:gd name="T18" fmla="*/ 40 w 40"/>
                  <a:gd name="T19" fmla="*/ 50 h 50"/>
                  <a:gd name="T20" fmla="*/ 31 w 40"/>
                  <a:gd name="T21" fmla="*/ 50 h 50"/>
                  <a:gd name="T22" fmla="*/ 20 w 40"/>
                  <a:gd name="T23" fmla="*/ 33 h 50"/>
                  <a:gd name="T24" fmla="*/ 8 w 40"/>
                  <a:gd name="T25" fmla="*/ 33 h 50"/>
                  <a:gd name="T26" fmla="*/ 8 w 40"/>
                  <a:gd name="T27" fmla="*/ 50 h 50"/>
                  <a:gd name="T28" fmla="*/ 0 w 40"/>
                  <a:gd name="T29" fmla="*/ 50 h 50"/>
                  <a:gd name="T30" fmla="*/ 8 w 40"/>
                  <a:gd name="T31" fmla="*/ 26 h 50"/>
                  <a:gd name="T32" fmla="*/ 22 w 40"/>
                  <a:gd name="T33" fmla="*/ 26 h 50"/>
                  <a:gd name="T34" fmla="*/ 28 w 40"/>
                  <a:gd name="T35" fmla="*/ 23 h 50"/>
                  <a:gd name="T36" fmla="*/ 30 w 40"/>
                  <a:gd name="T37" fmla="*/ 16 h 50"/>
                  <a:gd name="T38" fmla="*/ 28 w 40"/>
                  <a:gd name="T39" fmla="*/ 9 h 50"/>
                  <a:gd name="T40" fmla="*/ 22 w 40"/>
                  <a:gd name="T41" fmla="*/ 7 h 50"/>
                  <a:gd name="T42" fmla="*/ 8 w 40"/>
                  <a:gd name="T43" fmla="*/ 7 h 50"/>
                  <a:gd name="T44" fmla="*/ 8 w 40"/>
                  <a:gd name="T45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5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0"/>
                      <a:pt x="29" y="1"/>
                    </a:cubicBezTo>
                    <a:cubicBezTo>
                      <a:pt x="31" y="2"/>
                      <a:pt x="32" y="3"/>
                      <a:pt x="34" y="5"/>
                    </a:cubicBezTo>
                    <a:cubicBezTo>
                      <a:pt x="35" y="6"/>
                      <a:pt x="36" y="8"/>
                      <a:pt x="37" y="10"/>
                    </a:cubicBezTo>
                    <a:cubicBezTo>
                      <a:pt x="38" y="12"/>
                      <a:pt x="38" y="14"/>
                      <a:pt x="38" y="16"/>
                    </a:cubicBezTo>
                    <a:cubicBezTo>
                      <a:pt x="38" y="20"/>
                      <a:pt x="37" y="23"/>
                      <a:pt x="35" y="25"/>
                    </a:cubicBezTo>
                    <a:cubicBezTo>
                      <a:pt x="34" y="28"/>
                      <a:pt x="31" y="30"/>
                      <a:pt x="28" y="31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50"/>
                      <a:pt x="8" y="50"/>
                      <a:pt x="8" y="50"/>
                    </a:cubicBezTo>
                    <a:lnTo>
                      <a:pt x="0" y="50"/>
                    </a:lnTo>
                    <a:close/>
                    <a:moveTo>
                      <a:pt x="8" y="26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5" y="26"/>
                      <a:pt x="26" y="25"/>
                      <a:pt x="28" y="23"/>
                    </a:cubicBezTo>
                    <a:cubicBezTo>
                      <a:pt x="29" y="21"/>
                      <a:pt x="30" y="19"/>
                      <a:pt x="30" y="16"/>
                    </a:cubicBezTo>
                    <a:cubicBezTo>
                      <a:pt x="30" y="13"/>
                      <a:pt x="29" y="11"/>
                      <a:pt x="28" y="9"/>
                    </a:cubicBezTo>
                    <a:cubicBezTo>
                      <a:pt x="26" y="8"/>
                      <a:pt x="24" y="7"/>
                      <a:pt x="22" y="7"/>
                    </a:cubicBezTo>
                    <a:cubicBezTo>
                      <a:pt x="8" y="7"/>
                      <a:pt x="8" y="7"/>
                      <a:pt x="8" y="7"/>
                    </a:cubicBezTo>
                    <a:lnTo>
                      <a:pt x="8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3" name="Freeform 238"/>
              <p:cNvSpPr>
                <a:spLocks/>
              </p:cNvSpPr>
              <p:nvPr/>
            </p:nvSpPr>
            <p:spPr bwMode="auto">
              <a:xfrm>
                <a:off x="10052115" y="5903919"/>
                <a:ext cx="52388" cy="73025"/>
              </a:xfrm>
              <a:custGeom>
                <a:avLst/>
                <a:gdLst>
                  <a:gd name="T0" fmla="*/ 33 w 33"/>
                  <a:gd name="T1" fmla="*/ 40 h 46"/>
                  <a:gd name="T2" fmla="*/ 33 w 33"/>
                  <a:gd name="T3" fmla="*/ 46 h 46"/>
                  <a:gd name="T4" fmla="*/ 0 w 33"/>
                  <a:gd name="T5" fmla="*/ 46 h 46"/>
                  <a:gd name="T6" fmla="*/ 0 w 33"/>
                  <a:gd name="T7" fmla="*/ 0 h 46"/>
                  <a:gd name="T8" fmla="*/ 32 w 33"/>
                  <a:gd name="T9" fmla="*/ 0 h 46"/>
                  <a:gd name="T10" fmla="*/ 32 w 33"/>
                  <a:gd name="T11" fmla="*/ 6 h 46"/>
                  <a:gd name="T12" fmla="*/ 8 w 33"/>
                  <a:gd name="T13" fmla="*/ 6 h 46"/>
                  <a:gd name="T14" fmla="*/ 8 w 33"/>
                  <a:gd name="T15" fmla="*/ 19 h 46"/>
                  <a:gd name="T16" fmla="*/ 29 w 33"/>
                  <a:gd name="T17" fmla="*/ 19 h 46"/>
                  <a:gd name="T18" fmla="*/ 29 w 33"/>
                  <a:gd name="T19" fmla="*/ 26 h 46"/>
                  <a:gd name="T20" fmla="*/ 8 w 33"/>
                  <a:gd name="T21" fmla="*/ 26 h 46"/>
                  <a:gd name="T22" fmla="*/ 8 w 33"/>
                  <a:gd name="T23" fmla="*/ 40 h 46"/>
                  <a:gd name="T24" fmla="*/ 33 w 33"/>
                  <a:gd name="T25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46">
                    <a:moveTo>
                      <a:pt x="33" y="40"/>
                    </a:moveTo>
                    <a:lnTo>
                      <a:pt x="33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32" y="6"/>
                    </a:lnTo>
                    <a:lnTo>
                      <a:pt x="8" y="6"/>
                    </a:lnTo>
                    <a:lnTo>
                      <a:pt x="8" y="19"/>
                    </a:lnTo>
                    <a:lnTo>
                      <a:pt x="29" y="19"/>
                    </a:lnTo>
                    <a:lnTo>
                      <a:pt x="29" y="26"/>
                    </a:lnTo>
                    <a:lnTo>
                      <a:pt x="8" y="26"/>
                    </a:lnTo>
                    <a:lnTo>
                      <a:pt x="8" y="40"/>
                    </a:lnTo>
                    <a:lnTo>
                      <a:pt x="33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4" name="Freeform 239"/>
              <p:cNvSpPr>
                <a:spLocks/>
              </p:cNvSpPr>
              <p:nvPr/>
            </p:nvSpPr>
            <p:spPr bwMode="auto">
              <a:xfrm>
                <a:off x="10131491" y="5902331"/>
                <a:ext cx="65089" cy="76199"/>
              </a:xfrm>
              <a:custGeom>
                <a:avLst/>
                <a:gdLst>
                  <a:gd name="T0" fmla="*/ 25 w 45"/>
                  <a:gd name="T1" fmla="*/ 0 h 52"/>
                  <a:gd name="T2" fmla="*/ 37 w 45"/>
                  <a:gd name="T3" fmla="*/ 3 h 52"/>
                  <a:gd name="T4" fmla="*/ 44 w 45"/>
                  <a:gd name="T5" fmla="*/ 11 h 52"/>
                  <a:gd name="T6" fmla="*/ 38 w 45"/>
                  <a:gd name="T7" fmla="*/ 16 h 52"/>
                  <a:gd name="T8" fmla="*/ 35 w 45"/>
                  <a:gd name="T9" fmla="*/ 12 h 52"/>
                  <a:gd name="T10" fmla="*/ 32 w 45"/>
                  <a:gd name="T11" fmla="*/ 9 h 52"/>
                  <a:gd name="T12" fmla="*/ 28 w 45"/>
                  <a:gd name="T13" fmla="*/ 8 h 52"/>
                  <a:gd name="T14" fmla="*/ 25 w 45"/>
                  <a:gd name="T15" fmla="*/ 7 h 52"/>
                  <a:gd name="T16" fmla="*/ 19 w 45"/>
                  <a:gd name="T17" fmla="*/ 9 h 52"/>
                  <a:gd name="T18" fmla="*/ 14 w 45"/>
                  <a:gd name="T19" fmla="*/ 11 h 52"/>
                  <a:gd name="T20" fmla="*/ 11 w 45"/>
                  <a:gd name="T21" fmla="*/ 16 h 52"/>
                  <a:gd name="T22" fmla="*/ 9 w 45"/>
                  <a:gd name="T23" fmla="*/ 21 h 52"/>
                  <a:gd name="T24" fmla="*/ 8 w 45"/>
                  <a:gd name="T25" fmla="*/ 26 h 52"/>
                  <a:gd name="T26" fmla="*/ 10 w 45"/>
                  <a:gd name="T27" fmla="*/ 35 h 52"/>
                  <a:gd name="T28" fmla="*/ 16 w 45"/>
                  <a:gd name="T29" fmla="*/ 42 h 52"/>
                  <a:gd name="T30" fmla="*/ 25 w 45"/>
                  <a:gd name="T31" fmla="*/ 45 h 52"/>
                  <a:gd name="T32" fmla="*/ 30 w 45"/>
                  <a:gd name="T33" fmla="*/ 44 h 52"/>
                  <a:gd name="T34" fmla="*/ 35 w 45"/>
                  <a:gd name="T35" fmla="*/ 41 h 52"/>
                  <a:gd name="T36" fmla="*/ 38 w 45"/>
                  <a:gd name="T37" fmla="*/ 36 h 52"/>
                  <a:gd name="T38" fmla="*/ 45 w 45"/>
                  <a:gd name="T39" fmla="*/ 40 h 52"/>
                  <a:gd name="T40" fmla="*/ 40 w 45"/>
                  <a:gd name="T41" fmla="*/ 46 h 52"/>
                  <a:gd name="T42" fmla="*/ 33 w 45"/>
                  <a:gd name="T43" fmla="*/ 50 h 52"/>
                  <a:gd name="T44" fmla="*/ 24 w 45"/>
                  <a:gd name="T45" fmla="*/ 52 h 52"/>
                  <a:gd name="T46" fmla="*/ 15 w 45"/>
                  <a:gd name="T47" fmla="*/ 50 h 52"/>
                  <a:gd name="T48" fmla="*/ 7 w 45"/>
                  <a:gd name="T49" fmla="*/ 44 h 52"/>
                  <a:gd name="T50" fmla="*/ 2 w 45"/>
                  <a:gd name="T51" fmla="*/ 35 h 52"/>
                  <a:gd name="T52" fmla="*/ 0 w 45"/>
                  <a:gd name="T53" fmla="*/ 26 h 52"/>
                  <a:gd name="T54" fmla="*/ 1 w 45"/>
                  <a:gd name="T55" fmla="*/ 18 h 52"/>
                  <a:gd name="T56" fmla="*/ 4 w 45"/>
                  <a:gd name="T57" fmla="*/ 11 h 52"/>
                  <a:gd name="T58" fmla="*/ 9 w 45"/>
                  <a:gd name="T59" fmla="*/ 6 h 52"/>
                  <a:gd name="T60" fmla="*/ 16 w 45"/>
                  <a:gd name="T61" fmla="*/ 2 h 52"/>
                  <a:gd name="T62" fmla="*/ 25 w 45"/>
                  <a:gd name="T6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52">
                    <a:moveTo>
                      <a:pt x="25" y="0"/>
                    </a:move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2" y="8"/>
                      <a:pt x="44" y="11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4"/>
                      <a:pt x="36" y="13"/>
                      <a:pt x="35" y="12"/>
                    </a:cubicBezTo>
                    <a:cubicBezTo>
                      <a:pt x="34" y="11"/>
                      <a:pt x="33" y="10"/>
                      <a:pt x="32" y="9"/>
                    </a:cubicBezTo>
                    <a:cubicBezTo>
                      <a:pt x="31" y="9"/>
                      <a:pt x="30" y="8"/>
                      <a:pt x="28" y="8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22" y="7"/>
                      <a:pt x="21" y="8"/>
                      <a:pt x="19" y="9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3" y="13"/>
                      <a:pt x="12" y="14"/>
                      <a:pt x="11" y="16"/>
                    </a:cubicBezTo>
                    <a:cubicBezTo>
                      <a:pt x="10" y="17"/>
                      <a:pt x="9" y="19"/>
                      <a:pt x="9" y="21"/>
                    </a:cubicBezTo>
                    <a:cubicBezTo>
                      <a:pt x="9" y="22"/>
                      <a:pt x="8" y="24"/>
                      <a:pt x="8" y="26"/>
                    </a:cubicBezTo>
                    <a:cubicBezTo>
                      <a:pt x="8" y="29"/>
                      <a:pt x="9" y="32"/>
                      <a:pt x="10" y="35"/>
                    </a:cubicBezTo>
                    <a:cubicBezTo>
                      <a:pt x="12" y="38"/>
                      <a:pt x="14" y="40"/>
                      <a:pt x="16" y="42"/>
                    </a:cubicBezTo>
                    <a:cubicBezTo>
                      <a:pt x="19" y="44"/>
                      <a:pt x="22" y="45"/>
                      <a:pt x="25" y="45"/>
                    </a:cubicBezTo>
                    <a:cubicBezTo>
                      <a:pt x="26" y="45"/>
                      <a:pt x="28" y="44"/>
                      <a:pt x="30" y="44"/>
                    </a:cubicBezTo>
                    <a:cubicBezTo>
                      <a:pt x="32" y="43"/>
                      <a:pt x="33" y="42"/>
                      <a:pt x="35" y="41"/>
                    </a:cubicBezTo>
                    <a:cubicBezTo>
                      <a:pt x="36" y="40"/>
                      <a:pt x="37" y="38"/>
                      <a:pt x="38" y="36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4" y="42"/>
                      <a:pt x="42" y="45"/>
                      <a:pt x="40" y="46"/>
                    </a:cubicBezTo>
                    <a:cubicBezTo>
                      <a:pt x="38" y="48"/>
                      <a:pt x="35" y="50"/>
                      <a:pt x="33" y="50"/>
                    </a:cubicBezTo>
                    <a:cubicBezTo>
                      <a:pt x="30" y="51"/>
                      <a:pt x="27" y="52"/>
                      <a:pt x="24" y="52"/>
                    </a:cubicBezTo>
                    <a:cubicBezTo>
                      <a:pt x="21" y="52"/>
                      <a:pt x="18" y="51"/>
                      <a:pt x="15" y="50"/>
                    </a:cubicBezTo>
                    <a:cubicBezTo>
                      <a:pt x="12" y="48"/>
                      <a:pt x="9" y="46"/>
                      <a:pt x="7" y="44"/>
                    </a:cubicBezTo>
                    <a:cubicBezTo>
                      <a:pt x="5" y="41"/>
                      <a:pt x="3" y="38"/>
                      <a:pt x="2" y="35"/>
                    </a:cubicBezTo>
                    <a:cubicBezTo>
                      <a:pt x="1" y="32"/>
                      <a:pt x="0" y="29"/>
                      <a:pt x="0" y="26"/>
                    </a:cubicBezTo>
                    <a:cubicBezTo>
                      <a:pt x="0" y="23"/>
                      <a:pt x="1" y="21"/>
                      <a:pt x="1" y="18"/>
                    </a:cubicBezTo>
                    <a:cubicBezTo>
                      <a:pt x="2" y="16"/>
                      <a:pt x="3" y="14"/>
                      <a:pt x="4" y="11"/>
                    </a:cubicBezTo>
                    <a:cubicBezTo>
                      <a:pt x="6" y="9"/>
                      <a:pt x="7" y="7"/>
                      <a:pt x="9" y="6"/>
                    </a:cubicBezTo>
                    <a:cubicBezTo>
                      <a:pt x="11" y="4"/>
                      <a:pt x="14" y="3"/>
                      <a:pt x="16" y="2"/>
                    </a:cubicBezTo>
                    <a:cubicBezTo>
                      <a:pt x="19" y="1"/>
                      <a:pt x="22" y="0"/>
                      <a:pt x="25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5" name="Freeform 240"/>
              <p:cNvSpPr>
                <a:spLocks noEditPoints="1"/>
              </p:cNvSpPr>
              <p:nvPr/>
            </p:nvSpPr>
            <p:spPr bwMode="auto">
              <a:xfrm>
                <a:off x="10223566" y="5902331"/>
                <a:ext cx="71437" cy="76199"/>
              </a:xfrm>
              <a:custGeom>
                <a:avLst/>
                <a:gdLst>
                  <a:gd name="T0" fmla="*/ 0 w 49"/>
                  <a:gd name="T1" fmla="*/ 26 h 52"/>
                  <a:gd name="T2" fmla="*/ 2 w 49"/>
                  <a:gd name="T3" fmla="*/ 16 h 52"/>
                  <a:gd name="T4" fmla="*/ 7 w 49"/>
                  <a:gd name="T5" fmla="*/ 8 h 52"/>
                  <a:gd name="T6" fmla="*/ 15 w 49"/>
                  <a:gd name="T7" fmla="*/ 2 h 52"/>
                  <a:gd name="T8" fmla="*/ 24 w 49"/>
                  <a:gd name="T9" fmla="*/ 0 h 52"/>
                  <a:gd name="T10" fmla="*/ 34 w 49"/>
                  <a:gd name="T11" fmla="*/ 2 h 52"/>
                  <a:gd name="T12" fmla="*/ 42 w 49"/>
                  <a:gd name="T13" fmla="*/ 8 h 52"/>
                  <a:gd name="T14" fmla="*/ 47 w 49"/>
                  <a:gd name="T15" fmla="*/ 17 h 52"/>
                  <a:gd name="T16" fmla="*/ 49 w 49"/>
                  <a:gd name="T17" fmla="*/ 26 h 52"/>
                  <a:gd name="T18" fmla="*/ 47 w 49"/>
                  <a:gd name="T19" fmla="*/ 36 h 52"/>
                  <a:gd name="T20" fmla="*/ 42 w 49"/>
                  <a:gd name="T21" fmla="*/ 44 h 52"/>
                  <a:gd name="T22" fmla="*/ 34 w 49"/>
                  <a:gd name="T23" fmla="*/ 50 h 52"/>
                  <a:gd name="T24" fmla="*/ 24 w 49"/>
                  <a:gd name="T25" fmla="*/ 52 h 52"/>
                  <a:gd name="T26" fmla="*/ 16 w 49"/>
                  <a:gd name="T27" fmla="*/ 50 h 52"/>
                  <a:gd name="T28" fmla="*/ 9 w 49"/>
                  <a:gd name="T29" fmla="*/ 46 h 52"/>
                  <a:gd name="T30" fmla="*/ 4 w 49"/>
                  <a:gd name="T31" fmla="*/ 41 h 52"/>
                  <a:gd name="T32" fmla="*/ 1 w 49"/>
                  <a:gd name="T33" fmla="*/ 34 h 52"/>
                  <a:gd name="T34" fmla="*/ 0 w 49"/>
                  <a:gd name="T35" fmla="*/ 26 h 52"/>
                  <a:gd name="T36" fmla="*/ 24 w 49"/>
                  <a:gd name="T37" fmla="*/ 44 h 52"/>
                  <a:gd name="T38" fmla="*/ 31 w 49"/>
                  <a:gd name="T39" fmla="*/ 43 h 52"/>
                  <a:gd name="T40" fmla="*/ 36 w 49"/>
                  <a:gd name="T41" fmla="*/ 39 h 52"/>
                  <a:gd name="T42" fmla="*/ 39 w 49"/>
                  <a:gd name="T43" fmla="*/ 33 h 52"/>
                  <a:gd name="T44" fmla="*/ 40 w 49"/>
                  <a:gd name="T45" fmla="*/ 26 h 52"/>
                  <a:gd name="T46" fmla="*/ 39 w 49"/>
                  <a:gd name="T47" fmla="*/ 19 h 52"/>
                  <a:gd name="T48" fmla="*/ 36 w 49"/>
                  <a:gd name="T49" fmla="*/ 13 h 52"/>
                  <a:gd name="T50" fmla="*/ 31 w 49"/>
                  <a:gd name="T51" fmla="*/ 9 h 52"/>
                  <a:gd name="T52" fmla="*/ 24 w 49"/>
                  <a:gd name="T53" fmla="*/ 7 h 52"/>
                  <a:gd name="T54" fmla="*/ 17 w 49"/>
                  <a:gd name="T55" fmla="*/ 9 h 52"/>
                  <a:gd name="T56" fmla="*/ 12 w 49"/>
                  <a:gd name="T57" fmla="*/ 13 h 52"/>
                  <a:gd name="T58" fmla="*/ 9 w 49"/>
                  <a:gd name="T59" fmla="*/ 19 h 52"/>
                  <a:gd name="T60" fmla="*/ 8 w 49"/>
                  <a:gd name="T61" fmla="*/ 26 h 52"/>
                  <a:gd name="T62" fmla="*/ 10 w 49"/>
                  <a:gd name="T63" fmla="*/ 35 h 52"/>
                  <a:gd name="T64" fmla="*/ 16 w 49"/>
                  <a:gd name="T65" fmla="*/ 42 h 52"/>
                  <a:gd name="T66" fmla="*/ 24 w 49"/>
                  <a:gd name="T6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" h="52">
                    <a:moveTo>
                      <a:pt x="0" y="26"/>
                    </a:moveTo>
                    <a:cubicBezTo>
                      <a:pt x="0" y="23"/>
                      <a:pt x="0" y="19"/>
                      <a:pt x="2" y="16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9" y="6"/>
                      <a:pt x="12" y="4"/>
                      <a:pt x="15" y="2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8" y="0"/>
                      <a:pt x="31" y="1"/>
                      <a:pt x="34" y="2"/>
                    </a:cubicBezTo>
                    <a:cubicBezTo>
                      <a:pt x="37" y="4"/>
                      <a:pt x="40" y="6"/>
                      <a:pt x="42" y="8"/>
                    </a:cubicBezTo>
                    <a:cubicBezTo>
                      <a:pt x="44" y="11"/>
                      <a:pt x="46" y="14"/>
                      <a:pt x="47" y="17"/>
                    </a:cubicBezTo>
                    <a:cubicBezTo>
                      <a:pt x="48" y="20"/>
                      <a:pt x="49" y="23"/>
                      <a:pt x="49" y="26"/>
                    </a:cubicBezTo>
                    <a:cubicBezTo>
                      <a:pt x="49" y="29"/>
                      <a:pt x="48" y="33"/>
                      <a:pt x="47" y="36"/>
                    </a:cubicBezTo>
                    <a:cubicBezTo>
                      <a:pt x="45" y="39"/>
                      <a:pt x="44" y="42"/>
                      <a:pt x="42" y="44"/>
                    </a:cubicBezTo>
                    <a:cubicBezTo>
                      <a:pt x="40" y="46"/>
                      <a:pt x="37" y="48"/>
                      <a:pt x="34" y="50"/>
                    </a:cubicBezTo>
                    <a:cubicBezTo>
                      <a:pt x="31" y="51"/>
                      <a:pt x="28" y="52"/>
                      <a:pt x="24" y="52"/>
                    </a:cubicBezTo>
                    <a:cubicBezTo>
                      <a:pt x="21" y="52"/>
                      <a:pt x="19" y="51"/>
                      <a:pt x="16" y="50"/>
                    </a:cubicBezTo>
                    <a:cubicBezTo>
                      <a:pt x="13" y="49"/>
                      <a:pt x="11" y="48"/>
                      <a:pt x="9" y="46"/>
                    </a:cubicBezTo>
                    <a:cubicBezTo>
                      <a:pt x="7" y="45"/>
                      <a:pt x="6" y="43"/>
                      <a:pt x="4" y="41"/>
                    </a:cubicBezTo>
                    <a:cubicBezTo>
                      <a:pt x="3" y="38"/>
                      <a:pt x="2" y="36"/>
                      <a:pt x="1" y="34"/>
                    </a:cubicBezTo>
                    <a:cubicBezTo>
                      <a:pt x="0" y="31"/>
                      <a:pt x="0" y="29"/>
                      <a:pt x="0" y="26"/>
                    </a:cubicBezTo>
                    <a:moveTo>
                      <a:pt x="24" y="44"/>
                    </a:moveTo>
                    <a:cubicBezTo>
                      <a:pt x="27" y="44"/>
                      <a:pt x="29" y="44"/>
                      <a:pt x="31" y="43"/>
                    </a:cubicBezTo>
                    <a:cubicBezTo>
                      <a:pt x="33" y="42"/>
                      <a:pt x="35" y="40"/>
                      <a:pt x="36" y="39"/>
                    </a:cubicBezTo>
                    <a:cubicBezTo>
                      <a:pt x="37" y="37"/>
                      <a:pt x="39" y="35"/>
                      <a:pt x="39" y="33"/>
                    </a:cubicBezTo>
                    <a:cubicBezTo>
                      <a:pt x="40" y="31"/>
                      <a:pt x="40" y="28"/>
                      <a:pt x="40" y="26"/>
                    </a:cubicBezTo>
                    <a:cubicBezTo>
                      <a:pt x="40" y="24"/>
                      <a:pt x="40" y="21"/>
                      <a:pt x="39" y="19"/>
                    </a:cubicBezTo>
                    <a:cubicBezTo>
                      <a:pt x="38" y="17"/>
                      <a:pt x="37" y="15"/>
                      <a:pt x="36" y="13"/>
                    </a:cubicBezTo>
                    <a:cubicBezTo>
                      <a:pt x="35" y="11"/>
                      <a:pt x="33" y="10"/>
                      <a:pt x="31" y="9"/>
                    </a:cubicBezTo>
                    <a:cubicBezTo>
                      <a:pt x="29" y="8"/>
                      <a:pt x="27" y="7"/>
                      <a:pt x="24" y="7"/>
                    </a:cubicBezTo>
                    <a:cubicBezTo>
                      <a:pt x="22" y="7"/>
                      <a:pt x="19" y="8"/>
                      <a:pt x="17" y="9"/>
                    </a:cubicBezTo>
                    <a:cubicBezTo>
                      <a:pt x="15" y="10"/>
                      <a:pt x="14" y="12"/>
                      <a:pt x="12" y="13"/>
                    </a:cubicBezTo>
                    <a:cubicBezTo>
                      <a:pt x="11" y="15"/>
                      <a:pt x="10" y="17"/>
                      <a:pt x="9" y="19"/>
                    </a:cubicBezTo>
                    <a:cubicBezTo>
                      <a:pt x="8" y="21"/>
                      <a:pt x="8" y="24"/>
                      <a:pt x="8" y="26"/>
                    </a:cubicBezTo>
                    <a:cubicBezTo>
                      <a:pt x="8" y="29"/>
                      <a:pt x="9" y="32"/>
                      <a:pt x="10" y="35"/>
                    </a:cubicBezTo>
                    <a:cubicBezTo>
                      <a:pt x="11" y="38"/>
                      <a:pt x="13" y="40"/>
                      <a:pt x="16" y="42"/>
                    </a:cubicBezTo>
                    <a:cubicBezTo>
                      <a:pt x="18" y="44"/>
                      <a:pt x="21" y="44"/>
                      <a:pt x="24" y="4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6" name="Freeform 241"/>
              <p:cNvSpPr>
                <a:spLocks/>
              </p:cNvSpPr>
              <p:nvPr/>
            </p:nvSpPr>
            <p:spPr bwMode="auto">
              <a:xfrm>
                <a:off x="10328342" y="5903919"/>
                <a:ext cx="65089" cy="73025"/>
              </a:xfrm>
              <a:custGeom>
                <a:avLst/>
                <a:gdLst>
                  <a:gd name="T0" fmla="*/ 7 w 41"/>
                  <a:gd name="T1" fmla="*/ 13 h 46"/>
                  <a:gd name="T2" fmla="*/ 7 w 41"/>
                  <a:gd name="T3" fmla="*/ 46 h 46"/>
                  <a:gd name="T4" fmla="*/ 0 w 41"/>
                  <a:gd name="T5" fmla="*/ 46 h 46"/>
                  <a:gd name="T6" fmla="*/ 0 w 41"/>
                  <a:gd name="T7" fmla="*/ 0 h 46"/>
                  <a:gd name="T8" fmla="*/ 6 w 41"/>
                  <a:gd name="T9" fmla="*/ 0 h 46"/>
                  <a:gd name="T10" fmla="*/ 33 w 41"/>
                  <a:gd name="T11" fmla="*/ 33 h 46"/>
                  <a:gd name="T12" fmla="*/ 33 w 41"/>
                  <a:gd name="T13" fmla="*/ 0 h 46"/>
                  <a:gd name="T14" fmla="*/ 41 w 41"/>
                  <a:gd name="T15" fmla="*/ 0 h 46"/>
                  <a:gd name="T16" fmla="*/ 41 w 41"/>
                  <a:gd name="T17" fmla="*/ 46 h 46"/>
                  <a:gd name="T18" fmla="*/ 34 w 41"/>
                  <a:gd name="T19" fmla="*/ 46 h 46"/>
                  <a:gd name="T20" fmla="*/ 7 w 41"/>
                  <a:gd name="T21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46">
                    <a:moveTo>
                      <a:pt x="7" y="13"/>
                    </a:moveTo>
                    <a:lnTo>
                      <a:pt x="7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33" y="33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1" y="46"/>
                    </a:lnTo>
                    <a:lnTo>
                      <a:pt x="34" y="46"/>
                    </a:ln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7" name="Freeform 242"/>
              <p:cNvSpPr>
                <a:spLocks/>
              </p:cNvSpPr>
              <p:nvPr/>
            </p:nvSpPr>
            <p:spPr bwMode="auto">
              <a:xfrm>
                <a:off x="10425182" y="5902331"/>
                <a:ext cx="57150" cy="76199"/>
              </a:xfrm>
              <a:custGeom>
                <a:avLst/>
                <a:gdLst>
                  <a:gd name="T0" fmla="*/ 33 w 39"/>
                  <a:gd name="T1" fmla="*/ 12 h 52"/>
                  <a:gd name="T2" fmla="*/ 28 w 39"/>
                  <a:gd name="T3" fmla="*/ 9 h 52"/>
                  <a:gd name="T4" fmla="*/ 20 w 39"/>
                  <a:gd name="T5" fmla="*/ 7 h 52"/>
                  <a:gd name="T6" fmla="*/ 12 w 39"/>
                  <a:gd name="T7" fmla="*/ 9 h 52"/>
                  <a:gd name="T8" fmla="*/ 10 w 39"/>
                  <a:gd name="T9" fmla="*/ 14 h 52"/>
                  <a:gd name="T10" fmla="*/ 10 w 39"/>
                  <a:gd name="T11" fmla="*/ 16 h 52"/>
                  <a:gd name="T12" fmla="*/ 11 w 39"/>
                  <a:gd name="T13" fmla="*/ 18 h 52"/>
                  <a:gd name="T14" fmla="*/ 12 w 39"/>
                  <a:gd name="T15" fmla="*/ 19 h 52"/>
                  <a:gd name="T16" fmla="*/ 14 w 39"/>
                  <a:gd name="T17" fmla="*/ 20 h 52"/>
                  <a:gd name="T18" fmla="*/ 16 w 39"/>
                  <a:gd name="T19" fmla="*/ 21 h 52"/>
                  <a:gd name="T20" fmla="*/ 19 w 39"/>
                  <a:gd name="T21" fmla="*/ 22 h 52"/>
                  <a:gd name="T22" fmla="*/ 22 w 39"/>
                  <a:gd name="T23" fmla="*/ 23 h 52"/>
                  <a:gd name="T24" fmla="*/ 28 w 39"/>
                  <a:gd name="T25" fmla="*/ 24 h 52"/>
                  <a:gd name="T26" fmla="*/ 33 w 39"/>
                  <a:gd name="T27" fmla="*/ 26 h 52"/>
                  <a:gd name="T28" fmla="*/ 36 w 39"/>
                  <a:gd name="T29" fmla="*/ 29 h 52"/>
                  <a:gd name="T30" fmla="*/ 38 w 39"/>
                  <a:gd name="T31" fmla="*/ 32 h 52"/>
                  <a:gd name="T32" fmla="*/ 39 w 39"/>
                  <a:gd name="T33" fmla="*/ 37 h 52"/>
                  <a:gd name="T34" fmla="*/ 38 w 39"/>
                  <a:gd name="T35" fmla="*/ 43 h 52"/>
                  <a:gd name="T36" fmla="*/ 36 w 39"/>
                  <a:gd name="T37" fmla="*/ 47 h 52"/>
                  <a:gd name="T38" fmla="*/ 31 w 39"/>
                  <a:gd name="T39" fmla="*/ 50 h 52"/>
                  <a:gd name="T40" fmla="*/ 26 w 39"/>
                  <a:gd name="T41" fmla="*/ 51 h 52"/>
                  <a:gd name="T42" fmla="*/ 20 w 39"/>
                  <a:gd name="T43" fmla="*/ 52 h 52"/>
                  <a:gd name="T44" fmla="*/ 9 w 39"/>
                  <a:gd name="T45" fmla="*/ 50 h 52"/>
                  <a:gd name="T46" fmla="*/ 0 w 39"/>
                  <a:gd name="T47" fmla="*/ 45 h 52"/>
                  <a:gd name="T48" fmla="*/ 3 w 39"/>
                  <a:gd name="T49" fmla="*/ 38 h 52"/>
                  <a:gd name="T50" fmla="*/ 10 w 39"/>
                  <a:gd name="T51" fmla="*/ 43 h 52"/>
                  <a:gd name="T52" fmla="*/ 21 w 39"/>
                  <a:gd name="T53" fmla="*/ 45 h 52"/>
                  <a:gd name="T54" fmla="*/ 28 w 39"/>
                  <a:gd name="T55" fmla="*/ 43 h 52"/>
                  <a:gd name="T56" fmla="*/ 31 w 39"/>
                  <a:gd name="T57" fmla="*/ 38 h 52"/>
                  <a:gd name="T58" fmla="*/ 30 w 39"/>
                  <a:gd name="T59" fmla="*/ 36 h 52"/>
                  <a:gd name="T60" fmla="*/ 29 w 39"/>
                  <a:gd name="T61" fmla="*/ 34 h 52"/>
                  <a:gd name="T62" fmla="*/ 27 w 39"/>
                  <a:gd name="T63" fmla="*/ 33 h 52"/>
                  <a:gd name="T64" fmla="*/ 24 w 39"/>
                  <a:gd name="T65" fmla="*/ 31 h 52"/>
                  <a:gd name="T66" fmla="*/ 21 w 39"/>
                  <a:gd name="T67" fmla="*/ 30 h 52"/>
                  <a:gd name="T68" fmla="*/ 17 w 39"/>
                  <a:gd name="T69" fmla="*/ 29 h 52"/>
                  <a:gd name="T70" fmla="*/ 10 w 39"/>
                  <a:gd name="T71" fmla="*/ 27 h 52"/>
                  <a:gd name="T72" fmla="*/ 5 w 39"/>
                  <a:gd name="T73" fmla="*/ 24 h 52"/>
                  <a:gd name="T74" fmla="*/ 2 w 39"/>
                  <a:gd name="T75" fmla="*/ 21 h 52"/>
                  <a:gd name="T76" fmla="*/ 1 w 39"/>
                  <a:gd name="T77" fmla="*/ 16 h 52"/>
                  <a:gd name="T78" fmla="*/ 3 w 39"/>
                  <a:gd name="T79" fmla="*/ 9 h 52"/>
                  <a:gd name="T80" fmla="*/ 7 w 39"/>
                  <a:gd name="T81" fmla="*/ 4 h 52"/>
                  <a:gd name="T82" fmla="*/ 13 w 39"/>
                  <a:gd name="T83" fmla="*/ 1 h 52"/>
                  <a:gd name="T84" fmla="*/ 20 w 39"/>
                  <a:gd name="T85" fmla="*/ 0 h 52"/>
                  <a:gd name="T86" fmla="*/ 37 w 39"/>
                  <a:gd name="T87" fmla="*/ 6 h 52"/>
                  <a:gd name="T88" fmla="*/ 33 w 39"/>
                  <a:gd name="T89" fmla="*/ 1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9" h="52">
                    <a:moveTo>
                      <a:pt x="33" y="12"/>
                    </a:moveTo>
                    <a:cubicBezTo>
                      <a:pt x="32" y="11"/>
                      <a:pt x="30" y="10"/>
                      <a:pt x="28" y="9"/>
                    </a:cubicBezTo>
                    <a:cubicBezTo>
                      <a:pt x="25" y="8"/>
                      <a:pt x="23" y="7"/>
                      <a:pt x="20" y="7"/>
                    </a:cubicBezTo>
                    <a:cubicBezTo>
                      <a:pt x="16" y="7"/>
                      <a:pt x="14" y="8"/>
                      <a:pt x="12" y="9"/>
                    </a:cubicBezTo>
                    <a:cubicBezTo>
                      <a:pt x="11" y="10"/>
                      <a:pt x="10" y="12"/>
                      <a:pt x="10" y="14"/>
                    </a:cubicBezTo>
                    <a:cubicBezTo>
                      <a:pt x="10" y="15"/>
                      <a:pt x="10" y="16"/>
                      <a:pt x="10" y="16"/>
                    </a:cubicBezTo>
                    <a:cubicBezTo>
                      <a:pt x="10" y="17"/>
                      <a:pt x="11" y="17"/>
                      <a:pt x="11" y="18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19"/>
                      <a:pt x="13" y="20"/>
                      <a:pt x="14" y="20"/>
                    </a:cubicBezTo>
                    <a:cubicBezTo>
                      <a:pt x="14" y="20"/>
                      <a:pt x="15" y="21"/>
                      <a:pt x="16" y="21"/>
                    </a:cubicBezTo>
                    <a:cubicBezTo>
                      <a:pt x="17" y="21"/>
                      <a:pt x="18" y="21"/>
                      <a:pt x="19" y="22"/>
                    </a:cubicBezTo>
                    <a:cubicBezTo>
                      <a:pt x="20" y="22"/>
                      <a:pt x="21" y="22"/>
                      <a:pt x="22" y="23"/>
                    </a:cubicBezTo>
                    <a:cubicBezTo>
                      <a:pt x="25" y="23"/>
                      <a:pt x="27" y="24"/>
                      <a:pt x="28" y="24"/>
                    </a:cubicBezTo>
                    <a:cubicBezTo>
                      <a:pt x="30" y="25"/>
                      <a:pt x="31" y="25"/>
                      <a:pt x="33" y="26"/>
                    </a:cubicBezTo>
                    <a:cubicBezTo>
                      <a:pt x="34" y="27"/>
                      <a:pt x="35" y="28"/>
                      <a:pt x="36" y="29"/>
                    </a:cubicBezTo>
                    <a:cubicBezTo>
                      <a:pt x="37" y="30"/>
                      <a:pt x="38" y="31"/>
                      <a:pt x="38" y="32"/>
                    </a:cubicBezTo>
                    <a:cubicBezTo>
                      <a:pt x="39" y="34"/>
                      <a:pt x="39" y="35"/>
                      <a:pt x="39" y="37"/>
                    </a:cubicBezTo>
                    <a:cubicBezTo>
                      <a:pt x="39" y="39"/>
                      <a:pt x="39" y="41"/>
                      <a:pt x="38" y="43"/>
                    </a:cubicBezTo>
                    <a:cubicBezTo>
                      <a:pt x="38" y="44"/>
                      <a:pt x="37" y="46"/>
                      <a:pt x="36" y="47"/>
                    </a:cubicBezTo>
                    <a:cubicBezTo>
                      <a:pt x="34" y="48"/>
                      <a:pt x="33" y="49"/>
                      <a:pt x="31" y="50"/>
                    </a:cubicBezTo>
                    <a:cubicBezTo>
                      <a:pt x="30" y="50"/>
                      <a:pt x="28" y="51"/>
                      <a:pt x="26" y="51"/>
                    </a:cubicBezTo>
                    <a:cubicBezTo>
                      <a:pt x="25" y="52"/>
                      <a:pt x="23" y="52"/>
                      <a:pt x="20" y="52"/>
                    </a:cubicBezTo>
                    <a:cubicBezTo>
                      <a:pt x="17" y="52"/>
                      <a:pt x="13" y="51"/>
                      <a:pt x="9" y="50"/>
                    </a:cubicBezTo>
                    <a:cubicBezTo>
                      <a:pt x="6" y="49"/>
                      <a:pt x="2" y="47"/>
                      <a:pt x="0" y="4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5" y="40"/>
                      <a:pt x="7" y="41"/>
                      <a:pt x="10" y="43"/>
                    </a:cubicBezTo>
                    <a:cubicBezTo>
                      <a:pt x="14" y="44"/>
                      <a:pt x="17" y="45"/>
                      <a:pt x="21" y="45"/>
                    </a:cubicBezTo>
                    <a:cubicBezTo>
                      <a:pt x="24" y="45"/>
                      <a:pt x="26" y="44"/>
                      <a:pt x="28" y="43"/>
                    </a:cubicBezTo>
                    <a:cubicBezTo>
                      <a:pt x="30" y="42"/>
                      <a:pt x="31" y="40"/>
                      <a:pt x="31" y="38"/>
                    </a:cubicBezTo>
                    <a:cubicBezTo>
                      <a:pt x="31" y="37"/>
                      <a:pt x="30" y="37"/>
                      <a:pt x="30" y="36"/>
                    </a:cubicBezTo>
                    <a:cubicBezTo>
                      <a:pt x="30" y="35"/>
                      <a:pt x="29" y="35"/>
                      <a:pt x="29" y="34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6" y="32"/>
                      <a:pt x="25" y="32"/>
                      <a:pt x="24" y="31"/>
                    </a:cubicBezTo>
                    <a:cubicBezTo>
                      <a:pt x="23" y="31"/>
                      <a:pt x="22" y="31"/>
                      <a:pt x="21" y="30"/>
                    </a:cubicBezTo>
                    <a:cubicBezTo>
                      <a:pt x="20" y="30"/>
                      <a:pt x="18" y="30"/>
                      <a:pt x="17" y="29"/>
                    </a:cubicBezTo>
                    <a:cubicBezTo>
                      <a:pt x="14" y="29"/>
                      <a:pt x="12" y="28"/>
                      <a:pt x="10" y="27"/>
                    </a:cubicBezTo>
                    <a:cubicBezTo>
                      <a:pt x="8" y="26"/>
                      <a:pt x="7" y="25"/>
                      <a:pt x="5" y="24"/>
                    </a:cubicBezTo>
                    <a:cubicBezTo>
                      <a:pt x="4" y="23"/>
                      <a:pt x="3" y="22"/>
                      <a:pt x="2" y="21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1" y="13"/>
                      <a:pt x="2" y="11"/>
                      <a:pt x="3" y="9"/>
                    </a:cubicBezTo>
                    <a:cubicBezTo>
                      <a:pt x="4" y="7"/>
                      <a:pt x="5" y="5"/>
                      <a:pt x="7" y="4"/>
                    </a:cubicBezTo>
                    <a:cubicBezTo>
                      <a:pt x="8" y="3"/>
                      <a:pt x="10" y="2"/>
                      <a:pt x="13" y="1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6" y="0"/>
                      <a:pt x="32" y="2"/>
                      <a:pt x="37" y="6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8" name="Freeform 243"/>
              <p:cNvSpPr>
                <a:spLocks/>
              </p:cNvSpPr>
              <p:nvPr/>
            </p:nvSpPr>
            <p:spPr bwMode="auto">
              <a:xfrm>
                <a:off x="10509318" y="5903919"/>
                <a:ext cx="61913" cy="73025"/>
              </a:xfrm>
              <a:custGeom>
                <a:avLst/>
                <a:gdLst>
                  <a:gd name="T0" fmla="*/ 39 w 39"/>
                  <a:gd name="T1" fmla="*/ 6 h 46"/>
                  <a:gd name="T2" fmla="*/ 23 w 39"/>
                  <a:gd name="T3" fmla="*/ 6 h 46"/>
                  <a:gd name="T4" fmla="*/ 23 w 39"/>
                  <a:gd name="T5" fmla="*/ 46 h 46"/>
                  <a:gd name="T6" fmla="*/ 16 w 39"/>
                  <a:gd name="T7" fmla="*/ 46 h 46"/>
                  <a:gd name="T8" fmla="*/ 16 w 39"/>
                  <a:gd name="T9" fmla="*/ 6 h 46"/>
                  <a:gd name="T10" fmla="*/ 0 w 39"/>
                  <a:gd name="T11" fmla="*/ 6 h 46"/>
                  <a:gd name="T12" fmla="*/ 0 w 39"/>
                  <a:gd name="T13" fmla="*/ 0 h 46"/>
                  <a:gd name="T14" fmla="*/ 39 w 39"/>
                  <a:gd name="T15" fmla="*/ 0 h 46"/>
                  <a:gd name="T16" fmla="*/ 39 w 39"/>
                  <a:gd name="T17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46">
                    <a:moveTo>
                      <a:pt x="39" y="6"/>
                    </a:moveTo>
                    <a:lnTo>
                      <a:pt x="23" y="6"/>
                    </a:lnTo>
                    <a:lnTo>
                      <a:pt x="23" y="46"/>
                    </a:lnTo>
                    <a:lnTo>
                      <a:pt x="16" y="46"/>
                    </a:lnTo>
                    <a:lnTo>
                      <a:pt x="16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9" name="Freeform 244"/>
              <p:cNvSpPr>
                <a:spLocks noEditPoints="1"/>
              </p:cNvSpPr>
              <p:nvPr/>
            </p:nvSpPr>
            <p:spPr bwMode="auto">
              <a:xfrm>
                <a:off x="10601393" y="5903919"/>
                <a:ext cx="58739" cy="73025"/>
              </a:xfrm>
              <a:custGeom>
                <a:avLst/>
                <a:gdLst>
                  <a:gd name="T0" fmla="*/ 0 w 40"/>
                  <a:gd name="T1" fmla="*/ 50 h 50"/>
                  <a:gd name="T2" fmla="*/ 0 w 40"/>
                  <a:gd name="T3" fmla="*/ 0 h 50"/>
                  <a:gd name="T4" fmla="*/ 22 w 40"/>
                  <a:gd name="T5" fmla="*/ 0 h 50"/>
                  <a:gd name="T6" fmla="*/ 28 w 40"/>
                  <a:gd name="T7" fmla="*/ 1 h 50"/>
                  <a:gd name="T8" fmla="*/ 33 w 40"/>
                  <a:gd name="T9" fmla="*/ 5 h 50"/>
                  <a:gd name="T10" fmla="*/ 37 w 40"/>
                  <a:gd name="T11" fmla="*/ 10 h 50"/>
                  <a:gd name="T12" fmla="*/ 38 w 40"/>
                  <a:gd name="T13" fmla="*/ 16 h 50"/>
                  <a:gd name="T14" fmla="*/ 35 w 40"/>
                  <a:gd name="T15" fmla="*/ 25 h 50"/>
                  <a:gd name="T16" fmla="*/ 28 w 40"/>
                  <a:gd name="T17" fmla="*/ 31 h 50"/>
                  <a:gd name="T18" fmla="*/ 40 w 40"/>
                  <a:gd name="T19" fmla="*/ 50 h 50"/>
                  <a:gd name="T20" fmla="*/ 31 w 40"/>
                  <a:gd name="T21" fmla="*/ 50 h 50"/>
                  <a:gd name="T22" fmla="*/ 20 w 40"/>
                  <a:gd name="T23" fmla="*/ 33 h 50"/>
                  <a:gd name="T24" fmla="*/ 8 w 40"/>
                  <a:gd name="T25" fmla="*/ 33 h 50"/>
                  <a:gd name="T26" fmla="*/ 8 w 40"/>
                  <a:gd name="T27" fmla="*/ 50 h 50"/>
                  <a:gd name="T28" fmla="*/ 0 w 40"/>
                  <a:gd name="T29" fmla="*/ 50 h 50"/>
                  <a:gd name="T30" fmla="*/ 8 w 40"/>
                  <a:gd name="T31" fmla="*/ 26 h 50"/>
                  <a:gd name="T32" fmla="*/ 22 w 40"/>
                  <a:gd name="T33" fmla="*/ 26 h 50"/>
                  <a:gd name="T34" fmla="*/ 27 w 40"/>
                  <a:gd name="T35" fmla="*/ 23 h 50"/>
                  <a:gd name="T36" fmla="*/ 30 w 40"/>
                  <a:gd name="T37" fmla="*/ 16 h 50"/>
                  <a:gd name="T38" fmla="*/ 27 w 40"/>
                  <a:gd name="T39" fmla="*/ 9 h 50"/>
                  <a:gd name="T40" fmla="*/ 21 w 40"/>
                  <a:gd name="T41" fmla="*/ 7 h 50"/>
                  <a:gd name="T42" fmla="*/ 8 w 40"/>
                  <a:gd name="T43" fmla="*/ 7 h 50"/>
                  <a:gd name="T44" fmla="*/ 8 w 40"/>
                  <a:gd name="T45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5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6" y="0"/>
                      <a:pt x="28" y="1"/>
                    </a:cubicBezTo>
                    <a:cubicBezTo>
                      <a:pt x="30" y="2"/>
                      <a:pt x="32" y="3"/>
                      <a:pt x="33" y="5"/>
                    </a:cubicBezTo>
                    <a:cubicBezTo>
                      <a:pt x="35" y="6"/>
                      <a:pt x="36" y="8"/>
                      <a:pt x="37" y="10"/>
                    </a:cubicBezTo>
                    <a:cubicBezTo>
                      <a:pt x="37" y="12"/>
                      <a:pt x="38" y="14"/>
                      <a:pt x="38" y="16"/>
                    </a:cubicBezTo>
                    <a:cubicBezTo>
                      <a:pt x="38" y="20"/>
                      <a:pt x="37" y="23"/>
                      <a:pt x="35" y="25"/>
                    </a:cubicBezTo>
                    <a:cubicBezTo>
                      <a:pt x="33" y="28"/>
                      <a:pt x="31" y="30"/>
                      <a:pt x="28" y="31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50"/>
                      <a:pt x="8" y="50"/>
                      <a:pt x="8" y="50"/>
                    </a:cubicBezTo>
                    <a:lnTo>
                      <a:pt x="0" y="50"/>
                    </a:lnTo>
                    <a:close/>
                    <a:moveTo>
                      <a:pt x="8" y="26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6"/>
                      <a:pt x="26" y="25"/>
                      <a:pt x="27" y="23"/>
                    </a:cubicBezTo>
                    <a:cubicBezTo>
                      <a:pt x="29" y="21"/>
                      <a:pt x="30" y="19"/>
                      <a:pt x="30" y="16"/>
                    </a:cubicBezTo>
                    <a:cubicBezTo>
                      <a:pt x="30" y="13"/>
                      <a:pt x="29" y="11"/>
                      <a:pt x="27" y="9"/>
                    </a:cubicBezTo>
                    <a:cubicBezTo>
                      <a:pt x="25" y="8"/>
                      <a:pt x="24" y="7"/>
                      <a:pt x="21" y="7"/>
                    </a:cubicBezTo>
                    <a:cubicBezTo>
                      <a:pt x="8" y="7"/>
                      <a:pt x="8" y="7"/>
                      <a:pt x="8" y="7"/>
                    </a:cubicBezTo>
                    <a:lnTo>
                      <a:pt x="8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0" name="Freeform 245"/>
              <p:cNvSpPr>
                <a:spLocks/>
              </p:cNvSpPr>
              <p:nvPr/>
            </p:nvSpPr>
            <p:spPr bwMode="auto">
              <a:xfrm>
                <a:off x="10691882" y="5903919"/>
                <a:ext cx="65089" cy="74613"/>
              </a:xfrm>
              <a:custGeom>
                <a:avLst/>
                <a:gdLst>
                  <a:gd name="T0" fmla="*/ 22 w 44"/>
                  <a:gd name="T1" fmla="*/ 51 h 51"/>
                  <a:gd name="T2" fmla="*/ 13 w 44"/>
                  <a:gd name="T3" fmla="*/ 49 h 51"/>
                  <a:gd name="T4" fmla="*/ 7 w 44"/>
                  <a:gd name="T5" fmla="*/ 46 h 51"/>
                  <a:gd name="T6" fmla="*/ 3 w 44"/>
                  <a:gd name="T7" fmla="*/ 40 h 51"/>
                  <a:gd name="T8" fmla="*/ 0 w 44"/>
                  <a:gd name="T9" fmla="*/ 33 h 51"/>
                  <a:gd name="T10" fmla="*/ 0 w 44"/>
                  <a:gd name="T11" fmla="*/ 25 h 51"/>
                  <a:gd name="T12" fmla="*/ 0 w 44"/>
                  <a:gd name="T13" fmla="*/ 0 h 51"/>
                  <a:gd name="T14" fmla="*/ 8 w 44"/>
                  <a:gd name="T15" fmla="*/ 0 h 51"/>
                  <a:gd name="T16" fmla="*/ 8 w 44"/>
                  <a:gd name="T17" fmla="*/ 25 h 51"/>
                  <a:gd name="T18" fmla="*/ 8 w 44"/>
                  <a:gd name="T19" fmla="*/ 31 h 51"/>
                  <a:gd name="T20" fmla="*/ 10 w 44"/>
                  <a:gd name="T21" fmla="*/ 36 h 51"/>
                  <a:gd name="T22" fmla="*/ 12 w 44"/>
                  <a:gd name="T23" fmla="*/ 40 h 51"/>
                  <a:gd name="T24" fmla="*/ 16 w 44"/>
                  <a:gd name="T25" fmla="*/ 42 h 51"/>
                  <a:gd name="T26" fmla="*/ 22 w 44"/>
                  <a:gd name="T27" fmla="*/ 43 h 51"/>
                  <a:gd name="T28" fmla="*/ 27 w 44"/>
                  <a:gd name="T29" fmla="*/ 42 h 51"/>
                  <a:gd name="T30" fmla="*/ 31 w 44"/>
                  <a:gd name="T31" fmla="*/ 40 h 51"/>
                  <a:gd name="T32" fmla="*/ 34 w 44"/>
                  <a:gd name="T33" fmla="*/ 36 h 51"/>
                  <a:gd name="T34" fmla="*/ 35 w 44"/>
                  <a:gd name="T35" fmla="*/ 31 h 51"/>
                  <a:gd name="T36" fmla="*/ 35 w 44"/>
                  <a:gd name="T37" fmla="*/ 25 h 51"/>
                  <a:gd name="T38" fmla="*/ 35 w 44"/>
                  <a:gd name="T39" fmla="*/ 0 h 51"/>
                  <a:gd name="T40" fmla="*/ 44 w 44"/>
                  <a:gd name="T41" fmla="*/ 0 h 51"/>
                  <a:gd name="T42" fmla="*/ 44 w 44"/>
                  <a:gd name="T43" fmla="*/ 25 h 51"/>
                  <a:gd name="T44" fmla="*/ 42 w 44"/>
                  <a:gd name="T45" fmla="*/ 35 h 51"/>
                  <a:gd name="T46" fmla="*/ 38 w 44"/>
                  <a:gd name="T47" fmla="*/ 43 h 51"/>
                  <a:gd name="T48" fmla="*/ 32 w 44"/>
                  <a:gd name="T49" fmla="*/ 49 h 51"/>
                  <a:gd name="T50" fmla="*/ 22 w 44"/>
                  <a:gd name="T5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51">
                    <a:moveTo>
                      <a:pt x="22" y="51"/>
                    </a:moveTo>
                    <a:cubicBezTo>
                      <a:pt x="18" y="51"/>
                      <a:pt x="16" y="50"/>
                      <a:pt x="13" y="49"/>
                    </a:cubicBezTo>
                    <a:cubicBezTo>
                      <a:pt x="11" y="48"/>
                      <a:pt x="9" y="47"/>
                      <a:pt x="7" y="46"/>
                    </a:cubicBezTo>
                    <a:cubicBezTo>
                      <a:pt x="5" y="44"/>
                      <a:pt x="4" y="42"/>
                      <a:pt x="3" y="40"/>
                    </a:cubicBezTo>
                    <a:cubicBezTo>
                      <a:pt x="2" y="38"/>
                      <a:pt x="1" y="35"/>
                      <a:pt x="0" y="33"/>
                    </a:cubicBezTo>
                    <a:cubicBezTo>
                      <a:pt x="0" y="31"/>
                      <a:pt x="0" y="28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8" y="29"/>
                      <a:pt x="8" y="31"/>
                    </a:cubicBezTo>
                    <a:cubicBezTo>
                      <a:pt x="8" y="32"/>
                      <a:pt x="9" y="34"/>
                      <a:pt x="10" y="36"/>
                    </a:cubicBezTo>
                    <a:cubicBezTo>
                      <a:pt x="10" y="37"/>
                      <a:pt x="11" y="39"/>
                      <a:pt x="12" y="40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3"/>
                      <a:pt x="20" y="43"/>
                      <a:pt x="22" y="43"/>
                    </a:cubicBezTo>
                    <a:cubicBezTo>
                      <a:pt x="24" y="43"/>
                      <a:pt x="25" y="43"/>
                      <a:pt x="27" y="42"/>
                    </a:cubicBezTo>
                    <a:cubicBezTo>
                      <a:pt x="29" y="42"/>
                      <a:pt x="30" y="41"/>
                      <a:pt x="31" y="40"/>
                    </a:cubicBezTo>
                    <a:cubicBezTo>
                      <a:pt x="32" y="39"/>
                      <a:pt x="33" y="37"/>
                      <a:pt x="34" y="36"/>
                    </a:cubicBezTo>
                    <a:cubicBezTo>
                      <a:pt x="34" y="34"/>
                      <a:pt x="35" y="32"/>
                      <a:pt x="35" y="31"/>
                    </a:cubicBezTo>
                    <a:cubicBezTo>
                      <a:pt x="35" y="29"/>
                      <a:pt x="35" y="27"/>
                      <a:pt x="35" y="2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9"/>
                      <a:pt x="43" y="32"/>
                      <a:pt x="42" y="35"/>
                    </a:cubicBezTo>
                    <a:cubicBezTo>
                      <a:pt x="41" y="38"/>
                      <a:pt x="40" y="41"/>
                      <a:pt x="38" y="43"/>
                    </a:cubicBezTo>
                    <a:cubicBezTo>
                      <a:pt x="37" y="46"/>
                      <a:pt x="34" y="47"/>
                      <a:pt x="32" y="49"/>
                    </a:cubicBezTo>
                    <a:cubicBezTo>
                      <a:pt x="29" y="50"/>
                      <a:pt x="25" y="51"/>
                      <a:pt x="22" y="5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1" name="Freeform 246"/>
              <p:cNvSpPr>
                <a:spLocks/>
              </p:cNvSpPr>
              <p:nvPr/>
            </p:nvSpPr>
            <p:spPr bwMode="auto">
              <a:xfrm>
                <a:off x="10787134" y="5902328"/>
                <a:ext cx="66675" cy="95251"/>
              </a:xfrm>
              <a:custGeom>
                <a:avLst/>
                <a:gdLst>
                  <a:gd name="T0" fmla="*/ 45 w 45"/>
                  <a:gd name="T1" fmla="*/ 40 h 65"/>
                  <a:gd name="T2" fmla="*/ 38 w 45"/>
                  <a:gd name="T3" fmla="*/ 48 h 65"/>
                  <a:gd name="T4" fmla="*/ 28 w 45"/>
                  <a:gd name="T5" fmla="*/ 52 h 65"/>
                  <a:gd name="T6" fmla="*/ 32 w 45"/>
                  <a:gd name="T7" fmla="*/ 58 h 65"/>
                  <a:gd name="T8" fmla="*/ 29 w 45"/>
                  <a:gd name="T9" fmla="*/ 63 h 65"/>
                  <a:gd name="T10" fmla="*/ 24 w 45"/>
                  <a:gd name="T11" fmla="*/ 65 h 65"/>
                  <a:gd name="T12" fmla="*/ 15 w 45"/>
                  <a:gd name="T13" fmla="*/ 63 h 65"/>
                  <a:gd name="T14" fmla="*/ 17 w 45"/>
                  <a:gd name="T15" fmla="*/ 59 h 65"/>
                  <a:gd name="T16" fmla="*/ 22 w 45"/>
                  <a:gd name="T17" fmla="*/ 60 h 65"/>
                  <a:gd name="T18" fmla="*/ 26 w 45"/>
                  <a:gd name="T19" fmla="*/ 60 h 65"/>
                  <a:gd name="T20" fmla="*/ 27 w 45"/>
                  <a:gd name="T21" fmla="*/ 57 h 65"/>
                  <a:gd name="T22" fmla="*/ 23 w 45"/>
                  <a:gd name="T23" fmla="*/ 52 h 65"/>
                  <a:gd name="T24" fmla="*/ 14 w 45"/>
                  <a:gd name="T25" fmla="*/ 49 h 65"/>
                  <a:gd name="T26" fmla="*/ 7 w 45"/>
                  <a:gd name="T27" fmla="*/ 43 h 65"/>
                  <a:gd name="T28" fmla="*/ 2 w 45"/>
                  <a:gd name="T29" fmla="*/ 35 h 65"/>
                  <a:gd name="T30" fmla="*/ 0 w 45"/>
                  <a:gd name="T31" fmla="*/ 26 h 65"/>
                  <a:gd name="T32" fmla="*/ 1 w 45"/>
                  <a:gd name="T33" fmla="*/ 18 h 65"/>
                  <a:gd name="T34" fmla="*/ 5 w 45"/>
                  <a:gd name="T35" fmla="*/ 11 h 65"/>
                  <a:gd name="T36" fmla="*/ 10 w 45"/>
                  <a:gd name="T37" fmla="*/ 6 h 65"/>
                  <a:gd name="T38" fmla="*/ 16 w 45"/>
                  <a:gd name="T39" fmla="*/ 2 h 65"/>
                  <a:gd name="T40" fmla="*/ 25 w 45"/>
                  <a:gd name="T41" fmla="*/ 0 h 65"/>
                  <a:gd name="T42" fmla="*/ 37 w 45"/>
                  <a:gd name="T43" fmla="*/ 3 h 65"/>
                  <a:gd name="T44" fmla="*/ 44 w 45"/>
                  <a:gd name="T45" fmla="*/ 11 h 65"/>
                  <a:gd name="T46" fmla="*/ 38 w 45"/>
                  <a:gd name="T47" fmla="*/ 16 h 65"/>
                  <a:gd name="T48" fmla="*/ 35 w 45"/>
                  <a:gd name="T49" fmla="*/ 12 h 65"/>
                  <a:gd name="T50" fmla="*/ 32 w 45"/>
                  <a:gd name="T51" fmla="*/ 9 h 65"/>
                  <a:gd name="T52" fmla="*/ 28 w 45"/>
                  <a:gd name="T53" fmla="*/ 8 h 65"/>
                  <a:gd name="T54" fmla="*/ 25 w 45"/>
                  <a:gd name="T55" fmla="*/ 7 h 65"/>
                  <a:gd name="T56" fmla="*/ 19 w 45"/>
                  <a:gd name="T57" fmla="*/ 9 h 65"/>
                  <a:gd name="T58" fmla="*/ 14 w 45"/>
                  <a:gd name="T59" fmla="*/ 11 h 65"/>
                  <a:gd name="T60" fmla="*/ 11 w 45"/>
                  <a:gd name="T61" fmla="*/ 16 h 65"/>
                  <a:gd name="T62" fmla="*/ 9 w 45"/>
                  <a:gd name="T63" fmla="*/ 21 h 65"/>
                  <a:gd name="T64" fmla="*/ 8 w 45"/>
                  <a:gd name="T65" fmla="*/ 26 h 65"/>
                  <a:gd name="T66" fmla="*/ 11 w 45"/>
                  <a:gd name="T67" fmla="*/ 35 h 65"/>
                  <a:gd name="T68" fmla="*/ 16 w 45"/>
                  <a:gd name="T69" fmla="*/ 42 h 65"/>
                  <a:gd name="T70" fmla="*/ 25 w 45"/>
                  <a:gd name="T71" fmla="*/ 45 h 65"/>
                  <a:gd name="T72" fmla="*/ 30 w 45"/>
                  <a:gd name="T73" fmla="*/ 44 h 65"/>
                  <a:gd name="T74" fmla="*/ 35 w 45"/>
                  <a:gd name="T75" fmla="*/ 41 h 65"/>
                  <a:gd name="T76" fmla="*/ 38 w 45"/>
                  <a:gd name="T77" fmla="*/ 36 h 65"/>
                  <a:gd name="T78" fmla="*/ 45 w 45"/>
                  <a:gd name="T79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" h="65">
                    <a:moveTo>
                      <a:pt x="45" y="40"/>
                    </a:moveTo>
                    <a:cubicBezTo>
                      <a:pt x="44" y="43"/>
                      <a:pt x="42" y="46"/>
                      <a:pt x="38" y="48"/>
                    </a:cubicBezTo>
                    <a:cubicBezTo>
                      <a:pt x="35" y="50"/>
                      <a:pt x="32" y="51"/>
                      <a:pt x="28" y="52"/>
                    </a:cubicBezTo>
                    <a:cubicBezTo>
                      <a:pt x="30" y="54"/>
                      <a:pt x="32" y="56"/>
                      <a:pt x="32" y="58"/>
                    </a:cubicBezTo>
                    <a:cubicBezTo>
                      <a:pt x="32" y="61"/>
                      <a:pt x="31" y="62"/>
                      <a:pt x="29" y="63"/>
                    </a:cubicBezTo>
                    <a:cubicBezTo>
                      <a:pt x="28" y="65"/>
                      <a:pt x="26" y="65"/>
                      <a:pt x="24" y="65"/>
                    </a:cubicBezTo>
                    <a:cubicBezTo>
                      <a:pt x="21" y="65"/>
                      <a:pt x="18" y="64"/>
                      <a:pt x="15" y="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9" y="60"/>
                      <a:pt x="21" y="60"/>
                      <a:pt x="22" y="60"/>
                    </a:cubicBezTo>
                    <a:cubicBezTo>
                      <a:pt x="24" y="60"/>
                      <a:pt x="25" y="60"/>
                      <a:pt x="26" y="60"/>
                    </a:cubicBezTo>
                    <a:cubicBezTo>
                      <a:pt x="26" y="59"/>
                      <a:pt x="27" y="58"/>
                      <a:pt x="27" y="57"/>
                    </a:cubicBezTo>
                    <a:cubicBezTo>
                      <a:pt x="27" y="55"/>
                      <a:pt x="25" y="53"/>
                      <a:pt x="23" y="52"/>
                    </a:cubicBezTo>
                    <a:cubicBezTo>
                      <a:pt x="20" y="51"/>
                      <a:pt x="17" y="51"/>
                      <a:pt x="14" y="49"/>
                    </a:cubicBezTo>
                    <a:cubicBezTo>
                      <a:pt x="11" y="47"/>
                      <a:pt x="8" y="45"/>
                      <a:pt x="7" y="43"/>
                    </a:cubicBezTo>
                    <a:cubicBezTo>
                      <a:pt x="5" y="40"/>
                      <a:pt x="3" y="38"/>
                      <a:pt x="2" y="35"/>
                    </a:cubicBezTo>
                    <a:cubicBezTo>
                      <a:pt x="1" y="32"/>
                      <a:pt x="0" y="29"/>
                      <a:pt x="0" y="26"/>
                    </a:cubicBezTo>
                    <a:cubicBezTo>
                      <a:pt x="0" y="23"/>
                      <a:pt x="1" y="21"/>
                      <a:pt x="1" y="18"/>
                    </a:cubicBezTo>
                    <a:cubicBezTo>
                      <a:pt x="2" y="16"/>
                      <a:pt x="3" y="14"/>
                      <a:pt x="5" y="11"/>
                    </a:cubicBezTo>
                    <a:cubicBezTo>
                      <a:pt x="6" y="9"/>
                      <a:pt x="8" y="7"/>
                      <a:pt x="10" y="6"/>
                    </a:cubicBezTo>
                    <a:cubicBezTo>
                      <a:pt x="11" y="4"/>
                      <a:pt x="14" y="3"/>
                      <a:pt x="16" y="2"/>
                    </a:cubicBezTo>
                    <a:cubicBezTo>
                      <a:pt x="19" y="1"/>
                      <a:pt x="22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3" y="8"/>
                      <a:pt x="44" y="11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4"/>
                      <a:pt x="36" y="13"/>
                      <a:pt x="35" y="12"/>
                    </a:cubicBezTo>
                    <a:cubicBezTo>
                      <a:pt x="34" y="11"/>
                      <a:pt x="33" y="10"/>
                      <a:pt x="32" y="9"/>
                    </a:cubicBezTo>
                    <a:cubicBezTo>
                      <a:pt x="31" y="9"/>
                      <a:pt x="30" y="8"/>
                      <a:pt x="28" y="8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23" y="7"/>
                      <a:pt x="21" y="8"/>
                      <a:pt x="19" y="9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3" y="13"/>
                      <a:pt x="12" y="14"/>
                      <a:pt x="11" y="16"/>
                    </a:cubicBezTo>
                    <a:cubicBezTo>
                      <a:pt x="10" y="17"/>
                      <a:pt x="10" y="19"/>
                      <a:pt x="9" y="21"/>
                    </a:cubicBezTo>
                    <a:cubicBezTo>
                      <a:pt x="9" y="22"/>
                      <a:pt x="8" y="24"/>
                      <a:pt x="8" y="26"/>
                    </a:cubicBezTo>
                    <a:cubicBezTo>
                      <a:pt x="8" y="29"/>
                      <a:pt x="9" y="32"/>
                      <a:pt x="11" y="35"/>
                    </a:cubicBezTo>
                    <a:cubicBezTo>
                      <a:pt x="12" y="38"/>
                      <a:pt x="14" y="40"/>
                      <a:pt x="16" y="42"/>
                    </a:cubicBezTo>
                    <a:cubicBezTo>
                      <a:pt x="19" y="44"/>
                      <a:pt x="22" y="45"/>
                      <a:pt x="25" y="45"/>
                    </a:cubicBezTo>
                    <a:cubicBezTo>
                      <a:pt x="27" y="45"/>
                      <a:pt x="28" y="44"/>
                      <a:pt x="30" y="44"/>
                    </a:cubicBezTo>
                    <a:cubicBezTo>
                      <a:pt x="32" y="43"/>
                      <a:pt x="33" y="42"/>
                      <a:pt x="35" y="41"/>
                    </a:cubicBezTo>
                    <a:cubicBezTo>
                      <a:pt x="36" y="40"/>
                      <a:pt x="38" y="38"/>
                      <a:pt x="38" y="36"/>
                    </a:cubicBezTo>
                    <a:lnTo>
                      <a:pt x="45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2" name="Freeform 247"/>
              <p:cNvSpPr>
                <a:spLocks noEditPoints="1"/>
              </p:cNvSpPr>
              <p:nvPr/>
            </p:nvSpPr>
            <p:spPr bwMode="auto">
              <a:xfrm>
                <a:off x="10877621" y="5881690"/>
                <a:ext cx="68263" cy="95251"/>
              </a:xfrm>
              <a:custGeom>
                <a:avLst/>
                <a:gdLst>
                  <a:gd name="T0" fmla="*/ 20 w 47"/>
                  <a:gd name="T1" fmla="*/ 15 h 65"/>
                  <a:gd name="T2" fmla="*/ 27 w 47"/>
                  <a:gd name="T3" fmla="*/ 15 h 65"/>
                  <a:gd name="T4" fmla="*/ 47 w 47"/>
                  <a:gd name="T5" fmla="*/ 65 h 65"/>
                  <a:gd name="T6" fmla="*/ 39 w 47"/>
                  <a:gd name="T7" fmla="*/ 65 h 65"/>
                  <a:gd name="T8" fmla="*/ 33 w 47"/>
                  <a:gd name="T9" fmla="*/ 52 h 65"/>
                  <a:gd name="T10" fmla="*/ 14 w 47"/>
                  <a:gd name="T11" fmla="*/ 52 h 65"/>
                  <a:gd name="T12" fmla="*/ 8 w 47"/>
                  <a:gd name="T13" fmla="*/ 65 h 65"/>
                  <a:gd name="T14" fmla="*/ 0 w 47"/>
                  <a:gd name="T15" fmla="*/ 65 h 65"/>
                  <a:gd name="T16" fmla="*/ 20 w 47"/>
                  <a:gd name="T17" fmla="*/ 15 h 65"/>
                  <a:gd name="T18" fmla="*/ 19 w 47"/>
                  <a:gd name="T19" fmla="*/ 5 h 65"/>
                  <a:gd name="T20" fmla="*/ 17 w 47"/>
                  <a:gd name="T21" fmla="*/ 6 h 65"/>
                  <a:gd name="T22" fmla="*/ 16 w 47"/>
                  <a:gd name="T23" fmla="*/ 7 h 65"/>
                  <a:gd name="T24" fmla="*/ 15 w 47"/>
                  <a:gd name="T25" fmla="*/ 8 h 65"/>
                  <a:gd name="T26" fmla="*/ 15 w 47"/>
                  <a:gd name="T27" fmla="*/ 8 h 65"/>
                  <a:gd name="T28" fmla="*/ 11 w 47"/>
                  <a:gd name="T29" fmla="*/ 8 h 65"/>
                  <a:gd name="T30" fmla="*/ 11 w 47"/>
                  <a:gd name="T31" fmla="*/ 7 h 65"/>
                  <a:gd name="T32" fmla="*/ 12 w 47"/>
                  <a:gd name="T33" fmla="*/ 5 h 65"/>
                  <a:gd name="T34" fmla="*/ 13 w 47"/>
                  <a:gd name="T35" fmla="*/ 3 h 65"/>
                  <a:gd name="T36" fmla="*/ 15 w 47"/>
                  <a:gd name="T37" fmla="*/ 1 h 65"/>
                  <a:gd name="T38" fmla="*/ 19 w 47"/>
                  <a:gd name="T39" fmla="*/ 0 h 65"/>
                  <a:gd name="T40" fmla="*/ 22 w 47"/>
                  <a:gd name="T41" fmla="*/ 1 h 65"/>
                  <a:gd name="T42" fmla="*/ 25 w 47"/>
                  <a:gd name="T43" fmla="*/ 3 h 65"/>
                  <a:gd name="T44" fmla="*/ 28 w 47"/>
                  <a:gd name="T45" fmla="*/ 3 h 65"/>
                  <a:gd name="T46" fmla="*/ 30 w 47"/>
                  <a:gd name="T47" fmla="*/ 3 h 65"/>
                  <a:gd name="T48" fmla="*/ 31 w 47"/>
                  <a:gd name="T49" fmla="*/ 2 h 65"/>
                  <a:gd name="T50" fmla="*/ 31 w 47"/>
                  <a:gd name="T51" fmla="*/ 1 h 65"/>
                  <a:gd name="T52" fmla="*/ 32 w 47"/>
                  <a:gd name="T53" fmla="*/ 0 h 65"/>
                  <a:gd name="T54" fmla="*/ 32 w 47"/>
                  <a:gd name="T55" fmla="*/ 0 h 65"/>
                  <a:gd name="T56" fmla="*/ 36 w 47"/>
                  <a:gd name="T57" fmla="*/ 0 h 65"/>
                  <a:gd name="T58" fmla="*/ 36 w 47"/>
                  <a:gd name="T59" fmla="*/ 1 h 65"/>
                  <a:gd name="T60" fmla="*/ 35 w 47"/>
                  <a:gd name="T61" fmla="*/ 3 h 65"/>
                  <a:gd name="T62" fmla="*/ 34 w 47"/>
                  <a:gd name="T63" fmla="*/ 6 h 65"/>
                  <a:gd name="T64" fmla="*/ 31 w 47"/>
                  <a:gd name="T65" fmla="*/ 7 h 65"/>
                  <a:gd name="T66" fmla="*/ 28 w 47"/>
                  <a:gd name="T67" fmla="*/ 8 h 65"/>
                  <a:gd name="T68" fmla="*/ 25 w 47"/>
                  <a:gd name="T69" fmla="*/ 7 h 65"/>
                  <a:gd name="T70" fmla="*/ 21 w 47"/>
                  <a:gd name="T71" fmla="*/ 6 h 65"/>
                  <a:gd name="T72" fmla="*/ 19 w 47"/>
                  <a:gd name="T73" fmla="*/ 5 h 65"/>
                  <a:gd name="T74" fmla="*/ 32 w 47"/>
                  <a:gd name="T75" fmla="*/ 46 h 65"/>
                  <a:gd name="T76" fmla="*/ 24 w 47"/>
                  <a:gd name="T77" fmla="*/ 23 h 65"/>
                  <a:gd name="T78" fmla="*/ 15 w 47"/>
                  <a:gd name="T79" fmla="*/ 46 h 65"/>
                  <a:gd name="T80" fmla="*/ 32 w 47"/>
                  <a:gd name="T81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" h="65">
                    <a:moveTo>
                      <a:pt x="20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0" y="65"/>
                      <a:pt x="0" y="65"/>
                      <a:pt x="0" y="65"/>
                    </a:cubicBezTo>
                    <a:lnTo>
                      <a:pt x="20" y="15"/>
                    </a:lnTo>
                    <a:close/>
                    <a:moveTo>
                      <a:pt x="19" y="5"/>
                    </a:moveTo>
                    <a:cubicBezTo>
                      <a:pt x="18" y="5"/>
                      <a:pt x="17" y="5"/>
                      <a:pt x="17" y="6"/>
                    </a:cubicBezTo>
                    <a:cubicBezTo>
                      <a:pt x="16" y="6"/>
                      <a:pt x="16" y="6"/>
                      <a:pt x="16" y="7"/>
                    </a:cubicBezTo>
                    <a:cubicBezTo>
                      <a:pt x="16" y="7"/>
                      <a:pt x="16" y="7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2" y="4"/>
                      <a:pt x="13" y="3"/>
                      <a:pt x="13" y="3"/>
                    </a:cubicBezTo>
                    <a:cubicBezTo>
                      <a:pt x="14" y="2"/>
                      <a:pt x="15" y="1"/>
                      <a:pt x="15" y="1"/>
                    </a:cubicBezTo>
                    <a:cubicBezTo>
                      <a:pt x="16" y="0"/>
                      <a:pt x="17" y="0"/>
                      <a:pt x="19" y="0"/>
                    </a:cubicBezTo>
                    <a:cubicBezTo>
                      <a:pt x="20" y="0"/>
                      <a:pt x="21" y="0"/>
                      <a:pt x="22" y="1"/>
                    </a:cubicBezTo>
                    <a:cubicBezTo>
                      <a:pt x="23" y="2"/>
                      <a:pt x="24" y="2"/>
                      <a:pt x="25" y="3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30" y="3"/>
                      <a:pt x="31" y="3"/>
                      <a:pt x="31" y="2"/>
                    </a:cubicBezTo>
                    <a:cubicBezTo>
                      <a:pt x="31" y="2"/>
                      <a:pt x="31" y="2"/>
                      <a:pt x="31" y="1"/>
                    </a:cubicBezTo>
                    <a:cubicBezTo>
                      <a:pt x="32" y="1"/>
                      <a:pt x="32" y="1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1"/>
                      <a:pt x="36" y="1"/>
                    </a:cubicBezTo>
                    <a:cubicBezTo>
                      <a:pt x="36" y="2"/>
                      <a:pt x="36" y="2"/>
                      <a:pt x="35" y="3"/>
                    </a:cubicBezTo>
                    <a:cubicBezTo>
                      <a:pt x="35" y="4"/>
                      <a:pt x="34" y="5"/>
                      <a:pt x="34" y="6"/>
                    </a:cubicBezTo>
                    <a:cubicBezTo>
                      <a:pt x="33" y="6"/>
                      <a:pt x="32" y="7"/>
                      <a:pt x="31" y="7"/>
                    </a:cubicBezTo>
                    <a:cubicBezTo>
                      <a:pt x="30" y="8"/>
                      <a:pt x="29" y="8"/>
                      <a:pt x="28" y="8"/>
                    </a:cubicBezTo>
                    <a:cubicBezTo>
                      <a:pt x="27" y="8"/>
                      <a:pt x="26" y="8"/>
                      <a:pt x="25" y="7"/>
                    </a:cubicBezTo>
                    <a:cubicBezTo>
                      <a:pt x="23" y="7"/>
                      <a:pt x="22" y="6"/>
                      <a:pt x="21" y="6"/>
                    </a:cubicBezTo>
                    <a:cubicBezTo>
                      <a:pt x="21" y="5"/>
                      <a:pt x="20" y="5"/>
                      <a:pt x="19" y="5"/>
                    </a:cubicBezTo>
                    <a:moveTo>
                      <a:pt x="32" y="46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15" y="46"/>
                      <a:pt x="15" y="46"/>
                      <a:pt x="15" y="46"/>
                    </a:cubicBezTo>
                    <a:lnTo>
                      <a:pt x="3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3" name="Freeform 248"/>
              <p:cNvSpPr>
                <a:spLocks noEditPoints="1"/>
              </p:cNvSpPr>
              <p:nvPr/>
            </p:nvSpPr>
            <p:spPr bwMode="auto">
              <a:xfrm>
                <a:off x="10969696" y="5902328"/>
                <a:ext cx="71437" cy="76199"/>
              </a:xfrm>
              <a:custGeom>
                <a:avLst/>
                <a:gdLst>
                  <a:gd name="T0" fmla="*/ 0 w 48"/>
                  <a:gd name="T1" fmla="*/ 26 h 52"/>
                  <a:gd name="T2" fmla="*/ 1 w 48"/>
                  <a:gd name="T3" fmla="*/ 16 h 52"/>
                  <a:gd name="T4" fmla="*/ 7 w 48"/>
                  <a:gd name="T5" fmla="*/ 8 h 52"/>
                  <a:gd name="T6" fmla="*/ 14 w 48"/>
                  <a:gd name="T7" fmla="*/ 2 h 52"/>
                  <a:gd name="T8" fmla="*/ 24 w 48"/>
                  <a:gd name="T9" fmla="*/ 0 h 52"/>
                  <a:gd name="T10" fmla="*/ 34 w 48"/>
                  <a:gd name="T11" fmla="*/ 2 h 52"/>
                  <a:gd name="T12" fmla="*/ 42 w 48"/>
                  <a:gd name="T13" fmla="*/ 8 h 52"/>
                  <a:gd name="T14" fmla="*/ 47 w 48"/>
                  <a:gd name="T15" fmla="*/ 17 h 52"/>
                  <a:gd name="T16" fmla="*/ 48 w 48"/>
                  <a:gd name="T17" fmla="*/ 26 h 52"/>
                  <a:gd name="T18" fmla="*/ 46 w 48"/>
                  <a:gd name="T19" fmla="*/ 36 h 52"/>
                  <a:gd name="T20" fmla="*/ 41 w 48"/>
                  <a:gd name="T21" fmla="*/ 44 h 52"/>
                  <a:gd name="T22" fmla="*/ 34 w 48"/>
                  <a:gd name="T23" fmla="*/ 50 h 52"/>
                  <a:gd name="T24" fmla="*/ 24 w 48"/>
                  <a:gd name="T25" fmla="*/ 52 h 52"/>
                  <a:gd name="T26" fmla="*/ 16 w 48"/>
                  <a:gd name="T27" fmla="*/ 50 h 52"/>
                  <a:gd name="T28" fmla="*/ 9 w 48"/>
                  <a:gd name="T29" fmla="*/ 46 h 52"/>
                  <a:gd name="T30" fmla="*/ 4 w 48"/>
                  <a:gd name="T31" fmla="*/ 41 h 52"/>
                  <a:gd name="T32" fmla="*/ 1 w 48"/>
                  <a:gd name="T33" fmla="*/ 34 h 52"/>
                  <a:gd name="T34" fmla="*/ 0 w 48"/>
                  <a:gd name="T35" fmla="*/ 26 h 52"/>
                  <a:gd name="T36" fmla="*/ 24 w 48"/>
                  <a:gd name="T37" fmla="*/ 44 h 52"/>
                  <a:gd name="T38" fmla="*/ 31 w 48"/>
                  <a:gd name="T39" fmla="*/ 43 h 52"/>
                  <a:gd name="T40" fmla="*/ 36 w 48"/>
                  <a:gd name="T41" fmla="*/ 39 h 52"/>
                  <a:gd name="T42" fmla="*/ 39 w 48"/>
                  <a:gd name="T43" fmla="*/ 33 h 52"/>
                  <a:gd name="T44" fmla="*/ 40 w 48"/>
                  <a:gd name="T45" fmla="*/ 26 h 52"/>
                  <a:gd name="T46" fmla="*/ 39 w 48"/>
                  <a:gd name="T47" fmla="*/ 19 h 52"/>
                  <a:gd name="T48" fmla="*/ 36 w 48"/>
                  <a:gd name="T49" fmla="*/ 13 h 52"/>
                  <a:gd name="T50" fmla="*/ 31 w 48"/>
                  <a:gd name="T51" fmla="*/ 9 h 52"/>
                  <a:gd name="T52" fmla="*/ 24 w 48"/>
                  <a:gd name="T53" fmla="*/ 7 h 52"/>
                  <a:gd name="T54" fmla="*/ 17 w 48"/>
                  <a:gd name="T55" fmla="*/ 9 h 52"/>
                  <a:gd name="T56" fmla="*/ 12 w 48"/>
                  <a:gd name="T57" fmla="*/ 13 h 52"/>
                  <a:gd name="T58" fmla="*/ 9 w 48"/>
                  <a:gd name="T59" fmla="*/ 19 h 52"/>
                  <a:gd name="T60" fmla="*/ 8 w 48"/>
                  <a:gd name="T61" fmla="*/ 26 h 52"/>
                  <a:gd name="T62" fmla="*/ 10 w 48"/>
                  <a:gd name="T63" fmla="*/ 35 h 52"/>
                  <a:gd name="T64" fmla="*/ 15 w 48"/>
                  <a:gd name="T65" fmla="*/ 42 h 52"/>
                  <a:gd name="T66" fmla="*/ 24 w 48"/>
                  <a:gd name="T6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8" h="52">
                    <a:moveTo>
                      <a:pt x="0" y="26"/>
                    </a:moveTo>
                    <a:cubicBezTo>
                      <a:pt x="0" y="23"/>
                      <a:pt x="0" y="19"/>
                      <a:pt x="1" y="16"/>
                    </a:cubicBezTo>
                    <a:cubicBezTo>
                      <a:pt x="3" y="13"/>
                      <a:pt x="4" y="10"/>
                      <a:pt x="7" y="8"/>
                    </a:cubicBezTo>
                    <a:cubicBezTo>
                      <a:pt x="9" y="6"/>
                      <a:pt x="11" y="4"/>
                      <a:pt x="14" y="2"/>
                    </a:cubicBezTo>
                    <a:cubicBezTo>
                      <a:pt x="17" y="1"/>
                      <a:pt x="21" y="0"/>
                      <a:pt x="24" y="0"/>
                    </a:cubicBezTo>
                    <a:cubicBezTo>
                      <a:pt x="28" y="0"/>
                      <a:pt x="31" y="1"/>
                      <a:pt x="34" y="2"/>
                    </a:cubicBezTo>
                    <a:cubicBezTo>
                      <a:pt x="37" y="4"/>
                      <a:pt x="40" y="6"/>
                      <a:pt x="42" y="8"/>
                    </a:cubicBezTo>
                    <a:cubicBezTo>
                      <a:pt x="44" y="11"/>
                      <a:pt x="45" y="14"/>
                      <a:pt x="47" y="17"/>
                    </a:cubicBezTo>
                    <a:cubicBezTo>
                      <a:pt x="48" y="20"/>
                      <a:pt x="48" y="23"/>
                      <a:pt x="48" y="26"/>
                    </a:cubicBezTo>
                    <a:cubicBezTo>
                      <a:pt x="48" y="29"/>
                      <a:pt x="48" y="33"/>
                      <a:pt x="46" y="36"/>
                    </a:cubicBezTo>
                    <a:cubicBezTo>
                      <a:pt x="45" y="39"/>
                      <a:pt x="43" y="42"/>
                      <a:pt x="41" y="44"/>
                    </a:cubicBezTo>
                    <a:cubicBezTo>
                      <a:pt x="39" y="46"/>
                      <a:pt x="37" y="48"/>
                      <a:pt x="34" y="50"/>
                    </a:cubicBezTo>
                    <a:cubicBezTo>
                      <a:pt x="31" y="51"/>
                      <a:pt x="27" y="52"/>
                      <a:pt x="24" y="52"/>
                    </a:cubicBezTo>
                    <a:cubicBezTo>
                      <a:pt x="21" y="52"/>
                      <a:pt x="18" y="51"/>
                      <a:pt x="16" y="50"/>
                    </a:cubicBezTo>
                    <a:cubicBezTo>
                      <a:pt x="13" y="49"/>
                      <a:pt x="11" y="48"/>
                      <a:pt x="9" y="46"/>
                    </a:cubicBezTo>
                    <a:cubicBezTo>
                      <a:pt x="7" y="45"/>
                      <a:pt x="5" y="43"/>
                      <a:pt x="4" y="41"/>
                    </a:cubicBezTo>
                    <a:cubicBezTo>
                      <a:pt x="3" y="38"/>
                      <a:pt x="1" y="36"/>
                      <a:pt x="1" y="34"/>
                    </a:cubicBezTo>
                    <a:cubicBezTo>
                      <a:pt x="0" y="31"/>
                      <a:pt x="0" y="29"/>
                      <a:pt x="0" y="26"/>
                    </a:cubicBezTo>
                    <a:moveTo>
                      <a:pt x="24" y="44"/>
                    </a:moveTo>
                    <a:cubicBezTo>
                      <a:pt x="26" y="44"/>
                      <a:pt x="29" y="44"/>
                      <a:pt x="31" y="43"/>
                    </a:cubicBezTo>
                    <a:cubicBezTo>
                      <a:pt x="33" y="42"/>
                      <a:pt x="35" y="40"/>
                      <a:pt x="36" y="39"/>
                    </a:cubicBezTo>
                    <a:cubicBezTo>
                      <a:pt x="37" y="37"/>
                      <a:pt x="38" y="35"/>
                      <a:pt x="39" y="33"/>
                    </a:cubicBezTo>
                    <a:cubicBezTo>
                      <a:pt x="40" y="31"/>
                      <a:pt x="40" y="28"/>
                      <a:pt x="40" y="26"/>
                    </a:cubicBezTo>
                    <a:cubicBezTo>
                      <a:pt x="40" y="24"/>
                      <a:pt x="40" y="21"/>
                      <a:pt x="39" y="19"/>
                    </a:cubicBezTo>
                    <a:cubicBezTo>
                      <a:pt x="38" y="17"/>
                      <a:pt x="37" y="15"/>
                      <a:pt x="36" y="13"/>
                    </a:cubicBezTo>
                    <a:cubicBezTo>
                      <a:pt x="34" y="11"/>
                      <a:pt x="33" y="10"/>
                      <a:pt x="31" y="9"/>
                    </a:cubicBezTo>
                    <a:cubicBezTo>
                      <a:pt x="29" y="8"/>
                      <a:pt x="26" y="7"/>
                      <a:pt x="24" y="7"/>
                    </a:cubicBezTo>
                    <a:cubicBezTo>
                      <a:pt x="21" y="7"/>
                      <a:pt x="19" y="8"/>
                      <a:pt x="17" y="9"/>
                    </a:cubicBezTo>
                    <a:cubicBezTo>
                      <a:pt x="15" y="10"/>
                      <a:pt x="13" y="12"/>
                      <a:pt x="12" y="13"/>
                    </a:cubicBezTo>
                    <a:cubicBezTo>
                      <a:pt x="11" y="15"/>
                      <a:pt x="10" y="17"/>
                      <a:pt x="9" y="19"/>
                    </a:cubicBezTo>
                    <a:cubicBezTo>
                      <a:pt x="8" y="21"/>
                      <a:pt x="8" y="24"/>
                      <a:pt x="8" y="26"/>
                    </a:cubicBezTo>
                    <a:cubicBezTo>
                      <a:pt x="8" y="29"/>
                      <a:pt x="8" y="32"/>
                      <a:pt x="10" y="35"/>
                    </a:cubicBezTo>
                    <a:cubicBezTo>
                      <a:pt x="11" y="38"/>
                      <a:pt x="13" y="40"/>
                      <a:pt x="15" y="42"/>
                    </a:cubicBezTo>
                    <a:cubicBezTo>
                      <a:pt x="18" y="44"/>
                      <a:pt x="21" y="44"/>
                      <a:pt x="24" y="4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4" name="Freeform 249"/>
              <p:cNvSpPr>
                <a:spLocks/>
              </p:cNvSpPr>
              <p:nvPr/>
            </p:nvSpPr>
            <p:spPr bwMode="auto">
              <a:xfrm>
                <a:off x="9545700" y="5586416"/>
                <a:ext cx="323851" cy="200026"/>
              </a:xfrm>
              <a:custGeom>
                <a:avLst/>
                <a:gdLst>
                  <a:gd name="T0" fmla="*/ 123 w 204"/>
                  <a:gd name="T1" fmla="*/ 0 h 126"/>
                  <a:gd name="T2" fmla="*/ 0 w 204"/>
                  <a:gd name="T3" fmla="*/ 0 h 126"/>
                  <a:gd name="T4" fmla="*/ 0 w 204"/>
                  <a:gd name="T5" fmla="*/ 126 h 126"/>
                  <a:gd name="T6" fmla="*/ 204 w 204"/>
                  <a:gd name="T7" fmla="*/ 126 h 126"/>
                  <a:gd name="T8" fmla="*/ 123 w 204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26">
                    <a:moveTo>
                      <a:pt x="123" y="0"/>
                    </a:moveTo>
                    <a:lnTo>
                      <a:pt x="0" y="0"/>
                    </a:lnTo>
                    <a:lnTo>
                      <a:pt x="0" y="126"/>
                    </a:lnTo>
                    <a:lnTo>
                      <a:pt x="204" y="12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5" name="Freeform 250"/>
              <p:cNvSpPr>
                <a:spLocks/>
              </p:cNvSpPr>
              <p:nvPr/>
            </p:nvSpPr>
            <p:spPr bwMode="auto">
              <a:xfrm>
                <a:off x="9163110" y="5484814"/>
                <a:ext cx="382590" cy="301625"/>
              </a:xfrm>
              <a:custGeom>
                <a:avLst/>
                <a:gdLst>
                  <a:gd name="T0" fmla="*/ 107 w 259"/>
                  <a:gd name="T1" fmla="*/ 204 h 204"/>
                  <a:gd name="T2" fmla="*/ 157 w 259"/>
                  <a:gd name="T3" fmla="*/ 204 h 204"/>
                  <a:gd name="T4" fmla="*/ 259 w 259"/>
                  <a:gd name="T5" fmla="*/ 102 h 204"/>
                  <a:gd name="T6" fmla="*/ 157 w 259"/>
                  <a:gd name="T7" fmla="*/ 0 h 204"/>
                  <a:gd name="T8" fmla="*/ 0 w 259"/>
                  <a:gd name="T9" fmla="*/ 0 h 204"/>
                  <a:gd name="T10" fmla="*/ 0 w 259"/>
                  <a:gd name="T11" fmla="*/ 204 h 204"/>
                  <a:gd name="T12" fmla="*/ 107 w 259"/>
                  <a:gd name="T13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9" h="204">
                    <a:moveTo>
                      <a:pt x="107" y="204"/>
                    </a:moveTo>
                    <a:cubicBezTo>
                      <a:pt x="157" y="204"/>
                      <a:pt x="157" y="204"/>
                      <a:pt x="157" y="204"/>
                    </a:cubicBezTo>
                    <a:cubicBezTo>
                      <a:pt x="213" y="204"/>
                      <a:pt x="259" y="158"/>
                      <a:pt x="259" y="102"/>
                    </a:cubicBezTo>
                    <a:cubicBezTo>
                      <a:pt x="259" y="45"/>
                      <a:pt x="213" y="0"/>
                      <a:pt x="15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4"/>
                      <a:pt x="0" y="204"/>
                      <a:pt x="0" y="204"/>
                    </a:cubicBezTo>
                    <a:lnTo>
                      <a:pt x="107" y="20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6" name="Freeform 251"/>
              <p:cNvSpPr>
                <a:spLocks/>
              </p:cNvSpPr>
              <p:nvPr/>
            </p:nvSpPr>
            <p:spPr bwMode="auto">
              <a:xfrm>
                <a:off x="9163110" y="5283202"/>
                <a:ext cx="315914" cy="201612"/>
              </a:xfrm>
              <a:custGeom>
                <a:avLst/>
                <a:gdLst>
                  <a:gd name="T0" fmla="*/ 0 w 214"/>
                  <a:gd name="T1" fmla="*/ 137 h 137"/>
                  <a:gd name="T2" fmla="*/ 145 w 214"/>
                  <a:gd name="T3" fmla="*/ 137 h 137"/>
                  <a:gd name="T4" fmla="*/ 214 w 214"/>
                  <a:gd name="T5" fmla="*/ 68 h 137"/>
                  <a:gd name="T6" fmla="*/ 145 w 214"/>
                  <a:gd name="T7" fmla="*/ 0 h 137"/>
                  <a:gd name="T8" fmla="*/ 0 w 214"/>
                  <a:gd name="T9" fmla="*/ 0 h 137"/>
                  <a:gd name="T10" fmla="*/ 0 w 214"/>
                  <a:gd name="T11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4" h="137">
                    <a:moveTo>
                      <a:pt x="0" y="137"/>
                    </a:moveTo>
                    <a:cubicBezTo>
                      <a:pt x="145" y="137"/>
                      <a:pt x="145" y="137"/>
                      <a:pt x="145" y="137"/>
                    </a:cubicBezTo>
                    <a:cubicBezTo>
                      <a:pt x="183" y="137"/>
                      <a:pt x="214" y="106"/>
                      <a:pt x="214" y="68"/>
                    </a:cubicBezTo>
                    <a:cubicBezTo>
                      <a:pt x="214" y="31"/>
                      <a:pt x="183" y="0"/>
                      <a:pt x="14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7"/>
                    </a:lnTo>
                    <a:close/>
                  </a:path>
                </a:pathLst>
              </a:custGeom>
              <a:solidFill>
                <a:srgbClr val="18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7" name="Freeform 252"/>
              <p:cNvSpPr>
                <a:spLocks/>
              </p:cNvSpPr>
              <p:nvPr/>
            </p:nvSpPr>
            <p:spPr bwMode="auto">
              <a:xfrm>
                <a:off x="9775890" y="5283202"/>
                <a:ext cx="596904" cy="503237"/>
              </a:xfrm>
              <a:custGeom>
                <a:avLst/>
                <a:gdLst>
                  <a:gd name="T0" fmla="*/ 187 w 376"/>
                  <a:gd name="T1" fmla="*/ 0 h 317"/>
                  <a:gd name="T2" fmla="*/ 0 w 376"/>
                  <a:gd name="T3" fmla="*/ 317 h 317"/>
                  <a:gd name="T4" fmla="*/ 376 w 376"/>
                  <a:gd name="T5" fmla="*/ 317 h 317"/>
                  <a:gd name="T6" fmla="*/ 187 w 376"/>
                  <a:gd name="T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6" h="317">
                    <a:moveTo>
                      <a:pt x="187" y="0"/>
                    </a:moveTo>
                    <a:lnTo>
                      <a:pt x="0" y="317"/>
                    </a:lnTo>
                    <a:lnTo>
                      <a:pt x="376" y="31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8" name="Rectangle 253"/>
              <p:cNvSpPr>
                <a:spLocks noChangeArrowheads="1"/>
              </p:cNvSpPr>
              <p:nvPr/>
            </p:nvSpPr>
            <p:spPr bwMode="auto">
              <a:xfrm>
                <a:off x="10869684" y="5283202"/>
                <a:ext cx="173040" cy="333376"/>
              </a:xfrm>
              <a:prstGeom prst="rect">
                <a:avLst/>
              </a:pr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9" name="Rectangle 254"/>
              <p:cNvSpPr>
                <a:spLocks noChangeArrowheads="1"/>
              </p:cNvSpPr>
              <p:nvPr/>
            </p:nvSpPr>
            <p:spPr bwMode="auto">
              <a:xfrm>
                <a:off x="11042721" y="5616578"/>
                <a:ext cx="173040" cy="169864"/>
              </a:xfrm>
              <a:prstGeom prst="rect">
                <a:avLst/>
              </a:prstGeom>
              <a:solidFill>
                <a:srgbClr val="18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0" name="Rectangle 255"/>
              <p:cNvSpPr>
                <a:spLocks noChangeArrowheads="1"/>
              </p:cNvSpPr>
              <p:nvPr/>
            </p:nvSpPr>
            <p:spPr bwMode="auto">
              <a:xfrm>
                <a:off x="10869684" y="5616578"/>
                <a:ext cx="173040" cy="169864"/>
              </a:xfrm>
              <a:prstGeom prst="rect">
                <a:avLst/>
              </a:prstGeom>
              <a:solidFill>
                <a:srgbClr val="3C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1" name="Rectangle 256"/>
              <p:cNvSpPr>
                <a:spLocks noChangeArrowheads="1"/>
              </p:cNvSpPr>
              <p:nvPr/>
            </p:nvSpPr>
            <p:spPr bwMode="auto">
              <a:xfrm>
                <a:off x="10285481" y="5505454"/>
                <a:ext cx="165101" cy="2809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2" name="Freeform 257"/>
              <p:cNvSpPr>
                <a:spLocks/>
              </p:cNvSpPr>
              <p:nvPr/>
            </p:nvSpPr>
            <p:spPr bwMode="auto">
              <a:xfrm>
                <a:off x="9775890" y="5710240"/>
                <a:ext cx="93663" cy="76199"/>
              </a:xfrm>
              <a:custGeom>
                <a:avLst/>
                <a:gdLst>
                  <a:gd name="T0" fmla="*/ 0 w 59"/>
                  <a:gd name="T1" fmla="*/ 48 h 48"/>
                  <a:gd name="T2" fmla="*/ 59 w 59"/>
                  <a:gd name="T3" fmla="*/ 48 h 48"/>
                  <a:gd name="T4" fmla="*/ 29 w 59"/>
                  <a:gd name="T5" fmla="*/ 0 h 48"/>
                  <a:gd name="T6" fmla="*/ 0 w 5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48">
                    <a:moveTo>
                      <a:pt x="0" y="48"/>
                    </a:moveTo>
                    <a:lnTo>
                      <a:pt x="59" y="48"/>
                    </a:lnTo>
                    <a:lnTo>
                      <a:pt x="29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3" name="Freeform 258"/>
              <p:cNvSpPr>
                <a:spLocks/>
              </p:cNvSpPr>
              <p:nvPr/>
            </p:nvSpPr>
            <p:spPr bwMode="auto">
              <a:xfrm>
                <a:off x="10285481" y="5640392"/>
                <a:ext cx="87313" cy="146050"/>
              </a:xfrm>
              <a:custGeom>
                <a:avLst/>
                <a:gdLst>
                  <a:gd name="T0" fmla="*/ 0 w 55"/>
                  <a:gd name="T1" fmla="*/ 0 h 92"/>
                  <a:gd name="T2" fmla="*/ 0 w 55"/>
                  <a:gd name="T3" fmla="*/ 92 h 92"/>
                  <a:gd name="T4" fmla="*/ 55 w 55"/>
                  <a:gd name="T5" fmla="*/ 92 h 92"/>
                  <a:gd name="T6" fmla="*/ 0 w 55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92">
                    <a:moveTo>
                      <a:pt x="0" y="0"/>
                    </a:moveTo>
                    <a:lnTo>
                      <a:pt x="0" y="92"/>
                    </a:lnTo>
                    <a:lnTo>
                      <a:pt x="55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4" name="Rectangle 259"/>
              <p:cNvSpPr>
                <a:spLocks noChangeArrowheads="1"/>
              </p:cNvSpPr>
              <p:nvPr/>
            </p:nvSpPr>
            <p:spPr bwMode="auto">
              <a:xfrm>
                <a:off x="10666483" y="5283202"/>
                <a:ext cx="173040" cy="503237"/>
              </a:xfrm>
              <a:prstGeom prst="rect">
                <a:avLst/>
              </a:prstGeom>
              <a:solidFill>
                <a:srgbClr val="00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5" name="Rectangle 260"/>
              <p:cNvSpPr>
                <a:spLocks noChangeArrowheads="1"/>
              </p:cNvSpPr>
              <p:nvPr/>
            </p:nvSpPr>
            <p:spPr bwMode="auto">
              <a:xfrm>
                <a:off x="9163110" y="5283202"/>
                <a:ext cx="174625" cy="201612"/>
              </a:xfrm>
              <a:prstGeom prst="rect">
                <a:avLst/>
              </a:prstGeom>
              <a:solidFill>
                <a:srgbClr val="00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6" name="Freeform 261"/>
              <p:cNvSpPr>
                <a:spLocks/>
              </p:cNvSpPr>
              <p:nvPr/>
            </p:nvSpPr>
            <p:spPr bwMode="auto">
              <a:xfrm>
                <a:off x="9545700" y="5283202"/>
                <a:ext cx="346077" cy="303214"/>
              </a:xfrm>
              <a:custGeom>
                <a:avLst/>
                <a:gdLst>
                  <a:gd name="T0" fmla="*/ 98 w 236"/>
                  <a:gd name="T1" fmla="*/ 206 h 206"/>
                  <a:gd name="T2" fmla="*/ 133 w 236"/>
                  <a:gd name="T3" fmla="*/ 206 h 206"/>
                  <a:gd name="T4" fmla="*/ 236 w 236"/>
                  <a:gd name="T5" fmla="*/ 103 h 206"/>
                  <a:gd name="T6" fmla="*/ 133 w 236"/>
                  <a:gd name="T7" fmla="*/ 0 h 206"/>
                  <a:gd name="T8" fmla="*/ 0 w 236"/>
                  <a:gd name="T9" fmla="*/ 0 h 206"/>
                  <a:gd name="T10" fmla="*/ 0 w 236"/>
                  <a:gd name="T11" fmla="*/ 206 h 206"/>
                  <a:gd name="T12" fmla="*/ 98 w 236"/>
                  <a:gd name="T1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6">
                    <a:moveTo>
                      <a:pt x="98" y="206"/>
                    </a:moveTo>
                    <a:cubicBezTo>
                      <a:pt x="133" y="206"/>
                      <a:pt x="133" y="206"/>
                      <a:pt x="133" y="206"/>
                    </a:cubicBezTo>
                    <a:cubicBezTo>
                      <a:pt x="190" y="206"/>
                      <a:pt x="236" y="160"/>
                      <a:pt x="236" y="103"/>
                    </a:cubicBezTo>
                    <a:cubicBezTo>
                      <a:pt x="236" y="46"/>
                      <a:pt x="190" y="0"/>
                      <a:pt x="13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0" y="206"/>
                      <a:pt x="0" y="206"/>
                    </a:cubicBezTo>
                    <a:lnTo>
                      <a:pt x="98" y="206"/>
                    </a:lnTo>
                    <a:close/>
                  </a:path>
                </a:pathLst>
              </a:custGeom>
              <a:solidFill>
                <a:srgbClr val="18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7" name="Rectangle 262"/>
              <p:cNvSpPr>
                <a:spLocks noChangeArrowheads="1"/>
              </p:cNvSpPr>
              <p:nvPr/>
            </p:nvSpPr>
            <p:spPr bwMode="auto">
              <a:xfrm>
                <a:off x="10450582" y="5283202"/>
                <a:ext cx="187327" cy="182563"/>
              </a:xfrm>
              <a:prstGeom prst="rect">
                <a:avLst/>
              </a:prstGeom>
              <a:solidFill>
                <a:srgbClr val="18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8" name="Freeform 263"/>
              <p:cNvSpPr>
                <a:spLocks/>
              </p:cNvSpPr>
              <p:nvPr/>
            </p:nvSpPr>
            <p:spPr bwMode="auto">
              <a:xfrm>
                <a:off x="10450582" y="5465765"/>
                <a:ext cx="215901" cy="320674"/>
              </a:xfrm>
              <a:custGeom>
                <a:avLst/>
                <a:gdLst>
                  <a:gd name="T0" fmla="*/ 39 w 147"/>
                  <a:gd name="T1" fmla="*/ 0 h 217"/>
                  <a:gd name="T2" fmla="*/ 0 w 147"/>
                  <a:gd name="T3" fmla="*/ 0 h 217"/>
                  <a:gd name="T4" fmla="*/ 0 w 147"/>
                  <a:gd name="T5" fmla="*/ 217 h 217"/>
                  <a:gd name="T6" fmla="*/ 39 w 147"/>
                  <a:gd name="T7" fmla="*/ 217 h 217"/>
                  <a:gd name="T8" fmla="*/ 147 w 147"/>
                  <a:gd name="T9" fmla="*/ 108 h 217"/>
                  <a:gd name="T10" fmla="*/ 39 w 147"/>
                  <a:gd name="T1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7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39" y="217"/>
                      <a:pt x="39" y="217"/>
                      <a:pt x="39" y="217"/>
                    </a:cubicBezTo>
                    <a:cubicBezTo>
                      <a:pt x="98" y="217"/>
                      <a:pt x="147" y="168"/>
                      <a:pt x="147" y="108"/>
                    </a:cubicBezTo>
                    <a:cubicBezTo>
                      <a:pt x="147" y="48"/>
                      <a:pt x="98" y="0"/>
                      <a:pt x="39" y="0"/>
                    </a:cubicBezTo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9" name="Freeform 264"/>
              <p:cNvSpPr>
                <a:spLocks/>
              </p:cNvSpPr>
              <p:nvPr/>
            </p:nvSpPr>
            <p:spPr bwMode="auto">
              <a:xfrm>
                <a:off x="10285481" y="5283202"/>
                <a:ext cx="165101" cy="222250"/>
              </a:xfrm>
              <a:custGeom>
                <a:avLst/>
                <a:gdLst>
                  <a:gd name="T0" fmla="*/ 76 w 112"/>
                  <a:gd name="T1" fmla="*/ 0 h 151"/>
                  <a:gd name="T2" fmla="*/ 0 w 112"/>
                  <a:gd name="T3" fmla="*/ 76 h 151"/>
                  <a:gd name="T4" fmla="*/ 76 w 112"/>
                  <a:gd name="T5" fmla="*/ 151 h 151"/>
                  <a:gd name="T6" fmla="*/ 112 w 112"/>
                  <a:gd name="T7" fmla="*/ 151 h 151"/>
                  <a:gd name="T8" fmla="*/ 112 w 112"/>
                  <a:gd name="T9" fmla="*/ 0 h 151"/>
                  <a:gd name="T10" fmla="*/ 76 w 112"/>
                  <a:gd name="T1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51">
                    <a:moveTo>
                      <a:pt x="76" y="0"/>
                    </a:move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1"/>
                      <a:pt x="76" y="151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0" name="Rectangle 265"/>
              <p:cNvSpPr>
                <a:spLocks noChangeArrowheads="1"/>
              </p:cNvSpPr>
              <p:nvPr/>
            </p:nvSpPr>
            <p:spPr bwMode="auto">
              <a:xfrm>
                <a:off x="9163110" y="5484814"/>
                <a:ext cx="174625" cy="301625"/>
              </a:xfrm>
              <a:prstGeom prst="rect">
                <a:avLst/>
              </a:pr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1" name="Freeform 266"/>
              <p:cNvSpPr>
                <a:spLocks/>
              </p:cNvSpPr>
              <p:nvPr/>
            </p:nvSpPr>
            <p:spPr bwMode="auto">
              <a:xfrm>
                <a:off x="9545699" y="5283202"/>
                <a:ext cx="195266" cy="303214"/>
              </a:xfrm>
              <a:custGeom>
                <a:avLst/>
                <a:gdLst>
                  <a:gd name="T0" fmla="*/ 123 w 123"/>
                  <a:gd name="T1" fmla="*/ 191 h 191"/>
                  <a:gd name="T2" fmla="*/ 0 w 123"/>
                  <a:gd name="T3" fmla="*/ 0 h 191"/>
                  <a:gd name="T4" fmla="*/ 0 w 123"/>
                  <a:gd name="T5" fmla="*/ 191 h 191"/>
                  <a:gd name="T6" fmla="*/ 123 w 123"/>
                  <a:gd name="T7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" h="191">
                    <a:moveTo>
                      <a:pt x="123" y="191"/>
                    </a:moveTo>
                    <a:lnTo>
                      <a:pt x="0" y="0"/>
                    </a:lnTo>
                    <a:lnTo>
                      <a:pt x="0" y="191"/>
                    </a:lnTo>
                    <a:lnTo>
                      <a:pt x="123" y="191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2" name="Freeform 267"/>
              <p:cNvSpPr>
                <a:spLocks/>
              </p:cNvSpPr>
              <p:nvPr/>
            </p:nvSpPr>
            <p:spPr bwMode="auto">
              <a:xfrm>
                <a:off x="9890190" y="5602296"/>
                <a:ext cx="366714" cy="184151"/>
              </a:xfrm>
              <a:custGeom>
                <a:avLst/>
                <a:gdLst>
                  <a:gd name="T0" fmla="*/ 249 w 249"/>
                  <a:gd name="T1" fmla="*/ 125 h 125"/>
                  <a:gd name="T2" fmla="*/ 124 w 249"/>
                  <a:gd name="T3" fmla="*/ 0 h 125"/>
                  <a:gd name="T4" fmla="*/ 0 w 249"/>
                  <a:gd name="T5" fmla="*/ 125 h 125"/>
                  <a:gd name="T6" fmla="*/ 249 w 249"/>
                  <a:gd name="T7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9" h="125">
                    <a:moveTo>
                      <a:pt x="249" y="125"/>
                    </a:moveTo>
                    <a:cubicBezTo>
                      <a:pt x="249" y="56"/>
                      <a:pt x="193" y="0"/>
                      <a:pt x="124" y="0"/>
                    </a:cubicBezTo>
                    <a:cubicBezTo>
                      <a:pt x="56" y="0"/>
                      <a:pt x="0" y="56"/>
                      <a:pt x="0" y="125"/>
                    </a:cubicBezTo>
                    <a:lnTo>
                      <a:pt x="249" y="125"/>
                    </a:lnTo>
                    <a:close/>
                  </a:path>
                </a:pathLst>
              </a:custGeom>
              <a:solidFill>
                <a:srgbClr val="18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3" name="Freeform 268"/>
              <p:cNvSpPr>
                <a:spLocks/>
              </p:cNvSpPr>
              <p:nvPr/>
            </p:nvSpPr>
            <p:spPr bwMode="auto">
              <a:xfrm>
                <a:off x="9339321" y="5081595"/>
                <a:ext cx="96840" cy="98425"/>
              </a:xfrm>
              <a:custGeom>
                <a:avLst/>
                <a:gdLst>
                  <a:gd name="T0" fmla="*/ 66 w 66"/>
                  <a:gd name="T1" fmla="*/ 29 h 67"/>
                  <a:gd name="T2" fmla="*/ 66 w 66"/>
                  <a:gd name="T3" fmla="*/ 34 h 67"/>
                  <a:gd name="T4" fmla="*/ 34 w 66"/>
                  <a:gd name="T5" fmla="*/ 67 h 67"/>
                  <a:gd name="T6" fmla="*/ 0 w 66"/>
                  <a:gd name="T7" fmla="*/ 34 h 67"/>
                  <a:gd name="T8" fmla="*/ 34 w 66"/>
                  <a:gd name="T9" fmla="*/ 0 h 67"/>
                  <a:gd name="T10" fmla="*/ 63 w 66"/>
                  <a:gd name="T11" fmla="*/ 16 h 67"/>
                  <a:gd name="T12" fmla="*/ 48 w 66"/>
                  <a:gd name="T13" fmla="*/ 24 h 67"/>
                  <a:gd name="T14" fmla="*/ 34 w 66"/>
                  <a:gd name="T15" fmla="*/ 16 h 67"/>
                  <a:gd name="T16" fmla="*/ 18 w 66"/>
                  <a:gd name="T17" fmla="*/ 34 h 67"/>
                  <a:gd name="T18" fmla="*/ 34 w 66"/>
                  <a:gd name="T19" fmla="*/ 50 h 67"/>
                  <a:gd name="T20" fmla="*/ 47 w 66"/>
                  <a:gd name="T21" fmla="*/ 43 h 67"/>
                  <a:gd name="T22" fmla="*/ 30 w 66"/>
                  <a:gd name="T23" fmla="*/ 43 h 67"/>
                  <a:gd name="T24" fmla="*/ 30 w 66"/>
                  <a:gd name="T25" fmla="*/ 29 h 67"/>
                  <a:gd name="T26" fmla="*/ 66 w 66"/>
                  <a:gd name="T27" fmla="*/ 2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67">
                    <a:moveTo>
                      <a:pt x="66" y="29"/>
                    </a:moveTo>
                    <a:cubicBezTo>
                      <a:pt x="66" y="34"/>
                      <a:pt x="66" y="34"/>
                      <a:pt x="66" y="34"/>
                    </a:cubicBezTo>
                    <a:cubicBezTo>
                      <a:pt x="66" y="54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46" y="0"/>
                      <a:pt x="57" y="6"/>
                      <a:pt x="63" y="1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5" y="19"/>
                      <a:pt x="40" y="16"/>
                      <a:pt x="34" y="16"/>
                    </a:cubicBezTo>
                    <a:cubicBezTo>
                      <a:pt x="25" y="16"/>
                      <a:pt x="18" y="24"/>
                      <a:pt x="18" y="34"/>
                    </a:cubicBezTo>
                    <a:cubicBezTo>
                      <a:pt x="18" y="43"/>
                      <a:pt x="25" y="50"/>
                      <a:pt x="34" y="50"/>
                    </a:cubicBezTo>
                    <a:cubicBezTo>
                      <a:pt x="41" y="50"/>
                      <a:pt x="46" y="47"/>
                      <a:pt x="47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29"/>
                      <a:pt x="30" y="29"/>
                      <a:pt x="30" y="29"/>
                    </a:cubicBezTo>
                    <a:lnTo>
                      <a:pt x="66" y="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4" name="Freeform 269"/>
              <p:cNvSpPr>
                <a:spLocks noEditPoints="1"/>
              </p:cNvSpPr>
              <p:nvPr/>
            </p:nvSpPr>
            <p:spPr bwMode="auto">
              <a:xfrm>
                <a:off x="9471086" y="5081595"/>
                <a:ext cx="98426" cy="98425"/>
              </a:xfrm>
              <a:custGeom>
                <a:avLst/>
                <a:gdLst>
                  <a:gd name="T0" fmla="*/ 0 w 67"/>
                  <a:gd name="T1" fmla="*/ 33 h 67"/>
                  <a:gd name="T2" fmla="*/ 34 w 67"/>
                  <a:gd name="T3" fmla="*/ 0 h 67"/>
                  <a:gd name="T4" fmla="*/ 67 w 67"/>
                  <a:gd name="T5" fmla="*/ 33 h 67"/>
                  <a:gd name="T6" fmla="*/ 34 w 67"/>
                  <a:gd name="T7" fmla="*/ 67 h 67"/>
                  <a:gd name="T8" fmla="*/ 0 w 67"/>
                  <a:gd name="T9" fmla="*/ 33 h 67"/>
                  <a:gd name="T10" fmla="*/ 49 w 67"/>
                  <a:gd name="T11" fmla="*/ 33 h 67"/>
                  <a:gd name="T12" fmla="*/ 34 w 67"/>
                  <a:gd name="T13" fmla="*/ 17 h 67"/>
                  <a:gd name="T14" fmla="*/ 18 w 67"/>
                  <a:gd name="T15" fmla="*/ 33 h 67"/>
                  <a:gd name="T16" fmla="*/ 34 w 67"/>
                  <a:gd name="T17" fmla="*/ 49 h 67"/>
                  <a:gd name="T18" fmla="*/ 49 w 67"/>
                  <a:gd name="T1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7">
                    <a:moveTo>
                      <a:pt x="0" y="33"/>
                    </a:move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3"/>
                    </a:cubicBezTo>
                    <a:cubicBezTo>
                      <a:pt x="67" y="52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3"/>
                    </a:cubicBezTo>
                    <a:moveTo>
                      <a:pt x="49" y="33"/>
                    </a:moveTo>
                    <a:cubicBezTo>
                      <a:pt x="49" y="24"/>
                      <a:pt x="42" y="17"/>
                      <a:pt x="34" y="17"/>
                    </a:cubicBezTo>
                    <a:cubicBezTo>
                      <a:pt x="25" y="17"/>
                      <a:pt x="18" y="24"/>
                      <a:pt x="18" y="33"/>
                    </a:cubicBezTo>
                    <a:cubicBezTo>
                      <a:pt x="18" y="43"/>
                      <a:pt x="25" y="49"/>
                      <a:pt x="34" y="49"/>
                    </a:cubicBezTo>
                    <a:cubicBezTo>
                      <a:pt x="42" y="49"/>
                      <a:pt x="49" y="43"/>
                      <a:pt x="49" y="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5" name="Freeform 270"/>
              <p:cNvSpPr>
                <a:spLocks/>
              </p:cNvSpPr>
              <p:nvPr/>
            </p:nvSpPr>
            <p:spPr bwMode="auto">
              <a:xfrm>
                <a:off x="9594911" y="5083183"/>
                <a:ext cx="100014" cy="95251"/>
              </a:xfrm>
              <a:custGeom>
                <a:avLst/>
                <a:gdLst>
                  <a:gd name="T0" fmla="*/ 63 w 63"/>
                  <a:gd name="T1" fmla="*/ 0 h 60"/>
                  <a:gd name="T2" fmla="*/ 39 w 63"/>
                  <a:gd name="T3" fmla="*/ 60 h 60"/>
                  <a:gd name="T4" fmla="*/ 23 w 63"/>
                  <a:gd name="T5" fmla="*/ 60 h 60"/>
                  <a:gd name="T6" fmla="*/ 0 w 63"/>
                  <a:gd name="T7" fmla="*/ 0 h 60"/>
                  <a:gd name="T8" fmla="*/ 18 w 63"/>
                  <a:gd name="T9" fmla="*/ 0 h 60"/>
                  <a:gd name="T10" fmla="*/ 32 w 63"/>
                  <a:gd name="T11" fmla="*/ 37 h 60"/>
                  <a:gd name="T12" fmla="*/ 46 w 63"/>
                  <a:gd name="T13" fmla="*/ 0 h 60"/>
                  <a:gd name="T14" fmla="*/ 63 w 63"/>
                  <a:gd name="T1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0">
                    <a:moveTo>
                      <a:pt x="63" y="0"/>
                    </a:moveTo>
                    <a:lnTo>
                      <a:pt x="39" y="60"/>
                    </a:lnTo>
                    <a:lnTo>
                      <a:pt x="23" y="6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2" y="37"/>
                    </a:lnTo>
                    <a:lnTo>
                      <a:pt x="46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6" name="Freeform 271"/>
              <p:cNvSpPr>
                <a:spLocks/>
              </p:cNvSpPr>
              <p:nvPr/>
            </p:nvSpPr>
            <p:spPr bwMode="auto">
              <a:xfrm>
                <a:off x="9728262" y="5083183"/>
                <a:ext cx="68263" cy="95251"/>
              </a:xfrm>
              <a:custGeom>
                <a:avLst/>
                <a:gdLst>
                  <a:gd name="T0" fmla="*/ 16 w 43"/>
                  <a:gd name="T1" fmla="*/ 15 h 60"/>
                  <a:gd name="T2" fmla="*/ 16 w 43"/>
                  <a:gd name="T3" fmla="*/ 23 h 60"/>
                  <a:gd name="T4" fmla="*/ 34 w 43"/>
                  <a:gd name="T5" fmla="*/ 23 h 60"/>
                  <a:gd name="T6" fmla="*/ 34 w 43"/>
                  <a:gd name="T7" fmla="*/ 36 h 60"/>
                  <a:gd name="T8" fmla="*/ 16 w 43"/>
                  <a:gd name="T9" fmla="*/ 36 h 60"/>
                  <a:gd name="T10" fmla="*/ 16 w 43"/>
                  <a:gd name="T11" fmla="*/ 46 h 60"/>
                  <a:gd name="T12" fmla="*/ 43 w 43"/>
                  <a:gd name="T13" fmla="*/ 46 h 60"/>
                  <a:gd name="T14" fmla="*/ 43 w 43"/>
                  <a:gd name="T15" fmla="*/ 60 h 60"/>
                  <a:gd name="T16" fmla="*/ 0 w 43"/>
                  <a:gd name="T17" fmla="*/ 60 h 60"/>
                  <a:gd name="T18" fmla="*/ 0 w 43"/>
                  <a:gd name="T19" fmla="*/ 0 h 60"/>
                  <a:gd name="T20" fmla="*/ 43 w 43"/>
                  <a:gd name="T21" fmla="*/ 0 h 60"/>
                  <a:gd name="T22" fmla="*/ 43 w 43"/>
                  <a:gd name="T23" fmla="*/ 15 h 60"/>
                  <a:gd name="T24" fmla="*/ 16 w 43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60">
                    <a:moveTo>
                      <a:pt x="16" y="15"/>
                    </a:moveTo>
                    <a:lnTo>
                      <a:pt x="16" y="23"/>
                    </a:lnTo>
                    <a:lnTo>
                      <a:pt x="34" y="23"/>
                    </a:lnTo>
                    <a:lnTo>
                      <a:pt x="34" y="36"/>
                    </a:lnTo>
                    <a:lnTo>
                      <a:pt x="16" y="36"/>
                    </a:lnTo>
                    <a:lnTo>
                      <a:pt x="16" y="46"/>
                    </a:lnTo>
                    <a:lnTo>
                      <a:pt x="43" y="46"/>
                    </a:lnTo>
                    <a:lnTo>
                      <a:pt x="43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15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7" name="Freeform 272"/>
              <p:cNvSpPr>
                <a:spLocks noEditPoints="1"/>
              </p:cNvSpPr>
              <p:nvPr/>
            </p:nvSpPr>
            <p:spPr bwMode="auto">
              <a:xfrm>
                <a:off x="9836212" y="5083183"/>
                <a:ext cx="82550" cy="95251"/>
              </a:xfrm>
              <a:custGeom>
                <a:avLst/>
                <a:gdLst>
                  <a:gd name="T0" fmla="*/ 24 w 56"/>
                  <a:gd name="T1" fmla="*/ 42 h 65"/>
                  <a:gd name="T2" fmla="*/ 17 w 56"/>
                  <a:gd name="T3" fmla="*/ 42 h 65"/>
                  <a:gd name="T4" fmla="*/ 17 w 56"/>
                  <a:gd name="T5" fmla="*/ 65 h 65"/>
                  <a:gd name="T6" fmla="*/ 0 w 56"/>
                  <a:gd name="T7" fmla="*/ 65 h 65"/>
                  <a:gd name="T8" fmla="*/ 0 w 56"/>
                  <a:gd name="T9" fmla="*/ 0 h 65"/>
                  <a:gd name="T10" fmla="*/ 31 w 56"/>
                  <a:gd name="T11" fmla="*/ 0 h 65"/>
                  <a:gd name="T12" fmla="*/ 53 w 56"/>
                  <a:gd name="T13" fmla="*/ 21 h 65"/>
                  <a:gd name="T14" fmla="*/ 42 w 56"/>
                  <a:gd name="T15" fmla="*/ 40 h 65"/>
                  <a:gd name="T16" fmla="*/ 56 w 56"/>
                  <a:gd name="T17" fmla="*/ 65 h 65"/>
                  <a:gd name="T18" fmla="*/ 37 w 56"/>
                  <a:gd name="T19" fmla="*/ 65 h 65"/>
                  <a:gd name="T20" fmla="*/ 24 w 56"/>
                  <a:gd name="T21" fmla="*/ 42 h 65"/>
                  <a:gd name="T22" fmla="*/ 17 w 56"/>
                  <a:gd name="T23" fmla="*/ 28 h 65"/>
                  <a:gd name="T24" fmla="*/ 29 w 56"/>
                  <a:gd name="T25" fmla="*/ 28 h 65"/>
                  <a:gd name="T26" fmla="*/ 36 w 56"/>
                  <a:gd name="T27" fmla="*/ 22 h 65"/>
                  <a:gd name="T28" fmla="*/ 29 w 56"/>
                  <a:gd name="T29" fmla="*/ 16 h 65"/>
                  <a:gd name="T30" fmla="*/ 17 w 56"/>
                  <a:gd name="T31" fmla="*/ 16 h 65"/>
                  <a:gd name="T32" fmla="*/ 17 w 56"/>
                  <a:gd name="T33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65">
                    <a:moveTo>
                      <a:pt x="24" y="42"/>
                    </a:move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4" y="0"/>
                      <a:pt x="53" y="9"/>
                      <a:pt x="53" y="21"/>
                    </a:cubicBezTo>
                    <a:cubicBezTo>
                      <a:pt x="53" y="29"/>
                      <a:pt x="49" y="36"/>
                      <a:pt x="42" y="40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37" y="65"/>
                      <a:pt x="37" y="65"/>
                      <a:pt x="37" y="65"/>
                    </a:cubicBezTo>
                    <a:lnTo>
                      <a:pt x="24" y="42"/>
                    </a:lnTo>
                    <a:close/>
                    <a:moveTo>
                      <a:pt x="17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3" y="28"/>
                      <a:pt x="36" y="25"/>
                      <a:pt x="36" y="22"/>
                    </a:cubicBezTo>
                    <a:cubicBezTo>
                      <a:pt x="36" y="18"/>
                      <a:pt x="33" y="16"/>
                      <a:pt x="29" y="16"/>
                    </a:cubicBezTo>
                    <a:cubicBezTo>
                      <a:pt x="17" y="16"/>
                      <a:pt x="17" y="16"/>
                      <a:pt x="17" y="16"/>
                    </a:cubicBezTo>
                    <a:lnTo>
                      <a:pt x="17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8" name="Freeform 273"/>
              <p:cNvSpPr>
                <a:spLocks/>
              </p:cNvSpPr>
              <p:nvPr/>
            </p:nvSpPr>
            <p:spPr bwMode="auto">
              <a:xfrm>
                <a:off x="9953687" y="5083183"/>
                <a:ext cx="87313" cy="95251"/>
              </a:xfrm>
              <a:custGeom>
                <a:avLst/>
                <a:gdLst>
                  <a:gd name="T0" fmla="*/ 55 w 55"/>
                  <a:gd name="T1" fmla="*/ 0 h 60"/>
                  <a:gd name="T2" fmla="*/ 55 w 55"/>
                  <a:gd name="T3" fmla="*/ 60 h 60"/>
                  <a:gd name="T4" fmla="*/ 41 w 55"/>
                  <a:gd name="T5" fmla="*/ 60 h 60"/>
                  <a:gd name="T6" fmla="*/ 17 w 55"/>
                  <a:gd name="T7" fmla="*/ 29 h 60"/>
                  <a:gd name="T8" fmla="*/ 17 w 55"/>
                  <a:gd name="T9" fmla="*/ 60 h 60"/>
                  <a:gd name="T10" fmla="*/ 0 w 55"/>
                  <a:gd name="T11" fmla="*/ 60 h 60"/>
                  <a:gd name="T12" fmla="*/ 0 w 55"/>
                  <a:gd name="T13" fmla="*/ 0 h 60"/>
                  <a:gd name="T14" fmla="*/ 14 w 55"/>
                  <a:gd name="T15" fmla="*/ 0 h 60"/>
                  <a:gd name="T16" fmla="*/ 38 w 55"/>
                  <a:gd name="T17" fmla="*/ 32 h 60"/>
                  <a:gd name="T18" fmla="*/ 38 w 55"/>
                  <a:gd name="T19" fmla="*/ 0 h 60"/>
                  <a:gd name="T20" fmla="*/ 55 w 55"/>
                  <a:gd name="T2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60">
                    <a:moveTo>
                      <a:pt x="55" y="0"/>
                    </a:moveTo>
                    <a:lnTo>
                      <a:pt x="55" y="60"/>
                    </a:lnTo>
                    <a:lnTo>
                      <a:pt x="41" y="60"/>
                    </a:lnTo>
                    <a:lnTo>
                      <a:pt x="17" y="29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38" y="32"/>
                    </a:lnTo>
                    <a:lnTo>
                      <a:pt x="38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9" name="Freeform 274"/>
              <p:cNvSpPr>
                <a:spLocks noEditPoints="1"/>
              </p:cNvSpPr>
              <p:nvPr/>
            </p:nvSpPr>
            <p:spPr bwMode="auto">
              <a:xfrm>
                <a:off x="10077515" y="5081595"/>
                <a:ext cx="98426" cy="98425"/>
              </a:xfrm>
              <a:custGeom>
                <a:avLst/>
                <a:gdLst>
                  <a:gd name="T0" fmla="*/ 0 w 67"/>
                  <a:gd name="T1" fmla="*/ 33 h 67"/>
                  <a:gd name="T2" fmla="*/ 34 w 67"/>
                  <a:gd name="T3" fmla="*/ 0 h 67"/>
                  <a:gd name="T4" fmla="*/ 67 w 67"/>
                  <a:gd name="T5" fmla="*/ 33 h 67"/>
                  <a:gd name="T6" fmla="*/ 34 w 67"/>
                  <a:gd name="T7" fmla="*/ 67 h 67"/>
                  <a:gd name="T8" fmla="*/ 0 w 67"/>
                  <a:gd name="T9" fmla="*/ 33 h 67"/>
                  <a:gd name="T10" fmla="*/ 49 w 67"/>
                  <a:gd name="T11" fmla="*/ 33 h 67"/>
                  <a:gd name="T12" fmla="*/ 34 w 67"/>
                  <a:gd name="T13" fmla="*/ 17 h 67"/>
                  <a:gd name="T14" fmla="*/ 18 w 67"/>
                  <a:gd name="T15" fmla="*/ 33 h 67"/>
                  <a:gd name="T16" fmla="*/ 34 w 67"/>
                  <a:gd name="T17" fmla="*/ 49 h 67"/>
                  <a:gd name="T18" fmla="*/ 49 w 67"/>
                  <a:gd name="T1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7">
                    <a:moveTo>
                      <a:pt x="0" y="33"/>
                    </a:move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3"/>
                    </a:cubicBezTo>
                    <a:cubicBezTo>
                      <a:pt x="67" y="52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3"/>
                    </a:cubicBezTo>
                    <a:moveTo>
                      <a:pt x="49" y="33"/>
                    </a:moveTo>
                    <a:cubicBezTo>
                      <a:pt x="49" y="24"/>
                      <a:pt x="42" y="17"/>
                      <a:pt x="34" y="17"/>
                    </a:cubicBezTo>
                    <a:cubicBezTo>
                      <a:pt x="25" y="17"/>
                      <a:pt x="18" y="24"/>
                      <a:pt x="18" y="33"/>
                    </a:cubicBezTo>
                    <a:cubicBezTo>
                      <a:pt x="18" y="43"/>
                      <a:pt x="25" y="49"/>
                      <a:pt x="34" y="49"/>
                    </a:cubicBezTo>
                    <a:cubicBezTo>
                      <a:pt x="42" y="49"/>
                      <a:pt x="49" y="43"/>
                      <a:pt x="49" y="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0" name="Freeform 275"/>
              <p:cNvSpPr>
                <a:spLocks/>
              </p:cNvSpPr>
              <p:nvPr/>
            </p:nvSpPr>
            <p:spPr bwMode="auto">
              <a:xfrm>
                <a:off x="10275952" y="5083183"/>
                <a:ext cx="69852" cy="95251"/>
              </a:xfrm>
              <a:custGeom>
                <a:avLst/>
                <a:gdLst>
                  <a:gd name="T0" fmla="*/ 17 w 44"/>
                  <a:gd name="T1" fmla="*/ 15 h 60"/>
                  <a:gd name="T2" fmla="*/ 17 w 44"/>
                  <a:gd name="T3" fmla="*/ 25 h 60"/>
                  <a:gd name="T4" fmla="*/ 35 w 44"/>
                  <a:gd name="T5" fmla="*/ 25 h 60"/>
                  <a:gd name="T6" fmla="*/ 35 w 44"/>
                  <a:gd name="T7" fmla="*/ 38 h 60"/>
                  <a:gd name="T8" fmla="*/ 17 w 44"/>
                  <a:gd name="T9" fmla="*/ 38 h 60"/>
                  <a:gd name="T10" fmla="*/ 17 w 44"/>
                  <a:gd name="T11" fmla="*/ 60 h 60"/>
                  <a:gd name="T12" fmla="*/ 0 w 44"/>
                  <a:gd name="T13" fmla="*/ 60 h 60"/>
                  <a:gd name="T14" fmla="*/ 0 w 44"/>
                  <a:gd name="T15" fmla="*/ 0 h 60"/>
                  <a:gd name="T16" fmla="*/ 44 w 44"/>
                  <a:gd name="T17" fmla="*/ 0 h 60"/>
                  <a:gd name="T18" fmla="*/ 44 w 44"/>
                  <a:gd name="T19" fmla="*/ 15 h 60"/>
                  <a:gd name="T20" fmla="*/ 17 w 44"/>
                  <a:gd name="T21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60">
                    <a:moveTo>
                      <a:pt x="17" y="15"/>
                    </a:moveTo>
                    <a:lnTo>
                      <a:pt x="17" y="25"/>
                    </a:lnTo>
                    <a:lnTo>
                      <a:pt x="35" y="25"/>
                    </a:lnTo>
                    <a:lnTo>
                      <a:pt x="35" y="38"/>
                    </a:lnTo>
                    <a:lnTo>
                      <a:pt x="17" y="38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15"/>
                    </a:lnTo>
                    <a:lnTo>
                      <a:pt x="1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1" name="Freeform 276"/>
              <p:cNvSpPr>
                <a:spLocks/>
              </p:cNvSpPr>
              <p:nvPr/>
            </p:nvSpPr>
            <p:spPr bwMode="auto">
              <a:xfrm>
                <a:off x="10383905" y="5083183"/>
                <a:ext cx="68263" cy="95251"/>
              </a:xfrm>
              <a:custGeom>
                <a:avLst/>
                <a:gdLst>
                  <a:gd name="T0" fmla="*/ 16 w 43"/>
                  <a:gd name="T1" fmla="*/ 15 h 60"/>
                  <a:gd name="T2" fmla="*/ 16 w 43"/>
                  <a:gd name="T3" fmla="*/ 23 h 60"/>
                  <a:gd name="T4" fmla="*/ 33 w 43"/>
                  <a:gd name="T5" fmla="*/ 23 h 60"/>
                  <a:gd name="T6" fmla="*/ 33 w 43"/>
                  <a:gd name="T7" fmla="*/ 36 h 60"/>
                  <a:gd name="T8" fmla="*/ 16 w 43"/>
                  <a:gd name="T9" fmla="*/ 36 h 60"/>
                  <a:gd name="T10" fmla="*/ 16 w 43"/>
                  <a:gd name="T11" fmla="*/ 46 h 60"/>
                  <a:gd name="T12" fmla="*/ 43 w 43"/>
                  <a:gd name="T13" fmla="*/ 46 h 60"/>
                  <a:gd name="T14" fmla="*/ 43 w 43"/>
                  <a:gd name="T15" fmla="*/ 60 h 60"/>
                  <a:gd name="T16" fmla="*/ 0 w 43"/>
                  <a:gd name="T17" fmla="*/ 60 h 60"/>
                  <a:gd name="T18" fmla="*/ 0 w 43"/>
                  <a:gd name="T19" fmla="*/ 0 h 60"/>
                  <a:gd name="T20" fmla="*/ 43 w 43"/>
                  <a:gd name="T21" fmla="*/ 0 h 60"/>
                  <a:gd name="T22" fmla="*/ 43 w 43"/>
                  <a:gd name="T23" fmla="*/ 15 h 60"/>
                  <a:gd name="T24" fmla="*/ 16 w 43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60">
                    <a:moveTo>
                      <a:pt x="16" y="15"/>
                    </a:moveTo>
                    <a:lnTo>
                      <a:pt x="16" y="23"/>
                    </a:lnTo>
                    <a:lnTo>
                      <a:pt x="33" y="23"/>
                    </a:lnTo>
                    <a:lnTo>
                      <a:pt x="33" y="36"/>
                    </a:lnTo>
                    <a:lnTo>
                      <a:pt x="16" y="36"/>
                    </a:lnTo>
                    <a:lnTo>
                      <a:pt x="16" y="46"/>
                    </a:lnTo>
                    <a:lnTo>
                      <a:pt x="43" y="46"/>
                    </a:lnTo>
                    <a:lnTo>
                      <a:pt x="43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15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2" name="Freeform 277"/>
              <p:cNvSpPr>
                <a:spLocks noEditPoints="1"/>
              </p:cNvSpPr>
              <p:nvPr/>
            </p:nvSpPr>
            <p:spPr bwMode="auto">
              <a:xfrm>
                <a:off x="10491855" y="5083183"/>
                <a:ext cx="88901" cy="95251"/>
              </a:xfrm>
              <a:custGeom>
                <a:avLst/>
                <a:gdLst>
                  <a:gd name="T0" fmla="*/ 61 w 61"/>
                  <a:gd name="T1" fmla="*/ 32 h 65"/>
                  <a:gd name="T2" fmla="*/ 27 w 61"/>
                  <a:gd name="T3" fmla="*/ 65 h 65"/>
                  <a:gd name="T4" fmla="*/ 0 w 61"/>
                  <a:gd name="T5" fmla="*/ 65 h 65"/>
                  <a:gd name="T6" fmla="*/ 0 w 61"/>
                  <a:gd name="T7" fmla="*/ 0 h 65"/>
                  <a:gd name="T8" fmla="*/ 27 w 61"/>
                  <a:gd name="T9" fmla="*/ 0 h 65"/>
                  <a:gd name="T10" fmla="*/ 61 w 61"/>
                  <a:gd name="T11" fmla="*/ 32 h 65"/>
                  <a:gd name="T12" fmla="*/ 43 w 61"/>
                  <a:gd name="T13" fmla="*/ 32 h 65"/>
                  <a:gd name="T14" fmla="*/ 26 w 61"/>
                  <a:gd name="T15" fmla="*/ 17 h 65"/>
                  <a:gd name="T16" fmla="*/ 18 w 61"/>
                  <a:gd name="T17" fmla="*/ 17 h 65"/>
                  <a:gd name="T18" fmla="*/ 18 w 61"/>
                  <a:gd name="T19" fmla="*/ 48 h 65"/>
                  <a:gd name="T20" fmla="*/ 26 w 61"/>
                  <a:gd name="T21" fmla="*/ 48 h 65"/>
                  <a:gd name="T22" fmla="*/ 43 w 61"/>
                  <a:gd name="T23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65">
                    <a:moveTo>
                      <a:pt x="61" y="32"/>
                    </a:moveTo>
                    <a:cubicBezTo>
                      <a:pt x="61" y="51"/>
                      <a:pt x="46" y="65"/>
                      <a:pt x="2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46" y="0"/>
                      <a:pt x="61" y="14"/>
                      <a:pt x="61" y="32"/>
                    </a:cubicBezTo>
                    <a:moveTo>
                      <a:pt x="43" y="32"/>
                    </a:moveTo>
                    <a:cubicBezTo>
                      <a:pt x="43" y="23"/>
                      <a:pt x="36" y="17"/>
                      <a:pt x="26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36" y="48"/>
                      <a:pt x="43" y="42"/>
                      <a:pt x="43" y="3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3" name="Freeform 278"/>
              <p:cNvSpPr>
                <a:spLocks/>
              </p:cNvSpPr>
              <p:nvPr/>
            </p:nvSpPr>
            <p:spPr bwMode="auto">
              <a:xfrm>
                <a:off x="10617266" y="5083183"/>
                <a:ext cx="69852" cy="95251"/>
              </a:xfrm>
              <a:custGeom>
                <a:avLst/>
                <a:gdLst>
                  <a:gd name="T0" fmla="*/ 17 w 44"/>
                  <a:gd name="T1" fmla="*/ 15 h 60"/>
                  <a:gd name="T2" fmla="*/ 17 w 44"/>
                  <a:gd name="T3" fmla="*/ 23 h 60"/>
                  <a:gd name="T4" fmla="*/ 35 w 44"/>
                  <a:gd name="T5" fmla="*/ 23 h 60"/>
                  <a:gd name="T6" fmla="*/ 35 w 44"/>
                  <a:gd name="T7" fmla="*/ 36 h 60"/>
                  <a:gd name="T8" fmla="*/ 17 w 44"/>
                  <a:gd name="T9" fmla="*/ 36 h 60"/>
                  <a:gd name="T10" fmla="*/ 17 w 44"/>
                  <a:gd name="T11" fmla="*/ 46 h 60"/>
                  <a:gd name="T12" fmla="*/ 44 w 44"/>
                  <a:gd name="T13" fmla="*/ 46 h 60"/>
                  <a:gd name="T14" fmla="*/ 44 w 44"/>
                  <a:gd name="T15" fmla="*/ 60 h 60"/>
                  <a:gd name="T16" fmla="*/ 0 w 44"/>
                  <a:gd name="T17" fmla="*/ 60 h 60"/>
                  <a:gd name="T18" fmla="*/ 0 w 44"/>
                  <a:gd name="T19" fmla="*/ 0 h 60"/>
                  <a:gd name="T20" fmla="*/ 44 w 44"/>
                  <a:gd name="T21" fmla="*/ 0 h 60"/>
                  <a:gd name="T22" fmla="*/ 44 w 44"/>
                  <a:gd name="T23" fmla="*/ 15 h 60"/>
                  <a:gd name="T24" fmla="*/ 17 w 44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60">
                    <a:moveTo>
                      <a:pt x="17" y="15"/>
                    </a:moveTo>
                    <a:lnTo>
                      <a:pt x="17" y="23"/>
                    </a:lnTo>
                    <a:lnTo>
                      <a:pt x="35" y="23"/>
                    </a:lnTo>
                    <a:lnTo>
                      <a:pt x="35" y="36"/>
                    </a:lnTo>
                    <a:lnTo>
                      <a:pt x="17" y="36"/>
                    </a:lnTo>
                    <a:lnTo>
                      <a:pt x="17" y="46"/>
                    </a:lnTo>
                    <a:lnTo>
                      <a:pt x="44" y="46"/>
                    </a:lnTo>
                    <a:lnTo>
                      <a:pt x="4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15"/>
                    </a:lnTo>
                    <a:lnTo>
                      <a:pt x="1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4" name="Freeform 279"/>
              <p:cNvSpPr>
                <a:spLocks noEditPoints="1"/>
              </p:cNvSpPr>
              <p:nvPr/>
            </p:nvSpPr>
            <p:spPr bwMode="auto">
              <a:xfrm>
                <a:off x="10726805" y="5083183"/>
                <a:ext cx="82550" cy="95251"/>
              </a:xfrm>
              <a:custGeom>
                <a:avLst/>
                <a:gdLst>
                  <a:gd name="T0" fmla="*/ 24 w 56"/>
                  <a:gd name="T1" fmla="*/ 42 h 65"/>
                  <a:gd name="T2" fmla="*/ 17 w 56"/>
                  <a:gd name="T3" fmla="*/ 42 h 65"/>
                  <a:gd name="T4" fmla="*/ 17 w 56"/>
                  <a:gd name="T5" fmla="*/ 65 h 65"/>
                  <a:gd name="T6" fmla="*/ 0 w 56"/>
                  <a:gd name="T7" fmla="*/ 65 h 65"/>
                  <a:gd name="T8" fmla="*/ 0 w 56"/>
                  <a:gd name="T9" fmla="*/ 0 h 65"/>
                  <a:gd name="T10" fmla="*/ 31 w 56"/>
                  <a:gd name="T11" fmla="*/ 0 h 65"/>
                  <a:gd name="T12" fmla="*/ 53 w 56"/>
                  <a:gd name="T13" fmla="*/ 21 h 65"/>
                  <a:gd name="T14" fmla="*/ 42 w 56"/>
                  <a:gd name="T15" fmla="*/ 40 h 65"/>
                  <a:gd name="T16" fmla="*/ 56 w 56"/>
                  <a:gd name="T17" fmla="*/ 65 h 65"/>
                  <a:gd name="T18" fmla="*/ 37 w 56"/>
                  <a:gd name="T19" fmla="*/ 65 h 65"/>
                  <a:gd name="T20" fmla="*/ 24 w 56"/>
                  <a:gd name="T21" fmla="*/ 42 h 65"/>
                  <a:gd name="T22" fmla="*/ 17 w 56"/>
                  <a:gd name="T23" fmla="*/ 28 h 65"/>
                  <a:gd name="T24" fmla="*/ 29 w 56"/>
                  <a:gd name="T25" fmla="*/ 28 h 65"/>
                  <a:gd name="T26" fmla="*/ 36 w 56"/>
                  <a:gd name="T27" fmla="*/ 22 h 65"/>
                  <a:gd name="T28" fmla="*/ 29 w 56"/>
                  <a:gd name="T29" fmla="*/ 16 h 65"/>
                  <a:gd name="T30" fmla="*/ 17 w 56"/>
                  <a:gd name="T31" fmla="*/ 16 h 65"/>
                  <a:gd name="T32" fmla="*/ 17 w 56"/>
                  <a:gd name="T33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65">
                    <a:moveTo>
                      <a:pt x="24" y="42"/>
                    </a:move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3" y="0"/>
                      <a:pt x="53" y="9"/>
                      <a:pt x="53" y="21"/>
                    </a:cubicBezTo>
                    <a:cubicBezTo>
                      <a:pt x="53" y="29"/>
                      <a:pt x="49" y="36"/>
                      <a:pt x="42" y="40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37" y="65"/>
                      <a:pt x="37" y="65"/>
                      <a:pt x="37" y="65"/>
                    </a:cubicBezTo>
                    <a:lnTo>
                      <a:pt x="24" y="42"/>
                    </a:lnTo>
                    <a:close/>
                    <a:moveTo>
                      <a:pt x="17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3" y="28"/>
                      <a:pt x="36" y="25"/>
                      <a:pt x="36" y="22"/>
                    </a:cubicBezTo>
                    <a:cubicBezTo>
                      <a:pt x="36" y="18"/>
                      <a:pt x="33" y="16"/>
                      <a:pt x="29" y="16"/>
                    </a:cubicBezTo>
                    <a:cubicBezTo>
                      <a:pt x="17" y="16"/>
                      <a:pt x="17" y="16"/>
                      <a:pt x="17" y="16"/>
                    </a:cubicBezTo>
                    <a:lnTo>
                      <a:pt x="17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5" name="Freeform 280"/>
              <p:cNvSpPr>
                <a:spLocks noEditPoints="1"/>
              </p:cNvSpPr>
              <p:nvPr/>
            </p:nvSpPr>
            <p:spPr bwMode="auto">
              <a:xfrm>
                <a:off x="10837931" y="5083183"/>
                <a:ext cx="103188" cy="95251"/>
              </a:xfrm>
              <a:custGeom>
                <a:avLst/>
                <a:gdLst>
                  <a:gd name="T0" fmla="*/ 45 w 65"/>
                  <a:gd name="T1" fmla="*/ 50 h 60"/>
                  <a:gd name="T2" fmla="*/ 21 w 65"/>
                  <a:gd name="T3" fmla="*/ 50 h 60"/>
                  <a:gd name="T4" fmla="*/ 17 w 65"/>
                  <a:gd name="T5" fmla="*/ 60 h 60"/>
                  <a:gd name="T6" fmla="*/ 0 w 65"/>
                  <a:gd name="T7" fmla="*/ 60 h 60"/>
                  <a:gd name="T8" fmla="*/ 25 w 65"/>
                  <a:gd name="T9" fmla="*/ 0 h 60"/>
                  <a:gd name="T10" fmla="*/ 40 w 65"/>
                  <a:gd name="T11" fmla="*/ 0 h 60"/>
                  <a:gd name="T12" fmla="*/ 65 w 65"/>
                  <a:gd name="T13" fmla="*/ 60 h 60"/>
                  <a:gd name="T14" fmla="*/ 49 w 65"/>
                  <a:gd name="T15" fmla="*/ 60 h 60"/>
                  <a:gd name="T16" fmla="*/ 45 w 65"/>
                  <a:gd name="T17" fmla="*/ 50 h 60"/>
                  <a:gd name="T18" fmla="*/ 39 w 65"/>
                  <a:gd name="T19" fmla="*/ 35 h 60"/>
                  <a:gd name="T20" fmla="*/ 33 w 65"/>
                  <a:gd name="T21" fmla="*/ 20 h 60"/>
                  <a:gd name="T22" fmla="*/ 27 w 65"/>
                  <a:gd name="T23" fmla="*/ 35 h 60"/>
                  <a:gd name="T24" fmla="*/ 39 w 65"/>
                  <a:gd name="T25" fmla="*/ 3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0">
                    <a:moveTo>
                      <a:pt x="45" y="50"/>
                    </a:moveTo>
                    <a:lnTo>
                      <a:pt x="21" y="50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25" y="0"/>
                    </a:lnTo>
                    <a:lnTo>
                      <a:pt x="40" y="0"/>
                    </a:lnTo>
                    <a:lnTo>
                      <a:pt x="65" y="60"/>
                    </a:lnTo>
                    <a:lnTo>
                      <a:pt x="49" y="60"/>
                    </a:lnTo>
                    <a:lnTo>
                      <a:pt x="45" y="50"/>
                    </a:lnTo>
                    <a:close/>
                    <a:moveTo>
                      <a:pt x="39" y="35"/>
                    </a:moveTo>
                    <a:lnTo>
                      <a:pt x="33" y="20"/>
                    </a:lnTo>
                    <a:lnTo>
                      <a:pt x="27" y="35"/>
                    </a:lnTo>
                    <a:lnTo>
                      <a:pt x="39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6" name="Freeform 281"/>
              <p:cNvSpPr>
                <a:spLocks/>
              </p:cNvSpPr>
              <p:nvPr/>
            </p:nvSpPr>
            <p:spPr bwMode="auto">
              <a:xfrm>
                <a:off x="10976044" y="5083183"/>
                <a:ext cx="66675" cy="95251"/>
              </a:xfrm>
              <a:custGeom>
                <a:avLst/>
                <a:gdLst>
                  <a:gd name="T0" fmla="*/ 42 w 42"/>
                  <a:gd name="T1" fmla="*/ 45 h 60"/>
                  <a:gd name="T2" fmla="*/ 42 w 42"/>
                  <a:gd name="T3" fmla="*/ 60 h 60"/>
                  <a:gd name="T4" fmla="*/ 0 w 42"/>
                  <a:gd name="T5" fmla="*/ 60 h 60"/>
                  <a:gd name="T6" fmla="*/ 0 w 42"/>
                  <a:gd name="T7" fmla="*/ 0 h 60"/>
                  <a:gd name="T8" fmla="*/ 16 w 42"/>
                  <a:gd name="T9" fmla="*/ 0 h 60"/>
                  <a:gd name="T10" fmla="*/ 16 w 42"/>
                  <a:gd name="T11" fmla="*/ 45 h 60"/>
                  <a:gd name="T12" fmla="*/ 42 w 42"/>
                  <a:gd name="T13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0">
                    <a:moveTo>
                      <a:pt x="42" y="45"/>
                    </a:moveTo>
                    <a:lnTo>
                      <a:pt x="42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45"/>
                    </a:lnTo>
                    <a:lnTo>
                      <a:pt x="42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7" name="Freeform 282"/>
              <p:cNvSpPr>
                <a:spLocks/>
              </p:cNvSpPr>
              <p:nvPr/>
            </p:nvSpPr>
            <p:spPr bwMode="auto">
              <a:xfrm>
                <a:off x="9339324" y="5081595"/>
                <a:ext cx="96840" cy="98425"/>
              </a:xfrm>
              <a:custGeom>
                <a:avLst/>
                <a:gdLst>
                  <a:gd name="T0" fmla="*/ 66 w 66"/>
                  <a:gd name="T1" fmla="*/ 29 h 67"/>
                  <a:gd name="T2" fmla="*/ 66 w 66"/>
                  <a:gd name="T3" fmla="*/ 34 h 67"/>
                  <a:gd name="T4" fmla="*/ 34 w 66"/>
                  <a:gd name="T5" fmla="*/ 67 h 67"/>
                  <a:gd name="T6" fmla="*/ 0 w 66"/>
                  <a:gd name="T7" fmla="*/ 34 h 67"/>
                  <a:gd name="T8" fmla="*/ 34 w 66"/>
                  <a:gd name="T9" fmla="*/ 0 h 67"/>
                  <a:gd name="T10" fmla="*/ 63 w 66"/>
                  <a:gd name="T11" fmla="*/ 16 h 67"/>
                  <a:gd name="T12" fmla="*/ 48 w 66"/>
                  <a:gd name="T13" fmla="*/ 24 h 67"/>
                  <a:gd name="T14" fmla="*/ 34 w 66"/>
                  <a:gd name="T15" fmla="*/ 16 h 67"/>
                  <a:gd name="T16" fmla="*/ 18 w 66"/>
                  <a:gd name="T17" fmla="*/ 34 h 67"/>
                  <a:gd name="T18" fmla="*/ 34 w 66"/>
                  <a:gd name="T19" fmla="*/ 50 h 67"/>
                  <a:gd name="T20" fmla="*/ 47 w 66"/>
                  <a:gd name="T21" fmla="*/ 43 h 67"/>
                  <a:gd name="T22" fmla="*/ 30 w 66"/>
                  <a:gd name="T23" fmla="*/ 43 h 67"/>
                  <a:gd name="T24" fmla="*/ 30 w 66"/>
                  <a:gd name="T25" fmla="*/ 29 h 67"/>
                  <a:gd name="T26" fmla="*/ 66 w 66"/>
                  <a:gd name="T27" fmla="*/ 2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67">
                    <a:moveTo>
                      <a:pt x="66" y="29"/>
                    </a:moveTo>
                    <a:cubicBezTo>
                      <a:pt x="66" y="34"/>
                      <a:pt x="66" y="34"/>
                      <a:pt x="66" y="34"/>
                    </a:cubicBezTo>
                    <a:cubicBezTo>
                      <a:pt x="66" y="54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46" y="0"/>
                      <a:pt x="57" y="6"/>
                      <a:pt x="63" y="1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5" y="19"/>
                      <a:pt x="40" y="16"/>
                      <a:pt x="34" y="16"/>
                    </a:cubicBezTo>
                    <a:cubicBezTo>
                      <a:pt x="25" y="16"/>
                      <a:pt x="18" y="24"/>
                      <a:pt x="18" y="34"/>
                    </a:cubicBezTo>
                    <a:cubicBezTo>
                      <a:pt x="18" y="43"/>
                      <a:pt x="25" y="50"/>
                      <a:pt x="34" y="50"/>
                    </a:cubicBezTo>
                    <a:cubicBezTo>
                      <a:pt x="41" y="50"/>
                      <a:pt x="46" y="47"/>
                      <a:pt x="47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29"/>
                      <a:pt x="30" y="29"/>
                      <a:pt x="30" y="29"/>
                    </a:cubicBezTo>
                    <a:lnTo>
                      <a:pt x="66" y="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8" name="Freeform 283"/>
              <p:cNvSpPr>
                <a:spLocks noEditPoints="1"/>
              </p:cNvSpPr>
              <p:nvPr/>
            </p:nvSpPr>
            <p:spPr bwMode="auto">
              <a:xfrm>
                <a:off x="9471088" y="5081595"/>
                <a:ext cx="98426" cy="98425"/>
              </a:xfrm>
              <a:custGeom>
                <a:avLst/>
                <a:gdLst>
                  <a:gd name="T0" fmla="*/ 0 w 67"/>
                  <a:gd name="T1" fmla="*/ 33 h 67"/>
                  <a:gd name="T2" fmla="*/ 34 w 67"/>
                  <a:gd name="T3" fmla="*/ 0 h 67"/>
                  <a:gd name="T4" fmla="*/ 67 w 67"/>
                  <a:gd name="T5" fmla="*/ 33 h 67"/>
                  <a:gd name="T6" fmla="*/ 34 w 67"/>
                  <a:gd name="T7" fmla="*/ 67 h 67"/>
                  <a:gd name="T8" fmla="*/ 0 w 67"/>
                  <a:gd name="T9" fmla="*/ 33 h 67"/>
                  <a:gd name="T10" fmla="*/ 49 w 67"/>
                  <a:gd name="T11" fmla="*/ 33 h 67"/>
                  <a:gd name="T12" fmla="*/ 34 w 67"/>
                  <a:gd name="T13" fmla="*/ 17 h 67"/>
                  <a:gd name="T14" fmla="*/ 18 w 67"/>
                  <a:gd name="T15" fmla="*/ 33 h 67"/>
                  <a:gd name="T16" fmla="*/ 34 w 67"/>
                  <a:gd name="T17" fmla="*/ 49 h 67"/>
                  <a:gd name="T18" fmla="*/ 49 w 67"/>
                  <a:gd name="T1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7">
                    <a:moveTo>
                      <a:pt x="0" y="33"/>
                    </a:move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3"/>
                    </a:cubicBezTo>
                    <a:cubicBezTo>
                      <a:pt x="67" y="52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3"/>
                    </a:cubicBezTo>
                    <a:moveTo>
                      <a:pt x="49" y="33"/>
                    </a:moveTo>
                    <a:cubicBezTo>
                      <a:pt x="49" y="24"/>
                      <a:pt x="42" y="17"/>
                      <a:pt x="34" y="17"/>
                    </a:cubicBezTo>
                    <a:cubicBezTo>
                      <a:pt x="25" y="17"/>
                      <a:pt x="18" y="24"/>
                      <a:pt x="18" y="33"/>
                    </a:cubicBezTo>
                    <a:cubicBezTo>
                      <a:pt x="18" y="43"/>
                      <a:pt x="25" y="49"/>
                      <a:pt x="34" y="49"/>
                    </a:cubicBezTo>
                    <a:cubicBezTo>
                      <a:pt x="42" y="49"/>
                      <a:pt x="49" y="43"/>
                      <a:pt x="49" y="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9" name="Freeform 284"/>
              <p:cNvSpPr>
                <a:spLocks/>
              </p:cNvSpPr>
              <p:nvPr/>
            </p:nvSpPr>
            <p:spPr bwMode="auto">
              <a:xfrm>
                <a:off x="9594911" y="5083183"/>
                <a:ext cx="100014" cy="95251"/>
              </a:xfrm>
              <a:custGeom>
                <a:avLst/>
                <a:gdLst>
                  <a:gd name="T0" fmla="*/ 63 w 63"/>
                  <a:gd name="T1" fmla="*/ 0 h 60"/>
                  <a:gd name="T2" fmla="*/ 39 w 63"/>
                  <a:gd name="T3" fmla="*/ 60 h 60"/>
                  <a:gd name="T4" fmla="*/ 23 w 63"/>
                  <a:gd name="T5" fmla="*/ 60 h 60"/>
                  <a:gd name="T6" fmla="*/ 0 w 63"/>
                  <a:gd name="T7" fmla="*/ 0 h 60"/>
                  <a:gd name="T8" fmla="*/ 18 w 63"/>
                  <a:gd name="T9" fmla="*/ 0 h 60"/>
                  <a:gd name="T10" fmla="*/ 32 w 63"/>
                  <a:gd name="T11" fmla="*/ 37 h 60"/>
                  <a:gd name="T12" fmla="*/ 46 w 63"/>
                  <a:gd name="T13" fmla="*/ 0 h 60"/>
                  <a:gd name="T14" fmla="*/ 63 w 63"/>
                  <a:gd name="T1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0">
                    <a:moveTo>
                      <a:pt x="63" y="0"/>
                    </a:moveTo>
                    <a:lnTo>
                      <a:pt x="39" y="60"/>
                    </a:lnTo>
                    <a:lnTo>
                      <a:pt x="23" y="6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2" y="37"/>
                    </a:lnTo>
                    <a:lnTo>
                      <a:pt x="46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0" name="Freeform 285"/>
              <p:cNvSpPr>
                <a:spLocks/>
              </p:cNvSpPr>
              <p:nvPr/>
            </p:nvSpPr>
            <p:spPr bwMode="auto">
              <a:xfrm>
                <a:off x="9728264" y="5083183"/>
                <a:ext cx="68263" cy="95251"/>
              </a:xfrm>
              <a:custGeom>
                <a:avLst/>
                <a:gdLst>
                  <a:gd name="T0" fmla="*/ 16 w 43"/>
                  <a:gd name="T1" fmla="*/ 15 h 60"/>
                  <a:gd name="T2" fmla="*/ 16 w 43"/>
                  <a:gd name="T3" fmla="*/ 23 h 60"/>
                  <a:gd name="T4" fmla="*/ 34 w 43"/>
                  <a:gd name="T5" fmla="*/ 23 h 60"/>
                  <a:gd name="T6" fmla="*/ 34 w 43"/>
                  <a:gd name="T7" fmla="*/ 36 h 60"/>
                  <a:gd name="T8" fmla="*/ 16 w 43"/>
                  <a:gd name="T9" fmla="*/ 36 h 60"/>
                  <a:gd name="T10" fmla="*/ 16 w 43"/>
                  <a:gd name="T11" fmla="*/ 46 h 60"/>
                  <a:gd name="T12" fmla="*/ 43 w 43"/>
                  <a:gd name="T13" fmla="*/ 46 h 60"/>
                  <a:gd name="T14" fmla="*/ 43 w 43"/>
                  <a:gd name="T15" fmla="*/ 60 h 60"/>
                  <a:gd name="T16" fmla="*/ 0 w 43"/>
                  <a:gd name="T17" fmla="*/ 60 h 60"/>
                  <a:gd name="T18" fmla="*/ 0 w 43"/>
                  <a:gd name="T19" fmla="*/ 0 h 60"/>
                  <a:gd name="T20" fmla="*/ 43 w 43"/>
                  <a:gd name="T21" fmla="*/ 0 h 60"/>
                  <a:gd name="T22" fmla="*/ 43 w 43"/>
                  <a:gd name="T23" fmla="*/ 15 h 60"/>
                  <a:gd name="T24" fmla="*/ 16 w 43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60">
                    <a:moveTo>
                      <a:pt x="16" y="15"/>
                    </a:moveTo>
                    <a:lnTo>
                      <a:pt x="16" y="23"/>
                    </a:lnTo>
                    <a:lnTo>
                      <a:pt x="34" y="23"/>
                    </a:lnTo>
                    <a:lnTo>
                      <a:pt x="34" y="36"/>
                    </a:lnTo>
                    <a:lnTo>
                      <a:pt x="16" y="36"/>
                    </a:lnTo>
                    <a:lnTo>
                      <a:pt x="16" y="46"/>
                    </a:lnTo>
                    <a:lnTo>
                      <a:pt x="43" y="46"/>
                    </a:lnTo>
                    <a:lnTo>
                      <a:pt x="43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15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1" name="Freeform 286"/>
              <p:cNvSpPr>
                <a:spLocks noEditPoints="1"/>
              </p:cNvSpPr>
              <p:nvPr/>
            </p:nvSpPr>
            <p:spPr bwMode="auto">
              <a:xfrm>
                <a:off x="9836214" y="5083183"/>
                <a:ext cx="82550" cy="95251"/>
              </a:xfrm>
              <a:custGeom>
                <a:avLst/>
                <a:gdLst>
                  <a:gd name="T0" fmla="*/ 24 w 56"/>
                  <a:gd name="T1" fmla="*/ 42 h 65"/>
                  <a:gd name="T2" fmla="*/ 17 w 56"/>
                  <a:gd name="T3" fmla="*/ 42 h 65"/>
                  <a:gd name="T4" fmla="*/ 17 w 56"/>
                  <a:gd name="T5" fmla="*/ 65 h 65"/>
                  <a:gd name="T6" fmla="*/ 0 w 56"/>
                  <a:gd name="T7" fmla="*/ 65 h 65"/>
                  <a:gd name="T8" fmla="*/ 0 w 56"/>
                  <a:gd name="T9" fmla="*/ 0 h 65"/>
                  <a:gd name="T10" fmla="*/ 31 w 56"/>
                  <a:gd name="T11" fmla="*/ 0 h 65"/>
                  <a:gd name="T12" fmla="*/ 53 w 56"/>
                  <a:gd name="T13" fmla="*/ 21 h 65"/>
                  <a:gd name="T14" fmla="*/ 42 w 56"/>
                  <a:gd name="T15" fmla="*/ 40 h 65"/>
                  <a:gd name="T16" fmla="*/ 56 w 56"/>
                  <a:gd name="T17" fmla="*/ 65 h 65"/>
                  <a:gd name="T18" fmla="*/ 37 w 56"/>
                  <a:gd name="T19" fmla="*/ 65 h 65"/>
                  <a:gd name="T20" fmla="*/ 24 w 56"/>
                  <a:gd name="T21" fmla="*/ 42 h 65"/>
                  <a:gd name="T22" fmla="*/ 17 w 56"/>
                  <a:gd name="T23" fmla="*/ 28 h 65"/>
                  <a:gd name="T24" fmla="*/ 29 w 56"/>
                  <a:gd name="T25" fmla="*/ 28 h 65"/>
                  <a:gd name="T26" fmla="*/ 36 w 56"/>
                  <a:gd name="T27" fmla="*/ 22 h 65"/>
                  <a:gd name="T28" fmla="*/ 29 w 56"/>
                  <a:gd name="T29" fmla="*/ 16 h 65"/>
                  <a:gd name="T30" fmla="*/ 17 w 56"/>
                  <a:gd name="T31" fmla="*/ 16 h 65"/>
                  <a:gd name="T32" fmla="*/ 17 w 56"/>
                  <a:gd name="T33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65">
                    <a:moveTo>
                      <a:pt x="24" y="42"/>
                    </a:move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4" y="0"/>
                      <a:pt x="53" y="9"/>
                      <a:pt x="53" y="21"/>
                    </a:cubicBezTo>
                    <a:cubicBezTo>
                      <a:pt x="53" y="29"/>
                      <a:pt x="49" y="36"/>
                      <a:pt x="42" y="40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37" y="65"/>
                      <a:pt x="37" y="65"/>
                      <a:pt x="37" y="65"/>
                    </a:cubicBezTo>
                    <a:lnTo>
                      <a:pt x="24" y="42"/>
                    </a:lnTo>
                    <a:close/>
                    <a:moveTo>
                      <a:pt x="17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3" y="28"/>
                      <a:pt x="36" y="25"/>
                      <a:pt x="36" y="22"/>
                    </a:cubicBezTo>
                    <a:cubicBezTo>
                      <a:pt x="36" y="18"/>
                      <a:pt x="33" y="16"/>
                      <a:pt x="29" y="16"/>
                    </a:cubicBezTo>
                    <a:cubicBezTo>
                      <a:pt x="17" y="16"/>
                      <a:pt x="17" y="16"/>
                      <a:pt x="17" y="16"/>
                    </a:cubicBezTo>
                    <a:lnTo>
                      <a:pt x="17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2" name="Freeform 287"/>
              <p:cNvSpPr>
                <a:spLocks/>
              </p:cNvSpPr>
              <p:nvPr/>
            </p:nvSpPr>
            <p:spPr bwMode="auto">
              <a:xfrm>
                <a:off x="9953689" y="5083183"/>
                <a:ext cx="87313" cy="95251"/>
              </a:xfrm>
              <a:custGeom>
                <a:avLst/>
                <a:gdLst>
                  <a:gd name="T0" fmla="*/ 55 w 55"/>
                  <a:gd name="T1" fmla="*/ 0 h 60"/>
                  <a:gd name="T2" fmla="*/ 55 w 55"/>
                  <a:gd name="T3" fmla="*/ 60 h 60"/>
                  <a:gd name="T4" fmla="*/ 41 w 55"/>
                  <a:gd name="T5" fmla="*/ 60 h 60"/>
                  <a:gd name="T6" fmla="*/ 17 w 55"/>
                  <a:gd name="T7" fmla="*/ 29 h 60"/>
                  <a:gd name="T8" fmla="*/ 17 w 55"/>
                  <a:gd name="T9" fmla="*/ 60 h 60"/>
                  <a:gd name="T10" fmla="*/ 0 w 55"/>
                  <a:gd name="T11" fmla="*/ 60 h 60"/>
                  <a:gd name="T12" fmla="*/ 0 w 55"/>
                  <a:gd name="T13" fmla="*/ 0 h 60"/>
                  <a:gd name="T14" fmla="*/ 14 w 55"/>
                  <a:gd name="T15" fmla="*/ 0 h 60"/>
                  <a:gd name="T16" fmla="*/ 38 w 55"/>
                  <a:gd name="T17" fmla="*/ 32 h 60"/>
                  <a:gd name="T18" fmla="*/ 38 w 55"/>
                  <a:gd name="T19" fmla="*/ 0 h 60"/>
                  <a:gd name="T20" fmla="*/ 55 w 55"/>
                  <a:gd name="T2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60">
                    <a:moveTo>
                      <a:pt x="55" y="0"/>
                    </a:moveTo>
                    <a:lnTo>
                      <a:pt x="55" y="60"/>
                    </a:lnTo>
                    <a:lnTo>
                      <a:pt x="41" y="60"/>
                    </a:lnTo>
                    <a:lnTo>
                      <a:pt x="17" y="29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38" y="32"/>
                    </a:lnTo>
                    <a:lnTo>
                      <a:pt x="38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3" name="Freeform 288"/>
              <p:cNvSpPr>
                <a:spLocks noEditPoints="1"/>
              </p:cNvSpPr>
              <p:nvPr/>
            </p:nvSpPr>
            <p:spPr bwMode="auto">
              <a:xfrm>
                <a:off x="10077517" y="5081595"/>
                <a:ext cx="98426" cy="98425"/>
              </a:xfrm>
              <a:custGeom>
                <a:avLst/>
                <a:gdLst>
                  <a:gd name="T0" fmla="*/ 0 w 67"/>
                  <a:gd name="T1" fmla="*/ 33 h 67"/>
                  <a:gd name="T2" fmla="*/ 34 w 67"/>
                  <a:gd name="T3" fmla="*/ 0 h 67"/>
                  <a:gd name="T4" fmla="*/ 67 w 67"/>
                  <a:gd name="T5" fmla="*/ 33 h 67"/>
                  <a:gd name="T6" fmla="*/ 34 w 67"/>
                  <a:gd name="T7" fmla="*/ 67 h 67"/>
                  <a:gd name="T8" fmla="*/ 0 w 67"/>
                  <a:gd name="T9" fmla="*/ 33 h 67"/>
                  <a:gd name="T10" fmla="*/ 49 w 67"/>
                  <a:gd name="T11" fmla="*/ 33 h 67"/>
                  <a:gd name="T12" fmla="*/ 34 w 67"/>
                  <a:gd name="T13" fmla="*/ 17 h 67"/>
                  <a:gd name="T14" fmla="*/ 18 w 67"/>
                  <a:gd name="T15" fmla="*/ 33 h 67"/>
                  <a:gd name="T16" fmla="*/ 34 w 67"/>
                  <a:gd name="T17" fmla="*/ 49 h 67"/>
                  <a:gd name="T18" fmla="*/ 49 w 67"/>
                  <a:gd name="T1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7">
                    <a:moveTo>
                      <a:pt x="0" y="33"/>
                    </a:move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3"/>
                    </a:cubicBezTo>
                    <a:cubicBezTo>
                      <a:pt x="67" y="52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3"/>
                    </a:cubicBezTo>
                    <a:moveTo>
                      <a:pt x="49" y="33"/>
                    </a:moveTo>
                    <a:cubicBezTo>
                      <a:pt x="49" y="24"/>
                      <a:pt x="42" y="17"/>
                      <a:pt x="34" y="17"/>
                    </a:cubicBezTo>
                    <a:cubicBezTo>
                      <a:pt x="25" y="17"/>
                      <a:pt x="18" y="24"/>
                      <a:pt x="18" y="33"/>
                    </a:cubicBezTo>
                    <a:cubicBezTo>
                      <a:pt x="18" y="43"/>
                      <a:pt x="25" y="49"/>
                      <a:pt x="34" y="49"/>
                    </a:cubicBezTo>
                    <a:cubicBezTo>
                      <a:pt x="42" y="49"/>
                      <a:pt x="49" y="43"/>
                      <a:pt x="49" y="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4" name="Freeform 289"/>
              <p:cNvSpPr>
                <a:spLocks/>
              </p:cNvSpPr>
              <p:nvPr/>
            </p:nvSpPr>
            <p:spPr bwMode="auto">
              <a:xfrm>
                <a:off x="10275949" y="5083183"/>
                <a:ext cx="69852" cy="95251"/>
              </a:xfrm>
              <a:custGeom>
                <a:avLst/>
                <a:gdLst>
                  <a:gd name="T0" fmla="*/ 17 w 44"/>
                  <a:gd name="T1" fmla="*/ 15 h 60"/>
                  <a:gd name="T2" fmla="*/ 17 w 44"/>
                  <a:gd name="T3" fmla="*/ 25 h 60"/>
                  <a:gd name="T4" fmla="*/ 35 w 44"/>
                  <a:gd name="T5" fmla="*/ 25 h 60"/>
                  <a:gd name="T6" fmla="*/ 35 w 44"/>
                  <a:gd name="T7" fmla="*/ 38 h 60"/>
                  <a:gd name="T8" fmla="*/ 17 w 44"/>
                  <a:gd name="T9" fmla="*/ 38 h 60"/>
                  <a:gd name="T10" fmla="*/ 17 w 44"/>
                  <a:gd name="T11" fmla="*/ 60 h 60"/>
                  <a:gd name="T12" fmla="*/ 0 w 44"/>
                  <a:gd name="T13" fmla="*/ 60 h 60"/>
                  <a:gd name="T14" fmla="*/ 0 w 44"/>
                  <a:gd name="T15" fmla="*/ 0 h 60"/>
                  <a:gd name="T16" fmla="*/ 44 w 44"/>
                  <a:gd name="T17" fmla="*/ 0 h 60"/>
                  <a:gd name="T18" fmla="*/ 44 w 44"/>
                  <a:gd name="T19" fmla="*/ 15 h 60"/>
                  <a:gd name="T20" fmla="*/ 17 w 44"/>
                  <a:gd name="T21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60">
                    <a:moveTo>
                      <a:pt x="17" y="15"/>
                    </a:moveTo>
                    <a:lnTo>
                      <a:pt x="17" y="25"/>
                    </a:lnTo>
                    <a:lnTo>
                      <a:pt x="35" y="25"/>
                    </a:lnTo>
                    <a:lnTo>
                      <a:pt x="35" y="38"/>
                    </a:lnTo>
                    <a:lnTo>
                      <a:pt x="17" y="38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15"/>
                    </a:lnTo>
                    <a:lnTo>
                      <a:pt x="1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5" name="Freeform 290"/>
              <p:cNvSpPr>
                <a:spLocks/>
              </p:cNvSpPr>
              <p:nvPr/>
            </p:nvSpPr>
            <p:spPr bwMode="auto">
              <a:xfrm>
                <a:off x="10383897" y="5083183"/>
                <a:ext cx="68263" cy="95251"/>
              </a:xfrm>
              <a:custGeom>
                <a:avLst/>
                <a:gdLst>
                  <a:gd name="T0" fmla="*/ 16 w 43"/>
                  <a:gd name="T1" fmla="*/ 15 h 60"/>
                  <a:gd name="T2" fmla="*/ 16 w 43"/>
                  <a:gd name="T3" fmla="*/ 23 h 60"/>
                  <a:gd name="T4" fmla="*/ 33 w 43"/>
                  <a:gd name="T5" fmla="*/ 23 h 60"/>
                  <a:gd name="T6" fmla="*/ 33 w 43"/>
                  <a:gd name="T7" fmla="*/ 36 h 60"/>
                  <a:gd name="T8" fmla="*/ 16 w 43"/>
                  <a:gd name="T9" fmla="*/ 36 h 60"/>
                  <a:gd name="T10" fmla="*/ 16 w 43"/>
                  <a:gd name="T11" fmla="*/ 46 h 60"/>
                  <a:gd name="T12" fmla="*/ 43 w 43"/>
                  <a:gd name="T13" fmla="*/ 46 h 60"/>
                  <a:gd name="T14" fmla="*/ 43 w 43"/>
                  <a:gd name="T15" fmla="*/ 60 h 60"/>
                  <a:gd name="T16" fmla="*/ 0 w 43"/>
                  <a:gd name="T17" fmla="*/ 60 h 60"/>
                  <a:gd name="T18" fmla="*/ 0 w 43"/>
                  <a:gd name="T19" fmla="*/ 0 h 60"/>
                  <a:gd name="T20" fmla="*/ 43 w 43"/>
                  <a:gd name="T21" fmla="*/ 0 h 60"/>
                  <a:gd name="T22" fmla="*/ 43 w 43"/>
                  <a:gd name="T23" fmla="*/ 15 h 60"/>
                  <a:gd name="T24" fmla="*/ 16 w 43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60">
                    <a:moveTo>
                      <a:pt x="16" y="15"/>
                    </a:moveTo>
                    <a:lnTo>
                      <a:pt x="16" y="23"/>
                    </a:lnTo>
                    <a:lnTo>
                      <a:pt x="33" y="23"/>
                    </a:lnTo>
                    <a:lnTo>
                      <a:pt x="33" y="36"/>
                    </a:lnTo>
                    <a:lnTo>
                      <a:pt x="16" y="36"/>
                    </a:lnTo>
                    <a:lnTo>
                      <a:pt x="16" y="46"/>
                    </a:lnTo>
                    <a:lnTo>
                      <a:pt x="43" y="46"/>
                    </a:lnTo>
                    <a:lnTo>
                      <a:pt x="43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15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6" name="Freeform 291"/>
              <p:cNvSpPr>
                <a:spLocks noEditPoints="1"/>
              </p:cNvSpPr>
              <p:nvPr/>
            </p:nvSpPr>
            <p:spPr bwMode="auto">
              <a:xfrm>
                <a:off x="10491850" y="5083183"/>
                <a:ext cx="88901" cy="95251"/>
              </a:xfrm>
              <a:custGeom>
                <a:avLst/>
                <a:gdLst>
                  <a:gd name="T0" fmla="*/ 61 w 61"/>
                  <a:gd name="T1" fmla="*/ 32 h 65"/>
                  <a:gd name="T2" fmla="*/ 27 w 61"/>
                  <a:gd name="T3" fmla="*/ 65 h 65"/>
                  <a:gd name="T4" fmla="*/ 0 w 61"/>
                  <a:gd name="T5" fmla="*/ 65 h 65"/>
                  <a:gd name="T6" fmla="*/ 0 w 61"/>
                  <a:gd name="T7" fmla="*/ 0 h 65"/>
                  <a:gd name="T8" fmla="*/ 27 w 61"/>
                  <a:gd name="T9" fmla="*/ 0 h 65"/>
                  <a:gd name="T10" fmla="*/ 61 w 61"/>
                  <a:gd name="T11" fmla="*/ 32 h 65"/>
                  <a:gd name="T12" fmla="*/ 43 w 61"/>
                  <a:gd name="T13" fmla="*/ 32 h 65"/>
                  <a:gd name="T14" fmla="*/ 26 w 61"/>
                  <a:gd name="T15" fmla="*/ 17 h 65"/>
                  <a:gd name="T16" fmla="*/ 18 w 61"/>
                  <a:gd name="T17" fmla="*/ 17 h 65"/>
                  <a:gd name="T18" fmla="*/ 18 w 61"/>
                  <a:gd name="T19" fmla="*/ 48 h 65"/>
                  <a:gd name="T20" fmla="*/ 26 w 61"/>
                  <a:gd name="T21" fmla="*/ 48 h 65"/>
                  <a:gd name="T22" fmla="*/ 43 w 61"/>
                  <a:gd name="T23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65">
                    <a:moveTo>
                      <a:pt x="61" y="32"/>
                    </a:moveTo>
                    <a:cubicBezTo>
                      <a:pt x="61" y="51"/>
                      <a:pt x="46" y="65"/>
                      <a:pt x="2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46" y="0"/>
                      <a:pt x="61" y="14"/>
                      <a:pt x="61" y="32"/>
                    </a:cubicBezTo>
                    <a:moveTo>
                      <a:pt x="43" y="32"/>
                    </a:moveTo>
                    <a:cubicBezTo>
                      <a:pt x="43" y="23"/>
                      <a:pt x="36" y="17"/>
                      <a:pt x="26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36" y="48"/>
                      <a:pt x="43" y="42"/>
                      <a:pt x="43" y="3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7" name="Freeform 292"/>
              <p:cNvSpPr>
                <a:spLocks/>
              </p:cNvSpPr>
              <p:nvPr/>
            </p:nvSpPr>
            <p:spPr bwMode="auto">
              <a:xfrm>
                <a:off x="10617256" y="5083196"/>
                <a:ext cx="69852" cy="95251"/>
              </a:xfrm>
              <a:custGeom>
                <a:avLst/>
                <a:gdLst>
                  <a:gd name="T0" fmla="*/ 17 w 44"/>
                  <a:gd name="T1" fmla="*/ 15 h 60"/>
                  <a:gd name="T2" fmla="*/ 17 w 44"/>
                  <a:gd name="T3" fmla="*/ 23 h 60"/>
                  <a:gd name="T4" fmla="*/ 35 w 44"/>
                  <a:gd name="T5" fmla="*/ 23 h 60"/>
                  <a:gd name="T6" fmla="*/ 35 w 44"/>
                  <a:gd name="T7" fmla="*/ 36 h 60"/>
                  <a:gd name="T8" fmla="*/ 17 w 44"/>
                  <a:gd name="T9" fmla="*/ 36 h 60"/>
                  <a:gd name="T10" fmla="*/ 17 w 44"/>
                  <a:gd name="T11" fmla="*/ 46 h 60"/>
                  <a:gd name="T12" fmla="*/ 44 w 44"/>
                  <a:gd name="T13" fmla="*/ 46 h 60"/>
                  <a:gd name="T14" fmla="*/ 44 w 44"/>
                  <a:gd name="T15" fmla="*/ 60 h 60"/>
                  <a:gd name="T16" fmla="*/ 0 w 44"/>
                  <a:gd name="T17" fmla="*/ 60 h 60"/>
                  <a:gd name="T18" fmla="*/ 0 w 44"/>
                  <a:gd name="T19" fmla="*/ 0 h 60"/>
                  <a:gd name="T20" fmla="*/ 44 w 44"/>
                  <a:gd name="T21" fmla="*/ 0 h 60"/>
                  <a:gd name="T22" fmla="*/ 44 w 44"/>
                  <a:gd name="T23" fmla="*/ 15 h 60"/>
                  <a:gd name="T24" fmla="*/ 17 w 44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60">
                    <a:moveTo>
                      <a:pt x="17" y="15"/>
                    </a:moveTo>
                    <a:lnTo>
                      <a:pt x="17" y="23"/>
                    </a:lnTo>
                    <a:lnTo>
                      <a:pt x="35" y="23"/>
                    </a:lnTo>
                    <a:lnTo>
                      <a:pt x="35" y="36"/>
                    </a:lnTo>
                    <a:lnTo>
                      <a:pt x="17" y="36"/>
                    </a:lnTo>
                    <a:lnTo>
                      <a:pt x="17" y="46"/>
                    </a:lnTo>
                    <a:lnTo>
                      <a:pt x="44" y="46"/>
                    </a:lnTo>
                    <a:lnTo>
                      <a:pt x="4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15"/>
                    </a:lnTo>
                    <a:lnTo>
                      <a:pt x="1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8" name="Freeform 293"/>
              <p:cNvSpPr>
                <a:spLocks noEditPoints="1"/>
              </p:cNvSpPr>
              <p:nvPr/>
            </p:nvSpPr>
            <p:spPr bwMode="auto">
              <a:xfrm>
                <a:off x="10726810" y="5083173"/>
                <a:ext cx="82550" cy="95251"/>
              </a:xfrm>
              <a:custGeom>
                <a:avLst/>
                <a:gdLst>
                  <a:gd name="T0" fmla="*/ 24 w 56"/>
                  <a:gd name="T1" fmla="*/ 42 h 65"/>
                  <a:gd name="T2" fmla="*/ 17 w 56"/>
                  <a:gd name="T3" fmla="*/ 42 h 65"/>
                  <a:gd name="T4" fmla="*/ 17 w 56"/>
                  <a:gd name="T5" fmla="*/ 65 h 65"/>
                  <a:gd name="T6" fmla="*/ 0 w 56"/>
                  <a:gd name="T7" fmla="*/ 65 h 65"/>
                  <a:gd name="T8" fmla="*/ 0 w 56"/>
                  <a:gd name="T9" fmla="*/ 0 h 65"/>
                  <a:gd name="T10" fmla="*/ 31 w 56"/>
                  <a:gd name="T11" fmla="*/ 0 h 65"/>
                  <a:gd name="T12" fmla="*/ 53 w 56"/>
                  <a:gd name="T13" fmla="*/ 21 h 65"/>
                  <a:gd name="T14" fmla="*/ 42 w 56"/>
                  <a:gd name="T15" fmla="*/ 40 h 65"/>
                  <a:gd name="T16" fmla="*/ 56 w 56"/>
                  <a:gd name="T17" fmla="*/ 65 h 65"/>
                  <a:gd name="T18" fmla="*/ 37 w 56"/>
                  <a:gd name="T19" fmla="*/ 65 h 65"/>
                  <a:gd name="T20" fmla="*/ 24 w 56"/>
                  <a:gd name="T21" fmla="*/ 42 h 65"/>
                  <a:gd name="T22" fmla="*/ 17 w 56"/>
                  <a:gd name="T23" fmla="*/ 28 h 65"/>
                  <a:gd name="T24" fmla="*/ 29 w 56"/>
                  <a:gd name="T25" fmla="*/ 28 h 65"/>
                  <a:gd name="T26" fmla="*/ 36 w 56"/>
                  <a:gd name="T27" fmla="*/ 22 h 65"/>
                  <a:gd name="T28" fmla="*/ 29 w 56"/>
                  <a:gd name="T29" fmla="*/ 16 h 65"/>
                  <a:gd name="T30" fmla="*/ 17 w 56"/>
                  <a:gd name="T31" fmla="*/ 16 h 65"/>
                  <a:gd name="T32" fmla="*/ 17 w 56"/>
                  <a:gd name="T33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65">
                    <a:moveTo>
                      <a:pt x="24" y="42"/>
                    </a:move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3" y="0"/>
                      <a:pt x="53" y="9"/>
                      <a:pt x="53" y="21"/>
                    </a:cubicBezTo>
                    <a:cubicBezTo>
                      <a:pt x="53" y="29"/>
                      <a:pt x="49" y="36"/>
                      <a:pt x="42" y="40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37" y="65"/>
                      <a:pt x="37" y="65"/>
                      <a:pt x="37" y="65"/>
                    </a:cubicBezTo>
                    <a:lnTo>
                      <a:pt x="24" y="42"/>
                    </a:lnTo>
                    <a:close/>
                    <a:moveTo>
                      <a:pt x="17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3" y="28"/>
                      <a:pt x="36" y="25"/>
                      <a:pt x="36" y="22"/>
                    </a:cubicBezTo>
                    <a:cubicBezTo>
                      <a:pt x="36" y="18"/>
                      <a:pt x="33" y="16"/>
                      <a:pt x="29" y="16"/>
                    </a:cubicBezTo>
                    <a:cubicBezTo>
                      <a:pt x="17" y="16"/>
                      <a:pt x="17" y="16"/>
                      <a:pt x="17" y="16"/>
                    </a:cubicBezTo>
                    <a:lnTo>
                      <a:pt x="17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9" name="Freeform 294"/>
              <p:cNvSpPr>
                <a:spLocks noEditPoints="1"/>
              </p:cNvSpPr>
              <p:nvPr/>
            </p:nvSpPr>
            <p:spPr bwMode="auto">
              <a:xfrm>
                <a:off x="10837916" y="5083186"/>
                <a:ext cx="103188" cy="95251"/>
              </a:xfrm>
              <a:custGeom>
                <a:avLst/>
                <a:gdLst>
                  <a:gd name="T0" fmla="*/ 45 w 65"/>
                  <a:gd name="T1" fmla="*/ 50 h 60"/>
                  <a:gd name="T2" fmla="*/ 21 w 65"/>
                  <a:gd name="T3" fmla="*/ 50 h 60"/>
                  <a:gd name="T4" fmla="*/ 17 w 65"/>
                  <a:gd name="T5" fmla="*/ 60 h 60"/>
                  <a:gd name="T6" fmla="*/ 0 w 65"/>
                  <a:gd name="T7" fmla="*/ 60 h 60"/>
                  <a:gd name="T8" fmla="*/ 25 w 65"/>
                  <a:gd name="T9" fmla="*/ 0 h 60"/>
                  <a:gd name="T10" fmla="*/ 40 w 65"/>
                  <a:gd name="T11" fmla="*/ 0 h 60"/>
                  <a:gd name="T12" fmla="*/ 65 w 65"/>
                  <a:gd name="T13" fmla="*/ 60 h 60"/>
                  <a:gd name="T14" fmla="*/ 49 w 65"/>
                  <a:gd name="T15" fmla="*/ 60 h 60"/>
                  <a:gd name="T16" fmla="*/ 45 w 65"/>
                  <a:gd name="T17" fmla="*/ 50 h 60"/>
                  <a:gd name="T18" fmla="*/ 39 w 65"/>
                  <a:gd name="T19" fmla="*/ 35 h 60"/>
                  <a:gd name="T20" fmla="*/ 33 w 65"/>
                  <a:gd name="T21" fmla="*/ 20 h 60"/>
                  <a:gd name="T22" fmla="*/ 27 w 65"/>
                  <a:gd name="T23" fmla="*/ 35 h 60"/>
                  <a:gd name="T24" fmla="*/ 39 w 65"/>
                  <a:gd name="T25" fmla="*/ 3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0">
                    <a:moveTo>
                      <a:pt x="45" y="50"/>
                    </a:moveTo>
                    <a:lnTo>
                      <a:pt x="21" y="50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25" y="0"/>
                    </a:lnTo>
                    <a:lnTo>
                      <a:pt x="40" y="0"/>
                    </a:lnTo>
                    <a:lnTo>
                      <a:pt x="65" y="60"/>
                    </a:lnTo>
                    <a:lnTo>
                      <a:pt x="49" y="60"/>
                    </a:lnTo>
                    <a:lnTo>
                      <a:pt x="45" y="50"/>
                    </a:lnTo>
                    <a:close/>
                    <a:moveTo>
                      <a:pt x="39" y="35"/>
                    </a:moveTo>
                    <a:lnTo>
                      <a:pt x="33" y="20"/>
                    </a:lnTo>
                    <a:lnTo>
                      <a:pt x="27" y="35"/>
                    </a:lnTo>
                    <a:lnTo>
                      <a:pt x="39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30" name="Freeform 295"/>
              <p:cNvSpPr>
                <a:spLocks/>
              </p:cNvSpPr>
              <p:nvPr/>
            </p:nvSpPr>
            <p:spPr bwMode="auto">
              <a:xfrm>
                <a:off x="10975975" y="5083176"/>
                <a:ext cx="66675" cy="95251"/>
              </a:xfrm>
              <a:custGeom>
                <a:avLst/>
                <a:gdLst>
                  <a:gd name="T0" fmla="*/ 42 w 42"/>
                  <a:gd name="T1" fmla="*/ 45 h 60"/>
                  <a:gd name="T2" fmla="*/ 42 w 42"/>
                  <a:gd name="T3" fmla="*/ 60 h 60"/>
                  <a:gd name="T4" fmla="*/ 0 w 42"/>
                  <a:gd name="T5" fmla="*/ 60 h 60"/>
                  <a:gd name="T6" fmla="*/ 0 w 42"/>
                  <a:gd name="T7" fmla="*/ 0 h 60"/>
                  <a:gd name="T8" fmla="*/ 16 w 42"/>
                  <a:gd name="T9" fmla="*/ 0 h 60"/>
                  <a:gd name="T10" fmla="*/ 16 w 42"/>
                  <a:gd name="T11" fmla="*/ 45 h 60"/>
                  <a:gd name="T12" fmla="*/ 42 w 42"/>
                  <a:gd name="T13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0">
                    <a:moveTo>
                      <a:pt x="42" y="45"/>
                    </a:moveTo>
                    <a:lnTo>
                      <a:pt x="42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45"/>
                    </a:lnTo>
                    <a:lnTo>
                      <a:pt x="42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6564313" y="3632200"/>
              <a:ext cx="2222500" cy="568326"/>
              <a:chOff x="6564313" y="3632200"/>
              <a:chExt cx="2222500" cy="568325"/>
            </a:xfrm>
          </p:grpSpPr>
          <p:sp>
            <p:nvSpPr>
              <p:cNvPr id="19" name="Freeform 329"/>
              <p:cNvSpPr>
                <a:spLocks/>
              </p:cNvSpPr>
              <p:nvPr/>
            </p:nvSpPr>
            <p:spPr bwMode="auto">
              <a:xfrm>
                <a:off x="7415213" y="3662363"/>
                <a:ext cx="101600" cy="101600"/>
              </a:xfrm>
              <a:custGeom>
                <a:avLst/>
                <a:gdLst>
                  <a:gd name="T0" fmla="*/ 54 w 64"/>
                  <a:gd name="T1" fmla="*/ 64 h 64"/>
                  <a:gd name="T2" fmla="*/ 54 w 64"/>
                  <a:gd name="T3" fmla="*/ 19 h 64"/>
                  <a:gd name="T4" fmla="*/ 35 w 64"/>
                  <a:gd name="T5" fmla="*/ 53 h 64"/>
                  <a:gd name="T6" fmla="*/ 29 w 64"/>
                  <a:gd name="T7" fmla="*/ 53 h 64"/>
                  <a:gd name="T8" fmla="*/ 10 w 64"/>
                  <a:gd name="T9" fmla="*/ 19 h 64"/>
                  <a:gd name="T10" fmla="*/ 10 w 64"/>
                  <a:gd name="T11" fmla="*/ 64 h 64"/>
                  <a:gd name="T12" fmla="*/ 0 w 64"/>
                  <a:gd name="T13" fmla="*/ 64 h 64"/>
                  <a:gd name="T14" fmla="*/ 0 w 64"/>
                  <a:gd name="T15" fmla="*/ 0 h 64"/>
                  <a:gd name="T16" fmla="*/ 11 w 64"/>
                  <a:gd name="T17" fmla="*/ 0 h 64"/>
                  <a:gd name="T18" fmla="*/ 31 w 64"/>
                  <a:gd name="T19" fmla="*/ 39 h 64"/>
                  <a:gd name="T20" fmla="*/ 53 w 64"/>
                  <a:gd name="T21" fmla="*/ 0 h 64"/>
                  <a:gd name="T22" fmla="*/ 64 w 64"/>
                  <a:gd name="T23" fmla="*/ 0 h 64"/>
                  <a:gd name="T24" fmla="*/ 64 w 64"/>
                  <a:gd name="T25" fmla="*/ 64 h 64"/>
                  <a:gd name="T26" fmla="*/ 54 w 64"/>
                  <a:gd name="T2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" h="64">
                    <a:moveTo>
                      <a:pt x="54" y="64"/>
                    </a:moveTo>
                    <a:lnTo>
                      <a:pt x="54" y="19"/>
                    </a:lnTo>
                    <a:lnTo>
                      <a:pt x="35" y="53"/>
                    </a:lnTo>
                    <a:lnTo>
                      <a:pt x="29" y="53"/>
                    </a:lnTo>
                    <a:lnTo>
                      <a:pt x="10" y="1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31" y="39"/>
                    </a:lnTo>
                    <a:lnTo>
                      <a:pt x="53" y="0"/>
                    </a:lnTo>
                    <a:lnTo>
                      <a:pt x="64" y="0"/>
                    </a:lnTo>
                    <a:lnTo>
                      <a:pt x="64" y="64"/>
                    </a:lnTo>
                    <a:lnTo>
                      <a:pt x="54" y="64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0" name="Rectangle 330"/>
              <p:cNvSpPr>
                <a:spLocks noChangeArrowheads="1"/>
              </p:cNvSpPr>
              <p:nvPr/>
            </p:nvSpPr>
            <p:spPr bwMode="auto">
              <a:xfrm>
                <a:off x="7567613" y="3662363"/>
                <a:ext cx="15875" cy="101600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" name="Freeform 331"/>
              <p:cNvSpPr>
                <a:spLocks/>
              </p:cNvSpPr>
              <p:nvPr/>
            </p:nvSpPr>
            <p:spPr bwMode="auto">
              <a:xfrm>
                <a:off x="7634288" y="3662363"/>
                <a:ext cx="87313" cy="101600"/>
              </a:xfrm>
              <a:custGeom>
                <a:avLst/>
                <a:gdLst>
                  <a:gd name="T0" fmla="*/ 11 w 55"/>
                  <a:gd name="T1" fmla="*/ 19 h 64"/>
                  <a:gd name="T2" fmla="*/ 11 w 55"/>
                  <a:gd name="T3" fmla="*/ 64 h 64"/>
                  <a:gd name="T4" fmla="*/ 0 w 55"/>
                  <a:gd name="T5" fmla="*/ 64 h 64"/>
                  <a:gd name="T6" fmla="*/ 0 w 55"/>
                  <a:gd name="T7" fmla="*/ 0 h 64"/>
                  <a:gd name="T8" fmla="*/ 9 w 55"/>
                  <a:gd name="T9" fmla="*/ 0 h 64"/>
                  <a:gd name="T10" fmla="*/ 45 w 55"/>
                  <a:gd name="T11" fmla="*/ 47 h 64"/>
                  <a:gd name="T12" fmla="*/ 45 w 55"/>
                  <a:gd name="T13" fmla="*/ 0 h 64"/>
                  <a:gd name="T14" fmla="*/ 55 w 55"/>
                  <a:gd name="T15" fmla="*/ 0 h 64"/>
                  <a:gd name="T16" fmla="*/ 55 w 55"/>
                  <a:gd name="T17" fmla="*/ 64 h 64"/>
                  <a:gd name="T18" fmla="*/ 46 w 55"/>
                  <a:gd name="T19" fmla="*/ 64 h 64"/>
                  <a:gd name="T20" fmla="*/ 11 w 55"/>
                  <a:gd name="T21" fmla="*/ 1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64">
                    <a:moveTo>
                      <a:pt x="11" y="19"/>
                    </a:moveTo>
                    <a:lnTo>
                      <a:pt x="11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45" y="47"/>
                    </a:lnTo>
                    <a:lnTo>
                      <a:pt x="45" y="0"/>
                    </a:lnTo>
                    <a:lnTo>
                      <a:pt x="55" y="0"/>
                    </a:lnTo>
                    <a:lnTo>
                      <a:pt x="55" y="64"/>
                    </a:lnTo>
                    <a:lnTo>
                      <a:pt x="46" y="64"/>
                    </a:lnTo>
                    <a:lnTo>
                      <a:pt x="11" y="19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" name="Rectangle 332"/>
              <p:cNvSpPr>
                <a:spLocks noChangeArrowheads="1"/>
              </p:cNvSpPr>
              <p:nvPr/>
            </p:nvSpPr>
            <p:spPr bwMode="auto">
              <a:xfrm>
                <a:off x="7772400" y="3662363"/>
                <a:ext cx="15875" cy="101600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" name="Freeform 333"/>
              <p:cNvSpPr>
                <a:spLocks/>
              </p:cNvSpPr>
              <p:nvPr/>
            </p:nvSpPr>
            <p:spPr bwMode="auto">
              <a:xfrm>
                <a:off x="7832725" y="3660775"/>
                <a:ext cx="77788" cy="103188"/>
              </a:xfrm>
              <a:custGeom>
                <a:avLst/>
                <a:gdLst>
                  <a:gd name="T0" fmla="*/ 46 w 53"/>
                  <a:gd name="T1" fmla="*/ 17 h 70"/>
                  <a:gd name="T2" fmla="*/ 38 w 53"/>
                  <a:gd name="T3" fmla="*/ 12 h 70"/>
                  <a:gd name="T4" fmla="*/ 27 w 53"/>
                  <a:gd name="T5" fmla="*/ 10 h 70"/>
                  <a:gd name="T6" fmla="*/ 17 w 53"/>
                  <a:gd name="T7" fmla="*/ 13 h 70"/>
                  <a:gd name="T8" fmla="*/ 14 w 53"/>
                  <a:gd name="T9" fmla="*/ 20 h 70"/>
                  <a:gd name="T10" fmla="*/ 14 w 53"/>
                  <a:gd name="T11" fmla="*/ 22 h 70"/>
                  <a:gd name="T12" fmla="*/ 15 w 53"/>
                  <a:gd name="T13" fmla="*/ 24 h 70"/>
                  <a:gd name="T14" fmla="*/ 17 w 53"/>
                  <a:gd name="T15" fmla="*/ 26 h 70"/>
                  <a:gd name="T16" fmla="*/ 19 w 53"/>
                  <a:gd name="T17" fmla="*/ 27 h 70"/>
                  <a:gd name="T18" fmla="*/ 22 w 53"/>
                  <a:gd name="T19" fmla="*/ 28 h 70"/>
                  <a:gd name="T20" fmla="*/ 26 w 53"/>
                  <a:gd name="T21" fmla="*/ 29 h 70"/>
                  <a:gd name="T22" fmla="*/ 31 w 53"/>
                  <a:gd name="T23" fmla="*/ 31 h 70"/>
                  <a:gd name="T24" fmla="*/ 38 w 53"/>
                  <a:gd name="T25" fmla="*/ 33 h 70"/>
                  <a:gd name="T26" fmla="*/ 45 w 53"/>
                  <a:gd name="T27" fmla="*/ 35 h 70"/>
                  <a:gd name="T28" fmla="*/ 49 w 53"/>
                  <a:gd name="T29" fmla="*/ 39 h 70"/>
                  <a:gd name="T30" fmla="*/ 52 w 53"/>
                  <a:gd name="T31" fmla="*/ 44 h 70"/>
                  <a:gd name="T32" fmla="*/ 53 w 53"/>
                  <a:gd name="T33" fmla="*/ 51 h 70"/>
                  <a:gd name="T34" fmla="*/ 52 w 53"/>
                  <a:gd name="T35" fmla="*/ 58 h 70"/>
                  <a:gd name="T36" fmla="*/ 48 w 53"/>
                  <a:gd name="T37" fmla="*/ 63 h 70"/>
                  <a:gd name="T38" fmla="*/ 43 w 53"/>
                  <a:gd name="T39" fmla="*/ 67 h 70"/>
                  <a:gd name="T40" fmla="*/ 36 w 53"/>
                  <a:gd name="T41" fmla="*/ 69 h 70"/>
                  <a:gd name="T42" fmla="*/ 28 w 53"/>
                  <a:gd name="T43" fmla="*/ 70 h 70"/>
                  <a:gd name="T44" fmla="*/ 13 w 53"/>
                  <a:gd name="T45" fmla="*/ 68 h 70"/>
                  <a:gd name="T46" fmla="*/ 0 w 53"/>
                  <a:gd name="T47" fmla="*/ 61 h 70"/>
                  <a:gd name="T48" fmla="*/ 5 w 53"/>
                  <a:gd name="T49" fmla="*/ 52 h 70"/>
                  <a:gd name="T50" fmla="*/ 14 w 53"/>
                  <a:gd name="T51" fmla="*/ 58 h 70"/>
                  <a:gd name="T52" fmla="*/ 28 w 53"/>
                  <a:gd name="T53" fmla="*/ 60 h 70"/>
                  <a:gd name="T54" fmla="*/ 38 w 53"/>
                  <a:gd name="T55" fmla="*/ 58 h 70"/>
                  <a:gd name="T56" fmla="*/ 42 w 53"/>
                  <a:gd name="T57" fmla="*/ 52 h 70"/>
                  <a:gd name="T58" fmla="*/ 41 w 53"/>
                  <a:gd name="T59" fmla="*/ 49 h 70"/>
                  <a:gd name="T60" fmla="*/ 39 w 53"/>
                  <a:gd name="T61" fmla="*/ 46 h 70"/>
                  <a:gd name="T62" fmla="*/ 37 w 53"/>
                  <a:gd name="T63" fmla="*/ 44 h 70"/>
                  <a:gd name="T64" fmla="*/ 33 w 53"/>
                  <a:gd name="T65" fmla="*/ 43 h 70"/>
                  <a:gd name="T66" fmla="*/ 28 w 53"/>
                  <a:gd name="T67" fmla="*/ 41 h 70"/>
                  <a:gd name="T68" fmla="*/ 23 w 53"/>
                  <a:gd name="T69" fmla="*/ 40 h 70"/>
                  <a:gd name="T70" fmla="*/ 14 w 53"/>
                  <a:gd name="T71" fmla="*/ 37 h 70"/>
                  <a:gd name="T72" fmla="*/ 8 w 53"/>
                  <a:gd name="T73" fmla="*/ 33 h 70"/>
                  <a:gd name="T74" fmla="*/ 4 w 53"/>
                  <a:gd name="T75" fmla="*/ 28 h 70"/>
                  <a:gd name="T76" fmla="*/ 2 w 53"/>
                  <a:gd name="T77" fmla="*/ 21 h 70"/>
                  <a:gd name="T78" fmla="*/ 4 w 53"/>
                  <a:gd name="T79" fmla="*/ 12 h 70"/>
                  <a:gd name="T80" fmla="*/ 10 w 53"/>
                  <a:gd name="T81" fmla="*/ 6 h 70"/>
                  <a:gd name="T82" fmla="*/ 18 w 53"/>
                  <a:gd name="T83" fmla="*/ 2 h 70"/>
                  <a:gd name="T84" fmla="*/ 27 w 53"/>
                  <a:gd name="T85" fmla="*/ 0 h 70"/>
                  <a:gd name="T86" fmla="*/ 51 w 53"/>
                  <a:gd name="T87" fmla="*/ 8 h 70"/>
                  <a:gd name="T88" fmla="*/ 46 w 53"/>
                  <a:gd name="T89" fmla="*/ 1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3" h="70">
                    <a:moveTo>
                      <a:pt x="46" y="17"/>
                    </a:moveTo>
                    <a:cubicBezTo>
                      <a:pt x="44" y="15"/>
                      <a:pt x="42" y="14"/>
                      <a:pt x="38" y="12"/>
                    </a:cubicBezTo>
                    <a:cubicBezTo>
                      <a:pt x="35" y="11"/>
                      <a:pt x="31" y="10"/>
                      <a:pt x="27" y="10"/>
                    </a:cubicBezTo>
                    <a:cubicBezTo>
                      <a:pt x="23" y="10"/>
                      <a:pt x="19" y="11"/>
                      <a:pt x="17" y="13"/>
                    </a:cubicBezTo>
                    <a:cubicBezTo>
                      <a:pt x="15" y="14"/>
                      <a:pt x="14" y="17"/>
                      <a:pt x="14" y="20"/>
                    </a:cubicBezTo>
                    <a:cubicBezTo>
                      <a:pt x="14" y="20"/>
                      <a:pt x="14" y="21"/>
                      <a:pt x="14" y="22"/>
                    </a:cubicBezTo>
                    <a:cubicBezTo>
                      <a:pt x="14" y="23"/>
                      <a:pt x="15" y="24"/>
                      <a:pt x="15" y="24"/>
                    </a:cubicBezTo>
                    <a:cubicBezTo>
                      <a:pt x="15" y="25"/>
                      <a:pt x="16" y="25"/>
                      <a:pt x="17" y="26"/>
                    </a:cubicBezTo>
                    <a:cubicBezTo>
                      <a:pt x="18" y="26"/>
                      <a:pt x="18" y="27"/>
                      <a:pt x="19" y="27"/>
                    </a:cubicBezTo>
                    <a:cubicBezTo>
                      <a:pt x="20" y="28"/>
                      <a:pt x="21" y="28"/>
                      <a:pt x="22" y="28"/>
                    </a:cubicBezTo>
                    <a:cubicBezTo>
                      <a:pt x="24" y="29"/>
                      <a:pt x="25" y="29"/>
                      <a:pt x="26" y="29"/>
                    </a:cubicBezTo>
                    <a:cubicBezTo>
                      <a:pt x="27" y="30"/>
                      <a:pt x="29" y="30"/>
                      <a:pt x="31" y="31"/>
                    </a:cubicBezTo>
                    <a:cubicBezTo>
                      <a:pt x="34" y="31"/>
                      <a:pt x="36" y="32"/>
                      <a:pt x="38" y="33"/>
                    </a:cubicBezTo>
                    <a:cubicBezTo>
                      <a:pt x="41" y="33"/>
                      <a:pt x="43" y="34"/>
                      <a:pt x="45" y="35"/>
                    </a:cubicBezTo>
                    <a:cubicBezTo>
                      <a:pt x="47" y="37"/>
                      <a:pt x="48" y="38"/>
                      <a:pt x="49" y="39"/>
                    </a:cubicBezTo>
                    <a:cubicBezTo>
                      <a:pt x="51" y="40"/>
                      <a:pt x="51" y="42"/>
                      <a:pt x="52" y="44"/>
                    </a:cubicBezTo>
                    <a:cubicBezTo>
                      <a:pt x="53" y="46"/>
                      <a:pt x="53" y="48"/>
                      <a:pt x="53" y="51"/>
                    </a:cubicBezTo>
                    <a:cubicBezTo>
                      <a:pt x="53" y="53"/>
                      <a:pt x="53" y="56"/>
                      <a:pt x="52" y="58"/>
                    </a:cubicBezTo>
                    <a:cubicBezTo>
                      <a:pt x="51" y="60"/>
                      <a:pt x="50" y="62"/>
                      <a:pt x="48" y="63"/>
                    </a:cubicBezTo>
                    <a:cubicBezTo>
                      <a:pt x="47" y="65"/>
                      <a:pt x="45" y="66"/>
                      <a:pt x="43" y="67"/>
                    </a:cubicBezTo>
                    <a:cubicBezTo>
                      <a:pt x="41" y="68"/>
                      <a:pt x="38" y="69"/>
                      <a:pt x="36" y="69"/>
                    </a:cubicBezTo>
                    <a:cubicBezTo>
                      <a:pt x="34" y="70"/>
                      <a:pt x="31" y="70"/>
                      <a:pt x="28" y="70"/>
                    </a:cubicBezTo>
                    <a:cubicBezTo>
                      <a:pt x="23" y="70"/>
                      <a:pt x="18" y="69"/>
                      <a:pt x="13" y="68"/>
                    </a:cubicBezTo>
                    <a:cubicBezTo>
                      <a:pt x="8" y="66"/>
                      <a:pt x="4" y="64"/>
                      <a:pt x="0" y="61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7" y="54"/>
                      <a:pt x="10" y="56"/>
                      <a:pt x="14" y="58"/>
                    </a:cubicBezTo>
                    <a:cubicBezTo>
                      <a:pt x="19" y="59"/>
                      <a:pt x="24" y="60"/>
                      <a:pt x="28" y="60"/>
                    </a:cubicBezTo>
                    <a:cubicBezTo>
                      <a:pt x="33" y="60"/>
                      <a:pt x="36" y="60"/>
                      <a:pt x="38" y="58"/>
                    </a:cubicBezTo>
                    <a:cubicBezTo>
                      <a:pt x="41" y="57"/>
                      <a:pt x="42" y="54"/>
                      <a:pt x="42" y="52"/>
                    </a:cubicBezTo>
                    <a:cubicBezTo>
                      <a:pt x="42" y="51"/>
                      <a:pt x="41" y="49"/>
                      <a:pt x="41" y="49"/>
                    </a:cubicBezTo>
                    <a:cubicBezTo>
                      <a:pt x="41" y="48"/>
                      <a:pt x="40" y="47"/>
                      <a:pt x="39" y="46"/>
                    </a:cubicBezTo>
                    <a:cubicBezTo>
                      <a:pt x="38" y="45"/>
                      <a:pt x="38" y="45"/>
                      <a:pt x="37" y="44"/>
                    </a:cubicBezTo>
                    <a:cubicBezTo>
                      <a:pt x="36" y="44"/>
                      <a:pt x="35" y="43"/>
                      <a:pt x="33" y="43"/>
                    </a:cubicBezTo>
                    <a:cubicBezTo>
                      <a:pt x="31" y="42"/>
                      <a:pt x="30" y="41"/>
                      <a:pt x="28" y="41"/>
                    </a:cubicBezTo>
                    <a:cubicBezTo>
                      <a:pt x="27" y="41"/>
                      <a:pt x="25" y="40"/>
                      <a:pt x="23" y="40"/>
                    </a:cubicBezTo>
                    <a:cubicBezTo>
                      <a:pt x="19" y="39"/>
                      <a:pt x="16" y="38"/>
                      <a:pt x="14" y="37"/>
                    </a:cubicBezTo>
                    <a:cubicBezTo>
                      <a:pt x="12" y="36"/>
                      <a:pt x="9" y="35"/>
                      <a:pt x="8" y="33"/>
                    </a:cubicBezTo>
                    <a:cubicBezTo>
                      <a:pt x="6" y="32"/>
                      <a:pt x="4" y="30"/>
                      <a:pt x="4" y="28"/>
                    </a:cubicBezTo>
                    <a:cubicBezTo>
                      <a:pt x="3" y="26"/>
                      <a:pt x="2" y="24"/>
                      <a:pt x="2" y="21"/>
                    </a:cubicBezTo>
                    <a:cubicBezTo>
                      <a:pt x="2" y="18"/>
                      <a:pt x="3" y="15"/>
                      <a:pt x="4" y="12"/>
                    </a:cubicBezTo>
                    <a:cubicBezTo>
                      <a:pt x="6" y="10"/>
                      <a:pt x="7" y="8"/>
                      <a:pt x="10" y="6"/>
                    </a:cubicBezTo>
                    <a:cubicBezTo>
                      <a:pt x="12" y="4"/>
                      <a:pt x="14" y="3"/>
                      <a:pt x="18" y="2"/>
                    </a:cubicBezTo>
                    <a:cubicBezTo>
                      <a:pt x="21" y="1"/>
                      <a:pt x="24" y="0"/>
                      <a:pt x="27" y="0"/>
                    </a:cubicBezTo>
                    <a:cubicBezTo>
                      <a:pt x="36" y="0"/>
                      <a:pt x="44" y="3"/>
                      <a:pt x="51" y="8"/>
                    </a:cubicBezTo>
                    <a:lnTo>
                      <a:pt x="46" y="17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" name="Freeform 334"/>
              <p:cNvSpPr>
                <a:spLocks/>
              </p:cNvSpPr>
              <p:nvPr/>
            </p:nvSpPr>
            <p:spPr bwMode="auto">
              <a:xfrm>
                <a:off x="7947025" y="3662363"/>
                <a:ext cx="84138" cy="101600"/>
              </a:xfrm>
              <a:custGeom>
                <a:avLst/>
                <a:gdLst>
                  <a:gd name="T0" fmla="*/ 53 w 53"/>
                  <a:gd name="T1" fmla="*/ 8 h 64"/>
                  <a:gd name="T2" fmla="*/ 31 w 53"/>
                  <a:gd name="T3" fmla="*/ 8 h 64"/>
                  <a:gd name="T4" fmla="*/ 31 w 53"/>
                  <a:gd name="T5" fmla="*/ 64 h 64"/>
                  <a:gd name="T6" fmla="*/ 21 w 53"/>
                  <a:gd name="T7" fmla="*/ 64 h 64"/>
                  <a:gd name="T8" fmla="*/ 21 w 53"/>
                  <a:gd name="T9" fmla="*/ 8 h 64"/>
                  <a:gd name="T10" fmla="*/ 0 w 53"/>
                  <a:gd name="T11" fmla="*/ 8 h 64"/>
                  <a:gd name="T12" fmla="*/ 0 w 53"/>
                  <a:gd name="T13" fmla="*/ 0 h 64"/>
                  <a:gd name="T14" fmla="*/ 53 w 53"/>
                  <a:gd name="T15" fmla="*/ 0 h 64"/>
                  <a:gd name="T16" fmla="*/ 53 w 53"/>
                  <a:gd name="T17" fmla="*/ 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64">
                    <a:moveTo>
                      <a:pt x="53" y="8"/>
                    </a:moveTo>
                    <a:lnTo>
                      <a:pt x="31" y="8"/>
                    </a:lnTo>
                    <a:lnTo>
                      <a:pt x="31" y="64"/>
                    </a:lnTo>
                    <a:lnTo>
                      <a:pt x="21" y="64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8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" name="Freeform 335"/>
              <p:cNvSpPr>
                <a:spLocks noEditPoints="1"/>
              </p:cNvSpPr>
              <p:nvPr/>
            </p:nvSpPr>
            <p:spPr bwMode="auto">
              <a:xfrm>
                <a:off x="8072438" y="3632200"/>
                <a:ext cx="68263" cy="131763"/>
              </a:xfrm>
              <a:custGeom>
                <a:avLst/>
                <a:gdLst>
                  <a:gd name="T0" fmla="*/ 43 w 43"/>
                  <a:gd name="T1" fmla="*/ 74 h 83"/>
                  <a:gd name="T2" fmla="*/ 43 w 43"/>
                  <a:gd name="T3" fmla="*/ 83 h 83"/>
                  <a:gd name="T4" fmla="*/ 0 w 43"/>
                  <a:gd name="T5" fmla="*/ 83 h 83"/>
                  <a:gd name="T6" fmla="*/ 0 w 43"/>
                  <a:gd name="T7" fmla="*/ 19 h 83"/>
                  <a:gd name="T8" fmla="*/ 43 w 43"/>
                  <a:gd name="T9" fmla="*/ 19 h 83"/>
                  <a:gd name="T10" fmla="*/ 43 w 43"/>
                  <a:gd name="T11" fmla="*/ 27 h 83"/>
                  <a:gd name="T12" fmla="*/ 10 w 43"/>
                  <a:gd name="T13" fmla="*/ 27 h 83"/>
                  <a:gd name="T14" fmla="*/ 10 w 43"/>
                  <a:gd name="T15" fmla="*/ 46 h 83"/>
                  <a:gd name="T16" fmla="*/ 39 w 43"/>
                  <a:gd name="T17" fmla="*/ 46 h 83"/>
                  <a:gd name="T18" fmla="*/ 39 w 43"/>
                  <a:gd name="T19" fmla="*/ 54 h 83"/>
                  <a:gd name="T20" fmla="*/ 10 w 43"/>
                  <a:gd name="T21" fmla="*/ 54 h 83"/>
                  <a:gd name="T22" fmla="*/ 10 w 43"/>
                  <a:gd name="T23" fmla="*/ 74 h 83"/>
                  <a:gd name="T24" fmla="*/ 43 w 43"/>
                  <a:gd name="T25" fmla="*/ 74 h 83"/>
                  <a:gd name="T26" fmla="*/ 26 w 43"/>
                  <a:gd name="T27" fmla="*/ 12 h 83"/>
                  <a:gd name="T28" fmla="*/ 19 w 43"/>
                  <a:gd name="T29" fmla="*/ 10 h 83"/>
                  <a:gd name="T30" fmla="*/ 25 w 43"/>
                  <a:gd name="T31" fmla="*/ 0 h 83"/>
                  <a:gd name="T32" fmla="*/ 34 w 43"/>
                  <a:gd name="T33" fmla="*/ 0 h 83"/>
                  <a:gd name="T34" fmla="*/ 26 w 43"/>
                  <a:gd name="T35" fmla="*/ 1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83">
                    <a:moveTo>
                      <a:pt x="43" y="74"/>
                    </a:moveTo>
                    <a:lnTo>
                      <a:pt x="43" y="83"/>
                    </a:lnTo>
                    <a:lnTo>
                      <a:pt x="0" y="83"/>
                    </a:lnTo>
                    <a:lnTo>
                      <a:pt x="0" y="19"/>
                    </a:lnTo>
                    <a:lnTo>
                      <a:pt x="43" y="19"/>
                    </a:lnTo>
                    <a:lnTo>
                      <a:pt x="43" y="27"/>
                    </a:lnTo>
                    <a:lnTo>
                      <a:pt x="10" y="27"/>
                    </a:lnTo>
                    <a:lnTo>
                      <a:pt x="10" y="46"/>
                    </a:lnTo>
                    <a:lnTo>
                      <a:pt x="39" y="46"/>
                    </a:lnTo>
                    <a:lnTo>
                      <a:pt x="39" y="54"/>
                    </a:lnTo>
                    <a:lnTo>
                      <a:pt x="10" y="54"/>
                    </a:lnTo>
                    <a:lnTo>
                      <a:pt x="10" y="74"/>
                    </a:lnTo>
                    <a:lnTo>
                      <a:pt x="43" y="74"/>
                    </a:lnTo>
                    <a:close/>
                    <a:moveTo>
                      <a:pt x="26" y="12"/>
                    </a:moveTo>
                    <a:lnTo>
                      <a:pt x="19" y="10"/>
                    </a:lnTo>
                    <a:lnTo>
                      <a:pt x="25" y="0"/>
                    </a:lnTo>
                    <a:lnTo>
                      <a:pt x="34" y="0"/>
                    </a:lnTo>
                    <a:lnTo>
                      <a:pt x="26" y="1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" name="Freeform 336"/>
              <p:cNvSpPr>
                <a:spLocks noEditPoints="1"/>
              </p:cNvSpPr>
              <p:nvPr/>
            </p:nvSpPr>
            <p:spPr bwMode="auto">
              <a:xfrm>
                <a:off x="8186738" y="3662363"/>
                <a:ext cx="80963" cy="101600"/>
              </a:xfrm>
              <a:custGeom>
                <a:avLst/>
                <a:gdLst>
                  <a:gd name="T0" fmla="*/ 0 w 54"/>
                  <a:gd name="T1" fmla="*/ 69 h 69"/>
                  <a:gd name="T2" fmla="*/ 0 w 54"/>
                  <a:gd name="T3" fmla="*/ 0 h 69"/>
                  <a:gd name="T4" fmla="*/ 30 w 54"/>
                  <a:gd name="T5" fmla="*/ 0 h 69"/>
                  <a:gd name="T6" fmla="*/ 38 w 54"/>
                  <a:gd name="T7" fmla="*/ 2 h 69"/>
                  <a:gd name="T8" fmla="*/ 45 w 54"/>
                  <a:gd name="T9" fmla="*/ 7 h 69"/>
                  <a:gd name="T10" fmla="*/ 49 w 54"/>
                  <a:gd name="T11" fmla="*/ 14 h 69"/>
                  <a:gd name="T12" fmla="*/ 51 w 54"/>
                  <a:gd name="T13" fmla="*/ 22 h 69"/>
                  <a:gd name="T14" fmla="*/ 47 w 54"/>
                  <a:gd name="T15" fmla="*/ 35 h 69"/>
                  <a:gd name="T16" fmla="*/ 37 w 54"/>
                  <a:gd name="T17" fmla="*/ 42 h 69"/>
                  <a:gd name="T18" fmla="*/ 54 w 54"/>
                  <a:gd name="T19" fmla="*/ 69 h 69"/>
                  <a:gd name="T20" fmla="*/ 41 w 54"/>
                  <a:gd name="T21" fmla="*/ 69 h 69"/>
                  <a:gd name="T22" fmla="*/ 27 w 54"/>
                  <a:gd name="T23" fmla="*/ 45 h 69"/>
                  <a:gd name="T24" fmla="*/ 11 w 54"/>
                  <a:gd name="T25" fmla="*/ 45 h 69"/>
                  <a:gd name="T26" fmla="*/ 11 w 54"/>
                  <a:gd name="T27" fmla="*/ 69 h 69"/>
                  <a:gd name="T28" fmla="*/ 0 w 54"/>
                  <a:gd name="T29" fmla="*/ 69 h 69"/>
                  <a:gd name="T30" fmla="*/ 11 w 54"/>
                  <a:gd name="T31" fmla="*/ 35 h 69"/>
                  <a:gd name="T32" fmla="*/ 30 w 54"/>
                  <a:gd name="T33" fmla="*/ 35 h 69"/>
                  <a:gd name="T34" fmla="*/ 37 w 54"/>
                  <a:gd name="T35" fmla="*/ 31 h 69"/>
                  <a:gd name="T36" fmla="*/ 40 w 54"/>
                  <a:gd name="T37" fmla="*/ 22 h 69"/>
                  <a:gd name="T38" fmla="*/ 37 w 54"/>
                  <a:gd name="T39" fmla="*/ 13 h 69"/>
                  <a:gd name="T40" fmla="*/ 29 w 54"/>
                  <a:gd name="T41" fmla="*/ 9 h 69"/>
                  <a:gd name="T42" fmla="*/ 11 w 54"/>
                  <a:gd name="T43" fmla="*/ 9 h 69"/>
                  <a:gd name="T44" fmla="*/ 11 w 54"/>
                  <a:gd name="T45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" h="69">
                    <a:moveTo>
                      <a:pt x="0" y="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5" y="1"/>
                      <a:pt x="38" y="2"/>
                    </a:cubicBezTo>
                    <a:cubicBezTo>
                      <a:pt x="41" y="3"/>
                      <a:pt x="43" y="5"/>
                      <a:pt x="45" y="7"/>
                    </a:cubicBezTo>
                    <a:cubicBezTo>
                      <a:pt x="47" y="9"/>
                      <a:pt x="48" y="11"/>
                      <a:pt x="49" y="14"/>
                    </a:cubicBezTo>
                    <a:cubicBezTo>
                      <a:pt x="50" y="17"/>
                      <a:pt x="51" y="19"/>
                      <a:pt x="51" y="22"/>
                    </a:cubicBezTo>
                    <a:cubicBezTo>
                      <a:pt x="51" y="27"/>
                      <a:pt x="50" y="31"/>
                      <a:pt x="47" y="35"/>
                    </a:cubicBezTo>
                    <a:cubicBezTo>
                      <a:pt x="45" y="39"/>
                      <a:pt x="41" y="41"/>
                      <a:pt x="37" y="42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69"/>
                      <a:pt x="11" y="69"/>
                      <a:pt x="11" y="69"/>
                    </a:cubicBezTo>
                    <a:lnTo>
                      <a:pt x="0" y="69"/>
                    </a:lnTo>
                    <a:close/>
                    <a:moveTo>
                      <a:pt x="11" y="3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3" y="35"/>
                      <a:pt x="35" y="34"/>
                      <a:pt x="37" y="31"/>
                    </a:cubicBezTo>
                    <a:cubicBezTo>
                      <a:pt x="39" y="29"/>
                      <a:pt x="40" y="26"/>
                      <a:pt x="40" y="22"/>
                    </a:cubicBezTo>
                    <a:cubicBezTo>
                      <a:pt x="40" y="19"/>
                      <a:pt x="39" y="16"/>
                      <a:pt x="37" y="13"/>
                    </a:cubicBezTo>
                    <a:cubicBezTo>
                      <a:pt x="34" y="11"/>
                      <a:pt x="32" y="9"/>
                      <a:pt x="29" y="9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11" y="35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" name="Rectangle 337"/>
              <p:cNvSpPr>
                <a:spLocks noChangeArrowheads="1"/>
              </p:cNvSpPr>
              <p:nvPr/>
            </p:nvSpPr>
            <p:spPr bwMode="auto">
              <a:xfrm>
                <a:off x="8310563" y="3662363"/>
                <a:ext cx="15875" cy="101600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" name="Freeform 338"/>
              <p:cNvSpPr>
                <a:spLocks noEditPoints="1"/>
              </p:cNvSpPr>
              <p:nvPr/>
            </p:nvSpPr>
            <p:spPr bwMode="auto">
              <a:xfrm>
                <a:off x="8370888" y="3660775"/>
                <a:ext cx="96838" cy="103188"/>
              </a:xfrm>
              <a:custGeom>
                <a:avLst/>
                <a:gdLst>
                  <a:gd name="T0" fmla="*/ 0 w 66"/>
                  <a:gd name="T1" fmla="*/ 35 h 70"/>
                  <a:gd name="T2" fmla="*/ 3 w 66"/>
                  <a:gd name="T3" fmla="*/ 22 h 70"/>
                  <a:gd name="T4" fmla="*/ 10 w 66"/>
                  <a:gd name="T5" fmla="*/ 11 h 70"/>
                  <a:gd name="T6" fmla="*/ 20 w 66"/>
                  <a:gd name="T7" fmla="*/ 3 h 70"/>
                  <a:gd name="T8" fmla="*/ 33 w 66"/>
                  <a:gd name="T9" fmla="*/ 0 h 70"/>
                  <a:gd name="T10" fmla="*/ 47 w 66"/>
                  <a:gd name="T11" fmla="*/ 3 h 70"/>
                  <a:gd name="T12" fmla="*/ 57 w 66"/>
                  <a:gd name="T13" fmla="*/ 11 h 70"/>
                  <a:gd name="T14" fmla="*/ 64 w 66"/>
                  <a:gd name="T15" fmla="*/ 23 h 70"/>
                  <a:gd name="T16" fmla="*/ 66 w 66"/>
                  <a:gd name="T17" fmla="*/ 35 h 70"/>
                  <a:gd name="T18" fmla="*/ 63 w 66"/>
                  <a:gd name="T19" fmla="*/ 48 h 70"/>
                  <a:gd name="T20" fmla="*/ 57 w 66"/>
                  <a:gd name="T21" fmla="*/ 60 h 70"/>
                  <a:gd name="T22" fmla="*/ 46 w 66"/>
                  <a:gd name="T23" fmla="*/ 67 h 70"/>
                  <a:gd name="T24" fmla="*/ 33 w 66"/>
                  <a:gd name="T25" fmla="*/ 70 h 70"/>
                  <a:gd name="T26" fmla="*/ 22 w 66"/>
                  <a:gd name="T27" fmla="*/ 68 h 70"/>
                  <a:gd name="T28" fmla="*/ 13 w 66"/>
                  <a:gd name="T29" fmla="*/ 63 h 70"/>
                  <a:gd name="T30" fmla="*/ 6 w 66"/>
                  <a:gd name="T31" fmla="*/ 55 h 70"/>
                  <a:gd name="T32" fmla="*/ 2 w 66"/>
                  <a:gd name="T33" fmla="*/ 46 h 70"/>
                  <a:gd name="T34" fmla="*/ 0 w 66"/>
                  <a:gd name="T35" fmla="*/ 35 h 70"/>
                  <a:gd name="T36" fmla="*/ 33 w 66"/>
                  <a:gd name="T37" fmla="*/ 60 h 70"/>
                  <a:gd name="T38" fmla="*/ 42 w 66"/>
                  <a:gd name="T39" fmla="*/ 58 h 70"/>
                  <a:gd name="T40" fmla="*/ 49 w 66"/>
                  <a:gd name="T41" fmla="*/ 52 h 70"/>
                  <a:gd name="T42" fmla="*/ 53 w 66"/>
                  <a:gd name="T43" fmla="*/ 44 h 70"/>
                  <a:gd name="T44" fmla="*/ 55 w 66"/>
                  <a:gd name="T45" fmla="*/ 35 h 70"/>
                  <a:gd name="T46" fmla="*/ 53 w 66"/>
                  <a:gd name="T47" fmla="*/ 26 h 70"/>
                  <a:gd name="T48" fmla="*/ 49 w 66"/>
                  <a:gd name="T49" fmla="*/ 18 h 70"/>
                  <a:gd name="T50" fmla="*/ 42 w 66"/>
                  <a:gd name="T51" fmla="*/ 12 h 70"/>
                  <a:gd name="T52" fmla="*/ 33 w 66"/>
                  <a:gd name="T53" fmla="*/ 10 h 70"/>
                  <a:gd name="T54" fmla="*/ 24 w 66"/>
                  <a:gd name="T55" fmla="*/ 12 h 70"/>
                  <a:gd name="T56" fmla="*/ 17 w 66"/>
                  <a:gd name="T57" fmla="*/ 18 h 70"/>
                  <a:gd name="T58" fmla="*/ 13 w 66"/>
                  <a:gd name="T59" fmla="*/ 26 h 70"/>
                  <a:gd name="T60" fmla="*/ 11 w 66"/>
                  <a:gd name="T61" fmla="*/ 35 h 70"/>
                  <a:gd name="T62" fmla="*/ 14 w 66"/>
                  <a:gd name="T63" fmla="*/ 47 h 70"/>
                  <a:gd name="T64" fmla="*/ 22 w 66"/>
                  <a:gd name="T65" fmla="*/ 57 h 70"/>
                  <a:gd name="T66" fmla="*/ 33 w 66"/>
                  <a:gd name="T67" fmla="*/ 6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6" h="70">
                    <a:moveTo>
                      <a:pt x="0" y="35"/>
                    </a:moveTo>
                    <a:cubicBezTo>
                      <a:pt x="0" y="31"/>
                      <a:pt x="1" y="26"/>
                      <a:pt x="3" y="22"/>
                    </a:cubicBezTo>
                    <a:cubicBezTo>
                      <a:pt x="4" y="18"/>
                      <a:pt x="7" y="14"/>
                      <a:pt x="10" y="11"/>
                    </a:cubicBezTo>
                    <a:cubicBezTo>
                      <a:pt x="12" y="8"/>
                      <a:pt x="16" y="5"/>
                      <a:pt x="20" y="3"/>
                    </a:cubicBezTo>
                    <a:cubicBezTo>
                      <a:pt x="24" y="1"/>
                      <a:pt x="29" y="0"/>
                      <a:pt x="33" y="0"/>
                    </a:cubicBezTo>
                    <a:cubicBezTo>
                      <a:pt x="38" y="0"/>
                      <a:pt x="42" y="1"/>
                      <a:pt x="47" y="3"/>
                    </a:cubicBezTo>
                    <a:cubicBezTo>
                      <a:pt x="51" y="5"/>
                      <a:pt x="54" y="8"/>
                      <a:pt x="57" y="11"/>
                    </a:cubicBezTo>
                    <a:cubicBezTo>
                      <a:pt x="60" y="15"/>
                      <a:pt x="62" y="18"/>
                      <a:pt x="64" y="23"/>
                    </a:cubicBezTo>
                    <a:cubicBezTo>
                      <a:pt x="65" y="27"/>
                      <a:pt x="66" y="31"/>
                      <a:pt x="66" y="35"/>
                    </a:cubicBezTo>
                    <a:cubicBezTo>
                      <a:pt x="66" y="40"/>
                      <a:pt x="65" y="44"/>
                      <a:pt x="63" y="48"/>
                    </a:cubicBezTo>
                    <a:cubicBezTo>
                      <a:pt x="62" y="53"/>
                      <a:pt x="59" y="56"/>
                      <a:pt x="57" y="60"/>
                    </a:cubicBezTo>
                    <a:cubicBezTo>
                      <a:pt x="54" y="63"/>
                      <a:pt x="50" y="65"/>
                      <a:pt x="46" y="67"/>
                    </a:cubicBezTo>
                    <a:cubicBezTo>
                      <a:pt x="42" y="69"/>
                      <a:pt x="38" y="70"/>
                      <a:pt x="33" y="70"/>
                    </a:cubicBezTo>
                    <a:cubicBezTo>
                      <a:pt x="29" y="70"/>
                      <a:pt x="26" y="69"/>
                      <a:pt x="22" y="68"/>
                    </a:cubicBezTo>
                    <a:cubicBezTo>
                      <a:pt x="19" y="67"/>
                      <a:pt x="16" y="65"/>
                      <a:pt x="13" y="63"/>
                    </a:cubicBezTo>
                    <a:cubicBezTo>
                      <a:pt x="10" y="61"/>
                      <a:pt x="8" y="58"/>
                      <a:pt x="6" y="55"/>
                    </a:cubicBezTo>
                    <a:cubicBezTo>
                      <a:pt x="4" y="52"/>
                      <a:pt x="3" y="49"/>
                      <a:pt x="2" y="46"/>
                    </a:cubicBezTo>
                    <a:cubicBezTo>
                      <a:pt x="1" y="42"/>
                      <a:pt x="0" y="39"/>
                      <a:pt x="0" y="35"/>
                    </a:cubicBezTo>
                    <a:close/>
                    <a:moveTo>
                      <a:pt x="33" y="60"/>
                    </a:moveTo>
                    <a:cubicBezTo>
                      <a:pt x="36" y="60"/>
                      <a:pt x="40" y="60"/>
                      <a:pt x="42" y="58"/>
                    </a:cubicBezTo>
                    <a:cubicBezTo>
                      <a:pt x="45" y="57"/>
                      <a:pt x="47" y="55"/>
                      <a:pt x="49" y="52"/>
                    </a:cubicBezTo>
                    <a:cubicBezTo>
                      <a:pt x="51" y="50"/>
                      <a:pt x="52" y="47"/>
                      <a:pt x="53" y="44"/>
                    </a:cubicBezTo>
                    <a:cubicBezTo>
                      <a:pt x="54" y="41"/>
                      <a:pt x="55" y="38"/>
                      <a:pt x="55" y="35"/>
                    </a:cubicBezTo>
                    <a:cubicBezTo>
                      <a:pt x="55" y="32"/>
                      <a:pt x="54" y="29"/>
                      <a:pt x="53" y="26"/>
                    </a:cubicBezTo>
                    <a:cubicBezTo>
                      <a:pt x="52" y="23"/>
                      <a:pt x="51" y="20"/>
                      <a:pt x="49" y="18"/>
                    </a:cubicBezTo>
                    <a:cubicBezTo>
                      <a:pt x="47" y="16"/>
                      <a:pt x="45" y="14"/>
                      <a:pt x="42" y="12"/>
                    </a:cubicBezTo>
                    <a:cubicBezTo>
                      <a:pt x="39" y="11"/>
                      <a:pt x="36" y="10"/>
                      <a:pt x="33" y="10"/>
                    </a:cubicBezTo>
                    <a:cubicBezTo>
                      <a:pt x="30" y="10"/>
                      <a:pt x="27" y="11"/>
                      <a:pt x="24" y="12"/>
                    </a:cubicBezTo>
                    <a:cubicBezTo>
                      <a:pt x="21" y="14"/>
                      <a:pt x="19" y="16"/>
                      <a:pt x="17" y="18"/>
                    </a:cubicBezTo>
                    <a:cubicBezTo>
                      <a:pt x="15" y="20"/>
                      <a:pt x="14" y="23"/>
                      <a:pt x="13" y="26"/>
                    </a:cubicBezTo>
                    <a:cubicBezTo>
                      <a:pt x="12" y="29"/>
                      <a:pt x="11" y="32"/>
                      <a:pt x="11" y="35"/>
                    </a:cubicBezTo>
                    <a:cubicBezTo>
                      <a:pt x="11" y="40"/>
                      <a:pt x="12" y="44"/>
                      <a:pt x="14" y="47"/>
                    </a:cubicBezTo>
                    <a:cubicBezTo>
                      <a:pt x="16" y="51"/>
                      <a:pt x="18" y="54"/>
                      <a:pt x="22" y="57"/>
                    </a:cubicBezTo>
                    <a:cubicBezTo>
                      <a:pt x="25" y="59"/>
                      <a:pt x="29" y="60"/>
                      <a:pt x="33" y="60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" name="Freeform 339"/>
              <p:cNvSpPr>
                <a:spLocks noEditPoints="1"/>
              </p:cNvSpPr>
              <p:nvPr/>
            </p:nvSpPr>
            <p:spPr bwMode="auto">
              <a:xfrm>
                <a:off x="8577263" y="3662363"/>
                <a:ext cx="84138" cy="101600"/>
              </a:xfrm>
              <a:custGeom>
                <a:avLst/>
                <a:gdLst>
                  <a:gd name="T0" fmla="*/ 0 w 57"/>
                  <a:gd name="T1" fmla="*/ 69 h 69"/>
                  <a:gd name="T2" fmla="*/ 0 w 57"/>
                  <a:gd name="T3" fmla="*/ 0 h 69"/>
                  <a:gd name="T4" fmla="*/ 24 w 57"/>
                  <a:gd name="T5" fmla="*/ 0 h 69"/>
                  <a:gd name="T6" fmla="*/ 38 w 57"/>
                  <a:gd name="T7" fmla="*/ 3 h 69"/>
                  <a:gd name="T8" fmla="*/ 49 w 57"/>
                  <a:gd name="T9" fmla="*/ 10 h 69"/>
                  <a:gd name="T10" fmla="*/ 55 w 57"/>
                  <a:gd name="T11" fmla="*/ 21 h 69"/>
                  <a:gd name="T12" fmla="*/ 57 w 57"/>
                  <a:gd name="T13" fmla="*/ 34 h 69"/>
                  <a:gd name="T14" fmla="*/ 48 w 57"/>
                  <a:gd name="T15" fmla="*/ 59 h 69"/>
                  <a:gd name="T16" fmla="*/ 24 w 57"/>
                  <a:gd name="T17" fmla="*/ 69 h 69"/>
                  <a:gd name="T18" fmla="*/ 0 w 57"/>
                  <a:gd name="T19" fmla="*/ 69 h 69"/>
                  <a:gd name="T20" fmla="*/ 24 w 57"/>
                  <a:gd name="T21" fmla="*/ 9 h 69"/>
                  <a:gd name="T22" fmla="*/ 10 w 57"/>
                  <a:gd name="T23" fmla="*/ 9 h 69"/>
                  <a:gd name="T24" fmla="*/ 10 w 57"/>
                  <a:gd name="T25" fmla="*/ 59 h 69"/>
                  <a:gd name="T26" fmla="*/ 24 w 57"/>
                  <a:gd name="T27" fmla="*/ 59 h 69"/>
                  <a:gd name="T28" fmla="*/ 36 w 57"/>
                  <a:gd name="T29" fmla="*/ 56 h 69"/>
                  <a:gd name="T30" fmla="*/ 44 w 57"/>
                  <a:gd name="T31" fmla="*/ 47 h 69"/>
                  <a:gd name="T32" fmla="*/ 46 w 57"/>
                  <a:gd name="T33" fmla="*/ 34 h 69"/>
                  <a:gd name="T34" fmla="*/ 40 w 57"/>
                  <a:gd name="T35" fmla="*/ 16 h 69"/>
                  <a:gd name="T36" fmla="*/ 24 w 57"/>
                  <a:gd name="T37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69">
                    <a:moveTo>
                      <a:pt x="0" y="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9" y="0"/>
                      <a:pt x="34" y="1"/>
                      <a:pt x="38" y="3"/>
                    </a:cubicBezTo>
                    <a:cubicBezTo>
                      <a:pt x="43" y="4"/>
                      <a:pt x="46" y="7"/>
                      <a:pt x="49" y="10"/>
                    </a:cubicBezTo>
                    <a:cubicBezTo>
                      <a:pt x="52" y="13"/>
                      <a:pt x="54" y="17"/>
                      <a:pt x="55" y="21"/>
                    </a:cubicBezTo>
                    <a:cubicBezTo>
                      <a:pt x="57" y="25"/>
                      <a:pt x="57" y="29"/>
                      <a:pt x="57" y="34"/>
                    </a:cubicBezTo>
                    <a:cubicBezTo>
                      <a:pt x="57" y="45"/>
                      <a:pt x="54" y="53"/>
                      <a:pt x="48" y="59"/>
                    </a:cubicBezTo>
                    <a:cubicBezTo>
                      <a:pt x="42" y="65"/>
                      <a:pt x="34" y="69"/>
                      <a:pt x="24" y="69"/>
                    </a:cubicBezTo>
                    <a:lnTo>
                      <a:pt x="0" y="69"/>
                    </a:lnTo>
                    <a:close/>
                    <a:moveTo>
                      <a:pt x="24" y="9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9" y="59"/>
                      <a:pt x="33" y="58"/>
                      <a:pt x="36" y="56"/>
                    </a:cubicBezTo>
                    <a:cubicBezTo>
                      <a:pt x="40" y="53"/>
                      <a:pt x="42" y="51"/>
                      <a:pt x="44" y="47"/>
                    </a:cubicBezTo>
                    <a:cubicBezTo>
                      <a:pt x="45" y="43"/>
                      <a:pt x="46" y="39"/>
                      <a:pt x="46" y="34"/>
                    </a:cubicBezTo>
                    <a:cubicBezTo>
                      <a:pt x="46" y="27"/>
                      <a:pt x="44" y="21"/>
                      <a:pt x="40" y="16"/>
                    </a:cubicBezTo>
                    <a:cubicBezTo>
                      <a:pt x="36" y="12"/>
                      <a:pt x="31" y="9"/>
                      <a:pt x="24" y="9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" name="Freeform 340"/>
              <p:cNvSpPr>
                <a:spLocks noEditPoints="1"/>
              </p:cNvSpPr>
              <p:nvPr/>
            </p:nvSpPr>
            <p:spPr bwMode="auto">
              <a:xfrm>
                <a:off x="8691563" y="3662363"/>
                <a:ext cx="95250" cy="101600"/>
              </a:xfrm>
              <a:custGeom>
                <a:avLst/>
                <a:gdLst>
                  <a:gd name="T0" fmla="*/ 26 w 60"/>
                  <a:gd name="T1" fmla="*/ 0 h 64"/>
                  <a:gd name="T2" fmla="*/ 36 w 60"/>
                  <a:gd name="T3" fmla="*/ 0 h 64"/>
                  <a:gd name="T4" fmla="*/ 60 w 60"/>
                  <a:gd name="T5" fmla="*/ 64 h 64"/>
                  <a:gd name="T6" fmla="*/ 50 w 60"/>
                  <a:gd name="T7" fmla="*/ 64 h 64"/>
                  <a:gd name="T8" fmla="*/ 43 w 60"/>
                  <a:gd name="T9" fmla="*/ 47 h 64"/>
                  <a:gd name="T10" fmla="*/ 18 w 60"/>
                  <a:gd name="T11" fmla="*/ 47 h 64"/>
                  <a:gd name="T12" fmla="*/ 12 w 60"/>
                  <a:gd name="T13" fmla="*/ 64 h 64"/>
                  <a:gd name="T14" fmla="*/ 0 w 60"/>
                  <a:gd name="T15" fmla="*/ 64 h 64"/>
                  <a:gd name="T16" fmla="*/ 26 w 60"/>
                  <a:gd name="T17" fmla="*/ 0 h 64"/>
                  <a:gd name="T18" fmla="*/ 40 w 60"/>
                  <a:gd name="T19" fmla="*/ 39 h 64"/>
                  <a:gd name="T20" fmla="*/ 30 w 60"/>
                  <a:gd name="T21" fmla="*/ 11 h 64"/>
                  <a:gd name="T22" fmla="*/ 20 w 60"/>
                  <a:gd name="T23" fmla="*/ 39 h 64"/>
                  <a:gd name="T24" fmla="*/ 40 w 60"/>
                  <a:gd name="T25" fmla="*/ 3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26" y="0"/>
                    </a:moveTo>
                    <a:lnTo>
                      <a:pt x="36" y="0"/>
                    </a:lnTo>
                    <a:lnTo>
                      <a:pt x="60" y="64"/>
                    </a:lnTo>
                    <a:lnTo>
                      <a:pt x="50" y="64"/>
                    </a:lnTo>
                    <a:lnTo>
                      <a:pt x="43" y="47"/>
                    </a:lnTo>
                    <a:lnTo>
                      <a:pt x="18" y="47"/>
                    </a:lnTo>
                    <a:lnTo>
                      <a:pt x="12" y="64"/>
                    </a:lnTo>
                    <a:lnTo>
                      <a:pt x="0" y="64"/>
                    </a:lnTo>
                    <a:lnTo>
                      <a:pt x="26" y="0"/>
                    </a:lnTo>
                    <a:close/>
                    <a:moveTo>
                      <a:pt x="40" y="39"/>
                    </a:moveTo>
                    <a:lnTo>
                      <a:pt x="30" y="11"/>
                    </a:lnTo>
                    <a:lnTo>
                      <a:pt x="20" y="39"/>
                    </a:lnTo>
                    <a:lnTo>
                      <a:pt x="40" y="39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" name="Freeform 341"/>
              <p:cNvSpPr>
                <a:spLocks/>
              </p:cNvSpPr>
              <p:nvPr/>
            </p:nvSpPr>
            <p:spPr bwMode="auto">
              <a:xfrm>
                <a:off x="6599238" y="3863975"/>
                <a:ext cx="96838" cy="103188"/>
              </a:xfrm>
              <a:custGeom>
                <a:avLst/>
                <a:gdLst>
                  <a:gd name="T0" fmla="*/ 37 w 65"/>
                  <a:gd name="T1" fmla="*/ 32 h 69"/>
                  <a:gd name="T2" fmla="*/ 65 w 65"/>
                  <a:gd name="T3" fmla="*/ 32 h 69"/>
                  <a:gd name="T4" fmla="*/ 65 w 65"/>
                  <a:gd name="T5" fmla="*/ 68 h 69"/>
                  <a:gd name="T6" fmla="*/ 50 w 65"/>
                  <a:gd name="T7" fmla="*/ 68 h 69"/>
                  <a:gd name="T8" fmla="*/ 50 w 65"/>
                  <a:gd name="T9" fmla="*/ 62 h 69"/>
                  <a:gd name="T10" fmla="*/ 33 w 65"/>
                  <a:gd name="T11" fmla="*/ 69 h 69"/>
                  <a:gd name="T12" fmla="*/ 20 w 65"/>
                  <a:gd name="T13" fmla="*/ 66 h 69"/>
                  <a:gd name="T14" fmla="*/ 10 w 65"/>
                  <a:gd name="T15" fmla="*/ 59 h 69"/>
                  <a:gd name="T16" fmla="*/ 3 w 65"/>
                  <a:gd name="T17" fmla="*/ 48 h 69"/>
                  <a:gd name="T18" fmla="*/ 0 w 65"/>
                  <a:gd name="T19" fmla="*/ 34 h 69"/>
                  <a:gd name="T20" fmla="*/ 3 w 65"/>
                  <a:gd name="T21" fmla="*/ 20 h 69"/>
                  <a:gd name="T22" fmla="*/ 10 w 65"/>
                  <a:gd name="T23" fmla="*/ 9 h 69"/>
                  <a:gd name="T24" fmla="*/ 21 w 65"/>
                  <a:gd name="T25" fmla="*/ 2 h 69"/>
                  <a:gd name="T26" fmla="*/ 35 w 65"/>
                  <a:gd name="T27" fmla="*/ 0 h 69"/>
                  <a:gd name="T28" fmla="*/ 51 w 65"/>
                  <a:gd name="T29" fmla="*/ 4 h 69"/>
                  <a:gd name="T30" fmla="*/ 63 w 65"/>
                  <a:gd name="T31" fmla="*/ 14 h 69"/>
                  <a:gd name="T32" fmla="*/ 49 w 65"/>
                  <a:gd name="T33" fmla="*/ 25 h 69"/>
                  <a:gd name="T34" fmla="*/ 43 w 65"/>
                  <a:gd name="T35" fmla="*/ 19 h 69"/>
                  <a:gd name="T36" fmla="*/ 34 w 65"/>
                  <a:gd name="T37" fmla="*/ 16 h 69"/>
                  <a:gd name="T38" fmla="*/ 23 w 65"/>
                  <a:gd name="T39" fmla="*/ 21 h 69"/>
                  <a:gd name="T40" fmla="*/ 19 w 65"/>
                  <a:gd name="T41" fmla="*/ 34 h 69"/>
                  <a:gd name="T42" fmla="*/ 23 w 65"/>
                  <a:gd name="T43" fmla="*/ 47 h 69"/>
                  <a:gd name="T44" fmla="*/ 35 w 65"/>
                  <a:gd name="T45" fmla="*/ 52 h 69"/>
                  <a:gd name="T46" fmla="*/ 49 w 65"/>
                  <a:gd name="T47" fmla="*/ 45 h 69"/>
                  <a:gd name="T48" fmla="*/ 37 w 65"/>
                  <a:gd name="T49" fmla="*/ 45 h 69"/>
                  <a:gd name="T50" fmla="*/ 37 w 65"/>
                  <a:gd name="T51" fmla="*/ 3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69">
                    <a:moveTo>
                      <a:pt x="37" y="32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5" y="67"/>
                      <a:pt x="39" y="69"/>
                      <a:pt x="33" y="69"/>
                    </a:cubicBezTo>
                    <a:cubicBezTo>
                      <a:pt x="28" y="69"/>
                      <a:pt x="24" y="68"/>
                      <a:pt x="20" y="66"/>
                    </a:cubicBezTo>
                    <a:cubicBezTo>
                      <a:pt x="16" y="65"/>
                      <a:pt x="13" y="62"/>
                      <a:pt x="10" y="59"/>
                    </a:cubicBezTo>
                    <a:cubicBezTo>
                      <a:pt x="7" y="56"/>
                      <a:pt x="4" y="53"/>
                      <a:pt x="3" y="48"/>
                    </a:cubicBezTo>
                    <a:cubicBezTo>
                      <a:pt x="1" y="44"/>
                      <a:pt x="0" y="39"/>
                      <a:pt x="0" y="34"/>
                    </a:cubicBezTo>
                    <a:cubicBezTo>
                      <a:pt x="0" y="29"/>
                      <a:pt x="1" y="24"/>
                      <a:pt x="3" y="20"/>
                    </a:cubicBezTo>
                    <a:cubicBezTo>
                      <a:pt x="4" y="16"/>
                      <a:pt x="7" y="12"/>
                      <a:pt x="10" y="9"/>
                    </a:cubicBezTo>
                    <a:cubicBezTo>
                      <a:pt x="13" y="6"/>
                      <a:pt x="17" y="4"/>
                      <a:pt x="21" y="2"/>
                    </a:cubicBezTo>
                    <a:cubicBezTo>
                      <a:pt x="25" y="0"/>
                      <a:pt x="30" y="0"/>
                      <a:pt x="35" y="0"/>
                    </a:cubicBezTo>
                    <a:cubicBezTo>
                      <a:pt x="41" y="0"/>
                      <a:pt x="46" y="1"/>
                      <a:pt x="51" y="4"/>
                    </a:cubicBezTo>
                    <a:cubicBezTo>
                      <a:pt x="56" y="6"/>
                      <a:pt x="60" y="10"/>
                      <a:pt x="63" y="1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2"/>
                      <a:pt x="45" y="20"/>
                      <a:pt x="43" y="19"/>
                    </a:cubicBezTo>
                    <a:cubicBezTo>
                      <a:pt x="40" y="17"/>
                      <a:pt x="37" y="16"/>
                      <a:pt x="34" y="16"/>
                    </a:cubicBezTo>
                    <a:cubicBezTo>
                      <a:pt x="30" y="16"/>
                      <a:pt x="26" y="18"/>
                      <a:pt x="23" y="21"/>
                    </a:cubicBezTo>
                    <a:cubicBezTo>
                      <a:pt x="20" y="25"/>
                      <a:pt x="19" y="29"/>
                      <a:pt x="19" y="34"/>
                    </a:cubicBezTo>
                    <a:cubicBezTo>
                      <a:pt x="19" y="40"/>
                      <a:pt x="20" y="44"/>
                      <a:pt x="23" y="47"/>
                    </a:cubicBezTo>
                    <a:cubicBezTo>
                      <a:pt x="26" y="50"/>
                      <a:pt x="30" y="52"/>
                      <a:pt x="35" y="52"/>
                    </a:cubicBezTo>
                    <a:cubicBezTo>
                      <a:pt x="40" y="52"/>
                      <a:pt x="45" y="50"/>
                      <a:pt x="49" y="45"/>
                    </a:cubicBezTo>
                    <a:cubicBezTo>
                      <a:pt x="37" y="45"/>
                      <a:pt x="37" y="45"/>
                      <a:pt x="37" y="45"/>
                    </a:cubicBezTo>
                    <a:lnTo>
                      <a:pt x="37" y="3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" name="Freeform 342"/>
              <p:cNvSpPr>
                <a:spLocks/>
              </p:cNvSpPr>
              <p:nvPr/>
            </p:nvSpPr>
            <p:spPr bwMode="auto">
              <a:xfrm>
                <a:off x="6738938" y="3863975"/>
                <a:ext cx="69850" cy="101600"/>
              </a:xfrm>
              <a:custGeom>
                <a:avLst/>
                <a:gdLst>
                  <a:gd name="T0" fmla="*/ 44 w 44"/>
                  <a:gd name="T1" fmla="*/ 49 h 64"/>
                  <a:gd name="T2" fmla="*/ 44 w 44"/>
                  <a:gd name="T3" fmla="*/ 64 h 64"/>
                  <a:gd name="T4" fmla="*/ 0 w 44"/>
                  <a:gd name="T5" fmla="*/ 64 h 64"/>
                  <a:gd name="T6" fmla="*/ 0 w 44"/>
                  <a:gd name="T7" fmla="*/ 0 h 64"/>
                  <a:gd name="T8" fmla="*/ 43 w 44"/>
                  <a:gd name="T9" fmla="*/ 0 h 64"/>
                  <a:gd name="T10" fmla="*/ 43 w 44"/>
                  <a:gd name="T11" fmla="*/ 15 h 64"/>
                  <a:gd name="T12" fmla="*/ 16 w 44"/>
                  <a:gd name="T13" fmla="*/ 15 h 64"/>
                  <a:gd name="T14" fmla="*/ 16 w 44"/>
                  <a:gd name="T15" fmla="*/ 25 h 64"/>
                  <a:gd name="T16" fmla="*/ 40 w 44"/>
                  <a:gd name="T17" fmla="*/ 25 h 64"/>
                  <a:gd name="T18" fmla="*/ 40 w 44"/>
                  <a:gd name="T19" fmla="*/ 39 h 64"/>
                  <a:gd name="T20" fmla="*/ 16 w 44"/>
                  <a:gd name="T21" fmla="*/ 39 h 64"/>
                  <a:gd name="T22" fmla="*/ 16 w 44"/>
                  <a:gd name="T23" fmla="*/ 49 h 64"/>
                  <a:gd name="T24" fmla="*/ 44 w 44"/>
                  <a:gd name="T25" fmla="*/ 4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64">
                    <a:moveTo>
                      <a:pt x="44" y="49"/>
                    </a:moveTo>
                    <a:lnTo>
                      <a:pt x="4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15"/>
                    </a:lnTo>
                    <a:lnTo>
                      <a:pt x="16" y="15"/>
                    </a:lnTo>
                    <a:lnTo>
                      <a:pt x="16" y="25"/>
                    </a:lnTo>
                    <a:lnTo>
                      <a:pt x="40" y="25"/>
                    </a:lnTo>
                    <a:lnTo>
                      <a:pt x="40" y="39"/>
                    </a:lnTo>
                    <a:lnTo>
                      <a:pt x="16" y="39"/>
                    </a:lnTo>
                    <a:lnTo>
                      <a:pt x="16" y="49"/>
                    </a:lnTo>
                    <a:lnTo>
                      <a:pt x="44" y="49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" name="Freeform 343"/>
              <p:cNvSpPr>
                <a:spLocks/>
              </p:cNvSpPr>
              <p:nvPr/>
            </p:nvSpPr>
            <p:spPr bwMode="auto">
              <a:xfrm>
                <a:off x="6843713" y="3862388"/>
                <a:ext cx="82550" cy="104775"/>
              </a:xfrm>
              <a:custGeom>
                <a:avLst/>
                <a:gdLst>
                  <a:gd name="T0" fmla="*/ 46 w 56"/>
                  <a:gd name="T1" fmla="*/ 23 h 70"/>
                  <a:gd name="T2" fmla="*/ 45 w 56"/>
                  <a:gd name="T3" fmla="*/ 23 h 70"/>
                  <a:gd name="T4" fmla="*/ 42 w 56"/>
                  <a:gd name="T5" fmla="*/ 21 h 70"/>
                  <a:gd name="T6" fmla="*/ 38 w 56"/>
                  <a:gd name="T7" fmla="*/ 19 h 70"/>
                  <a:gd name="T8" fmla="*/ 33 w 56"/>
                  <a:gd name="T9" fmla="*/ 18 h 70"/>
                  <a:gd name="T10" fmla="*/ 28 w 56"/>
                  <a:gd name="T11" fmla="*/ 17 h 70"/>
                  <a:gd name="T12" fmla="*/ 23 w 56"/>
                  <a:gd name="T13" fmla="*/ 20 h 70"/>
                  <a:gd name="T14" fmla="*/ 23 w 56"/>
                  <a:gd name="T15" fmla="*/ 22 h 70"/>
                  <a:gd name="T16" fmla="*/ 24 w 56"/>
                  <a:gd name="T17" fmla="*/ 23 h 70"/>
                  <a:gd name="T18" fmla="*/ 25 w 56"/>
                  <a:gd name="T19" fmla="*/ 24 h 70"/>
                  <a:gd name="T20" fmla="*/ 27 w 56"/>
                  <a:gd name="T21" fmla="*/ 25 h 70"/>
                  <a:gd name="T22" fmla="*/ 29 w 56"/>
                  <a:gd name="T23" fmla="*/ 25 h 70"/>
                  <a:gd name="T24" fmla="*/ 32 w 56"/>
                  <a:gd name="T25" fmla="*/ 26 h 70"/>
                  <a:gd name="T26" fmla="*/ 35 w 56"/>
                  <a:gd name="T27" fmla="*/ 27 h 70"/>
                  <a:gd name="T28" fmla="*/ 42 w 56"/>
                  <a:gd name="T29" fmla="*/ 30 h 70"/>
                  <a:gd name="T30" fmla="*/ 48 w 56"/>
                  <a:gd name="T31" fmla="*/ 33 h 70"/>
                  <a:gd name="T32" fmla="*/ 52 w 56"/>
                  <a:gd name="T33" fmla="*/ 37 h 70"/>
                  <a:gd name="T34" fmla="*/ 55 w 56"/>
                  <a:gd name="T35" fmla="*/ 42 h 70"/>
                  <a:gd name="T36" fmla="*/ 56 w 56"/>
                  <a:gd name="T37" fmla="*/ 48 h 70"/>
                  <a:gd name="T38" fmla="*/ 54 w 56"/>
                  <a:gd name="T39" fmla="*/ 57 h 70"/>
                  <a:gd name="T40" fmla="*/ 50 w 56"/>
                  <a:gd name="T41" fmla="*/ 63 h 70"/>
                  <a:gd name="T42" fmla="*/ 44 w 56"/>
                  <a:gd name="T43" fmla="*/ 67 h 70"/>
                  <a:gd name="T44" fmla="*/ 37 w 56"/>
                  <a:gd name="T45" fmla="*/ 69 h 70"/>
                  <a:gd name="T46" fmla="*/ 30 w 56"/>
                  <a:gd name="T47" fmla="*/ 70 h 70"/>
                  <a:gd name="T48" fmla="*/ 14 w 56"/>
                  <a:gd name="T49" fmla="*/ 68 h 70"/>
                  <a:gd name="T50" fmla="*/ 0 w 56"/>
                  <a:gd name="T51" fmla="*/ 62 h 70"/>
                  <a:gd name="T52" fmla="*/ 8 w 56"/>
                  <a:gd name="T53" fmla="*/ 46 h 70"/>
                  <a:gd name="T54" fmla="*/ 10 w 56"/>
                  <a:gd name="T55" fmla="*/ 46 h 70"/>
                  <a:gd name="T56" fmla="*/ 13 w 56"/>
                  <a:gd name="T57" fmla="*/ 48 h 70"/>
                  <a:gd name="T58" fmla="*/ 18 w 56"/>
                  <a:gd name="T59" fmla="*/ 50 h 70"/>
                  <a:gd name="T60" fmla="*/ 24 w 56"/>
                  <a:gd name="T61" fmla="*/ 52 h 70"/>
                  <a:gd name="T62" fmla="*/ 30 w 56"/>
                  <a:gd name="T63" fmla="*/ 53 h 70"/>
                  <a:gd name="T64" fmla="*/ 36 w 56"/>
                  <a:gd name="T65" fmla="*/ 50 h 70"/>
                  <a:gd name="T66" fmla="*/ 35 w 56"/>
                  <a:gd name="T67" fmla="*/ 48 h 70"/>
                  <a:gd name="T68" fmla="*/ 33 w 56"/>
                  <a:gd name="T69" fmla="*/ 47 h 70"/>
                  <a:gd name="T70" fmla="*/ 29 w 56"/>
                  <a:gd name="T71" fmla="*/ 45 h 70"/>
                  <a:gd name="T72" fmla="*/ 25 w 56"/>
                  <a:gd name="T73" fmla="*/ 44 h 70"/>
                  <a:gd name="T74" fmla="*/ 21 w 56"/>
                  <a:gd name="T75" fmla="*/ 43 h 70"/>
                  <a:gd name="T76" fmla="*/ 7 w 56"/>
                  <a:gd name="T77" fmla="*/ 35 h 70"/>
                  <a:gd name="T78" fmla="*/ 3 w 56"/>
                  <a:gd name="T79" fmla="*/ 23 h 70"/>
                  <a:gd name="T80" fmla="*/ 5 w 56"/>
                  <a:gd name="T81" fmla="*/ 14 h 70"/>
                  <a:gd name="T82" fmla="*/ 11 w 56"/>
                  <a:gd name="T83" fmla="*/ 6 h 70"/>
                  <a:gd name="T84" fmla="*/ 19 w 56"/>
                  <a:gd name="T85" fmla="*/ 2 h 70"/>
                  <a:gd name="T86" fmla="*/ 29 w 56"/>
                  <a:gd name="T87" fmla="*/ 0 h 70"/>
                  <a:gd name="T88" fmla="*/ 54 w 56"/>
                  <a:gd name="T89" fmla="*/ 8 h 70"/>
                  <a:gd name="T90" fmla="*/ 46 w 56"/>
                  <a:gd name="T91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70">
                    <a:moveTo>
                      <a:pt x="46" y="23"/>
                    </a:moveTo>
                    <a:cubicBezTo>
                      <a:pt x="46" y="23"/>
                      <a:pt x="45" y="23"/>
                      <a:pt x="45" y="23"/>
                    </a:cubicBezTo>
                    <a:cubicBezTo>
                      <a:pt x="45" y="22"/>
                      <a:pt x="44" y="22"/>
                      <a:pt x="42" y="21"/>
                    </a:cubicBezTo>
                    <a:cubicBezTo>
                      <a:pt x="41" y="20"/>
                      <a:pt x="39" y="20"/>
                      <a:pt x="38" y="19"/>
                    </a:cubicBezTo>
                    <a:cubicBezTo>
                      <a:pt x="37" y="19"/>
                      <a:pt x="35" y="18"/>
                      <a:pt x="33" y="18"/>
                    </a:cubicBezTo>
                    <a:cubicBezTo>
                      <a:pt x="31" y="17"/>
                      <a:pt x="30" y="17"/>
                      <a:pt x="28" y="17"/>
                    </a:cubicBezTo>
                    <a:cubicBezTo>
                      <a:pt x="24" y="17"/>
                      <a:pt x="23" y="18"/>
                      <a:pt x="23" y="20"/>
                    </a:cubicBezTo>
                    <a:cubicBezTo>
                      <a:pt x="23" y="21"/>
                      <a:pt x="23" y="21"/>
                      <a:pt x="23" y="22"/>
                    </a:cubicBezTo>
                    <a:cubicBezTo>
                      <a:pt x="23" y="22"/>
                      <a:pt x="23" y="23"/>
                      <a:pt x="24" y="23"/>
                    </a:cubicBezTo>
                    <a:cubicBezTo>
                      <a:pt x="24" y="23"/>
                      <a:pt x="25" y="24"/>
                      <a:pt x="25" y="24"/>
                    </a:cubicBezTo>
                    <a:cubicBezTo>
                      <a:pt x="26" y="24"/>
                      <a:pt x="26" y="24"/>
                      <a:pt x="27" y="25"/>
                    </a:cubicBezTo>
                    <a:cubicBezTo>
                      <a:pt x="28" y="25"/>
                      <a:pt x="29" y="25"/>
                      <a:pt x="29" y="25"/>
                    </a:cubicBezTo>
                    <a:cubicBezTo>
                      <a:pt x="30" y="26"/>
                      <a:pt x="31" y="26"/>
                      <a:pt x="32" y="26"/>
                    </a:cubicBezTo>
                    <a:cubicBezTo>
                      <a:pt x="33" y="27"/>
                      <a:pt x="34" y="27"/>
                      <a:pt x="35" y="27"/>
                    </a:cubicBezTo>
                    <a:cubicBezTo>
                      <a:pt x="38" y="28"/>
                      <a:pt x="40" y="29"/>
                      <a:pt x="42" y="30"/>
                    </a:cubicBezTo>
                    <a:cubicBezTo>
                      <a:pt x="44" y="31"/>
                      <a:pt x="46" y="32"/>
                      <a:pt x="48" y="33"/>
                    </a:cubicBezTo>
                    <a:cubicBezTo>
                      <a:pt x="50" y="34"/>
                      <a:pt x="51" y="35"/>
                      <a:pt x="52" y="37"/>
                    </a:cubicBezTo>
                    <a:cubicBezTo>
                      <a:pt x="53" y="38"/>
                      <a:pt x="54" y="40"/>
                      <a:pt x="55" y="42"/>
                    </a:cubicBezTo>
                    <a:cubicBezTo>
                      <a:pt x="55" y="44"/>
                      <a:pt x="56" y="46"/>
                      <a:pt x="56" y="48"/>
                    </a:cubicBezTo>
                    <a:cubicBezTo>
                      <a:pt x="56" y="51"/>
                      <a:pt x="55" y="54"/>
                      <a:pt x="54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9" y="65"/>
                      <a:pt x="47" y="66"/>
                      <a:pt x="44" y="67"/>
                    </a:cubicBezTo>
                    <a:cubicBezTo>
                      <a:pt x="42" y="68"/>
                      <a:pt x="40" y="69"/>
                      <a:pt x="37" y="69"/>
                    </a:cubicBezTo>
                    <a:cubicBezTo>
                      <a:pt x="35" y="70"/>
                      <a:pt x="33" y="70"/>
                      <a:pt x="30" y="70"/>
                    </a:cubicBezTo>
                    <a:cubicBezTo>
                      <a:pt x="25" y="70"/>
                      <a:pt x="20" y="69"/>
                      <a:pt x="14" y="68"/>
                    </a:cubicBezTo>
                    <a:cubicBezTo>
                      <a:pt x="9" y="66"/>
                      <a:pt x="4" y="64"/>
                      <a:pt x="0" y="62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9" y="46"/>
                      <a:pt x="9" y="46"/>
                      <a:pt x="10" y="46"/>
                    </a:cubicBezTo>
                    <a:cubicBezTo>
                      <a:pt x="10" y="47"/>
                      <a:pt x="11" y="47"/>
                      <a:pt x="13" y="48"/>
                    </a:cubicBezTo>
                    <a:cubicBezTo>
                      <a:pt x="15" y="49"/>
                      <a:pt x="16" y="50"/>
                      <a:pt x="18" y="50"/>
                    </a:cubicBezTo>
                    <a:cubicBezTo>
                      <a:pt x="20" y="51"/>
                      <a:pt x="22" y="52"/>
                      <a:pt x="24" y="52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4" y="53"/>
                      <a:pt x="36" y="52"/>
                      <a:pt x="36" y="50"/>
                    </a:cubicBezTo>
                    <a:cubicBezTo>
                      <a:pt x="36" y="49"/>
                      <a:pt x="35" y="49"/>
                      <a:pt x="35" y="48"/>
                    </a:cubicBezTo>
                    <a:cubicBezTo>
                      <a:pt x="34" y="48"/>
                      <a:pt x="34" y="47"/>
                      <a:pt x="33" y="47"/>
                    </a:cubicBezTo>
                    <a:cubicBezTo>
                      <a:pt x="32" y="46"/>
                      <a:pt x="30" y="46"/>
                      <a:pt x="29" y="45"/>
                    </a:cubicBezTo>
                    <a:cubicBezTo>
                      <a:pt x="28" y="45"/>
                      <a:pt x="27" y="45"/>
                      <a:pt x="25" y="44"/>
                    </a:cubicBezTo>
                    <a:cubicBezTo>
                      <a:pt x="23" y="43"/>
                      <a:pt x="22" y="43"/>
                      <a:pt x="21" y="43"/>
                    </a:cubicBezTo>
                    <a:cubicBezTo>
                      <a:pt x="14" y="41"/>
                      <a:pt x="10" y="38"/>
                      <a:pt x="7" y="35"/>
                    </a:cubicBezTo>
                    <a:cubicBezTo>
                      <a:pt x="5" y="32"/>
                      <a:pt x="3" y="28"/>
                      <a:pt x="3" y="23"/>
                    </a:cubicBezTo>
                    <a:cubicBezTo>
                      <a:pt x="3" y="20"/>
                      <a:pt x="4" y="17"/>
                      <a:pt x="5" y="14"/>
                    </a:cubicBezTo>
                    <a:cubicBezTo>
                      <a:pt x="7" y="11"/>
                      <a:pt x="9" y="8"/>
                      <a:pt x="11" y="6"/>
                    </a:cubicBezTo>
                    <a:cubicBezTo>
                      <a:pt x="13" y="4"/>
                      <a:pt x="16" y="3"/>
                      <a:pt x="19" y="2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6" y="0"/>
                      <a:pt x="44" y="3"/>
                      <a:pt x="54" y="8"/>
                    </a:cubicBez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" name="Freeform 344"/>
              <p:cNvSpPr>
                <a:spLocks/>
              </p:cNvSpPr>
              <p:nvPr/>
            </p:nvSpPr>
            <p:spPr bwMode="auto">
              <a:xfrm>
                <a:off x="6958013" y="3863975"/>
                <a:ext cx="85725" cy="101600"/>
              </a:xfrm>
              <a:custGeom>
                <a:avLst/>
                <a:gdLst>
                  <a:gd name="T0" fmla="*/ 54 w 54"/>
                  <a:gd name="T1" fmla="*/ 15 h 64"/>
                  <a:gd name="T2" fmla="*/ 37 w 54"/>
                  <a:gd name="T3" fmla="*/ 15 h 64"/>
                  <a:gd name="T4" fmla="*/ 37 w 54"/>
                  <a:gd name="T5" fmla="*/ 64 h 64"/>
                  <a:gd name="T6" fmla="*/ 19 w 54"/>
                  <a:gd name="T7" fmla="*/ 64 h 64"/>
                  <a:gd name="T8" fmla="*/ 19 w 54"/>
                  <a:gd name="T9" fmla="*/ 15 h 64"/>
                  <a:gd name="T10" fmla="*/ 0 w 54"/>
                  <a:gd name="T11" fmla="*/ 15 h 64"/>
                  <a:gd name="T12" fmla="*/ 0 w 54"/>
                  <a:gd name="T13" fmla="*/ 0 h 64"/>
                  <a:gd name="T14" fmla="*/ 54 w 54"/>
                  <a:gd name="T15" fmla="*/ 0 h 64"/>
                  <a:gd name="T16" fmla="*/ 54 w 54"/>
                  <a:gd name="T17" fmla="*/ 1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64">
                    <a:moveTo>
                      <a:pt x="54" y="15"/>
                    </a:moveTo>
                    <a:lnTo>
                      <a:pt x="37" y="15"/>
                    </a:lnTo>
                    <a:lnTo>
                      <a:pt x="37" y="64"/>
                    </a:lnTo>
                    <a:lnTo>
                      <a:pt x="19" y="64"/>
                    </a:lnTo>
                    <a:lnTo>
                      <a:pt x="19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5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" name="Freeform 345"/>
              <p:cNvSpPr>
                <a:spLocks noEditPoints="1"/>
              </p:cNvSpPr>
              <p:nvPr/>
            </p:nvSpPr>
            <p:spPr bwMode="auto">
              <a:xfrm>
                <a:off x="7064375" y="3833813"/>
                <a:ext cx="95250" cy="131763"/>
              </a:xfrm>
              <a:custGeom>
                <a:avLst/>
                <a:gdLst>
                  <a:gd name="T0" fmla="*/ 22 w 64"/>
                  <a:gd name="T1" fmla="*/ 20 h 88"/>
                  <a:gd name="T2" fmla="*/ 43 w 64"/>
                  <a:gd name="T3" fmla="*/ 20 h 88"/>
                  <a:gd name="T4" fmla="*/ 64 w 64"/>
                  <a:gd name="T5" fmla="*/ 88 h 88"/>
                  <a:gd name="T6" fmla="*/ 45 w 64"/>
                  <a:gd name="T7" fmla="*/ 88 h 88"/>
                  <a:gd name="T8" fmla="*/ 41 w 64"/>
                  <a:gd name="T9" fmla="*/ 75 h 88"/>
                  <a:gd name="T10" fmla="*/ 23 w 64"/>
                  <a:gd name="T11" fmla="*/ 75 h 88"/>
                  <a:gd name="T12" fmla="*/ 19 w 64"/>
                  <a:gd name="T13" fmla="*/ 88 h 88"/>
                  <a:gd name="T14" fmla="*/ 0 w 64"/>
                  <a:gd name="T15" fmla="*/ 88 h 88"/>
                  <a:gd name="T16" fmla="*/ 22 w 64"/>
                  <a:gd name="T17" fmla="*/ 20 h 88"/>
                  <a:gd name="T18" fmla="*/ 26 w 64"/>
                  <a:gd name="T19" fmla="*/ 11 h 88"/>
                  <a:gd name="T20" fmla="*/ 24 w 64"/>
                  <a:gd name="T21" fmla="*/ 11 h 88"/>
                  <a:gd name="T22" fmla="*/ 22 w 64"/>
                  <a:gd name="T23" fmla="*/ 13 h 88"/>
                  <a:gd name="T24" fmla="*/ 22 w 64"/>
                  <a:gd name="T25" fmla="*/ 14 h 88"/>
                  <a:gd name="T26" fmla="*/ 22 w 64"/>
                  <a:gd name="T27" fmla="*/ 15 h 88"/>
                  <a:gd name="T28" fmla="*/ 21 w 64"/>
                  <a:gd name="T29" fmla="*/ 16 h 88"/>
                  <a:gd name="T30" fmla="*/ 12 w 64"/>
                  <a:gd name="T31" fmla="*/ 16 h 88"/>
                  <a:gd name="T32" fmla="*/ 12 w 64"/>
                  <a:gd name="T33" fmla="*/ 13 h 88"/>
                  <a:gd name="T34" fmla="*/ 14 w 64"/>
                  <a:gd name="T35" fmla="*/ 9 h 88"/>
                  <a:gd name="T36" fmla="*/ 16 w 64"/>
                  <a:gd name="T37" fmla="*/ 5 h 88"/>
                  <a:gd name="T38" fmla="*/ 20 w 64"/>
                  <a:gd name="T39" fmla="*/ 2 h 88"/>
                  <a:gd name="T40" fmla="*/ 25 w 64"/>
                  <a:gd name="T41" fmla="*/ 0 h 88"/>
                  <a:gd name="T42" fmla="*/ 29 w 64"/>
                  <a:gd name="T43" fmla="*/ 1 h 88"/>
                  <a:gd name="T44" fmla="*/ 32 w 64"/>
                  <a:gd name="T45" fmla="*/ 3 h 88"/>
                  <a:gd name="T46" fmla="*/ 35 w 64"/>
                  <a:gd name="T47" fmla="*/ 5 h 88"/>
                  <a:gd name="T48" fmla="*/ 38 w 64"/>
                  <a:gd name="T49" fmla="*/ 5 h 88"/>
                  <a:gd name="T50" fmla="*/ 40 w 64"/>
                  <a:gd name="T51" fmla="*/ 5 h 88"/>
                  <a:gd name="T52" fmla="*/ 42 w 64"/>
                  <a:gd name="T53" fmla="*/ 4 h 88"/>
                  <a:gd name="T54" fmla="*/ 42 w 64"/>
                  <a:gd name="T55" fmla="*/ 2 h 88"/>
                  <a:gd name="T56" fmla="*/ 43 w 64"/>
                  <a:gd name="T57" fmla="*/ 1 h 88"/>
                  <a:gd name="T58" fmla="*/ 43 w 64"/>
                  <a:gd name="T59" fmla="*/ 0 h 88"/>
                  <a:gd name="T60" fmla="*/ 52 w 64"/>
                  <a:gd name="T61" fmla="*/ 0 h 88"/>
                  <a:gd name="T62" fmla="*/ 52 w 64"/>
                  <a:gd name="T63" fmla="*/ 3 h 88"/>
                  <a:gd name="T64" fmla="*/ 50 w 64"/>
                  <a:gd name="T65" fmla="*/ 7 h 88"/>
                  <a:gd name="T66" fmla="*/ 48 w 64"/>
                  <a:gd name="T67" fmla="*/ 11 h 88"/>
                  <a:gd name="T68" fmla="*/ 44 w 64"/>
                  <a:gd name="T69" fmla="*/ 14 h 88"/>
                  <a:gd name="T70" fmla="*/ 39 w 64"/>
                  <a:gd name="T71" fmla="*/ 16 h 88"/>
                  <a:gd name="T72" fmla="*/ 35 w 64"/>
                  <a:gd name="T73" fmla="*/ 15 h 88"/>
                  <a:gd name="T74" fmla="*/ 32 w 64"/>
                  <a:gd name="T75" fmla="*/ 13 h 88"/>
                  <a:gd name="T76" fmla="*/ 29 w 64"/>
                  <a:gd name="T77" fmla="*/ 12 h 88"/>
                  <a:gd name="T78" fmla="*/ 26 w 64"/>
                  <a:gd name="T79" fmla="*/ 11 h 88"/>
                  <a:gd name="T80" fmla="*/ 38 w 64"/>
                  <a:gd name="T81" fmla="*/ 62 h 88"/>
                  <a:gd name="T82" fmla="*/ 32 w 64"/>
                  <a:gd name="T83" fmla="*/ 38 h 88"/>
                  <a:gd name="T84" fmla="*/ 26 w 64"/>
                  <a:gd name="T85" fmla="*/ 62 h 88"/>
                  <a:gd name="T86" fmla="*/ 38 w 64"/>
                  <a:gd name="T87" fmla="*/ 6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4" h="88">
                    <a:moveTo>
                      <a:pt x="22" y="20"/>
                    </a:moveTo>
                    <a:cubicBezTo>
                      <a:pt x="43" y="20"/>
                      <a:pt x="43" y="20"/>
                      <a:pt x="43" y="20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0" y="88"/>
                      <a:pt x="0" y="88"/>
                      <a:pt x="0" y="88"/>
                    </a:cubicBezTo>
                    <a:lnTo>
                      <a:pt x="22" y="20"/>
                    </a:lnTo>
                    <a:close/>
                    <a:moveTo>
                      <a:pt x="26" y="11"/>
                    </a:moveTo>
                    <a:cubicBezTo>
                      <a:pt x="25" y="11"/>
                      <a:pt x="24" y="11"/>
                      <a:pt x="24" y="11"/>
                    </a:cubicBezTo>
                    <a:cubicBezTo>
                      <a:pt x="23" y="12"/>
                      <a:pt x="23" y="12"/>
                      <a:pt x="22" y="13"/>
                    </a:cubicBezTo>
                    <a:cubicBezTo>
                      <a:pt x="22" y="13"/>
                      <a:pt x="22" y="13"/>
                      <a:pt x="22" y="14"/>
                    </a:cubicBezTo>
                    <a:cubicBezTo>
                      <a:pt x="22" y="14"/>
                      <a:pt x="22" y="15"/>
                      <a:pt x="22" y="15"/>
                    </a:cubicBezTo>
                    <a:cubicBezTo>
                      <a:pt x="22" y="15"/>
                      <a:pt x="21" y="15"/>
                      <a:pt x="2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5"/>
                      <a:pt x="12" y="14"/>
                      <a:pt x="12" y="13"/>
                    </a:cubicBezTo>
                    <a:cubicBezTo>
                      <a:pt x="13" y="12"/>
                      <a:pt x="13" y="10"/>
                      <a:pt x="14" y="9"/>
                    </a:cubicBezTo>
                    <a:cubicBezTo>
                      <a:pt x="14" y="7"/>
                      <a:pt x="15" y="6"/>
                      <a:pt x="16" y="5"/>
                    </a:cubicBezTo>
                    <a:cubicBezTo>
                      <a:pt x="17" y="4"/>
                      <a:pt x="19" y="3"/>
                      <a:pt x="20" y="2"/>
                    </a:cubicBezTo>
                    <a:cubicBezTo>
                      <a:pt x="22" y="1"/>
                      <a:pt x="23" y="0"/>
                      <a:pt x="25" y="0"/>
                    </a:cubicBezTo>
                    <a:cubicBezTo>
                      <a:pt x="27" y="0"/>
                      <a:pt x="28" y="1"/>
                      <a:pt x="29" y="1"/>
                    </a:cubicBezTo>
                    <a:cubicBezTo>
                      <a:pt x="30" y="2"/>
                      <a:pt x="31" y="2"/>
                      <a:pt x="32" y="3"/>
                    </a:cubicBezTo>
                    <a:cubicBezTo>
                      <a:pt x="33" y="4"/>
                      <a:pt x="34" y="4"/>
                      <a:pt x="35" y="5"/>
                    </a:cubicBezTo>
                    <a:cubicBezTo>
                      <a:pt x="36" y="5"/>
                      <a:pt x="37" y="5"/>
                      <a:pt x="38" y="5"/>
                    </a:cubicBezTo>
                    <a:cubicBezTo>
                      <a:pt x="39" y="5"/>
                      <a:pt x="40" y="5"/>
                      <a:pt x="40" y="5"/>
                    </a:cubicBezTo>
                    <a:cubicBezTo>
                      <a:pt x="41" y="5"/>
                      <a:pt x="41" y="4"/>
                      <a:pt x="42" y="4"/>
                    </a:cubicBezTo>
                    <a:cubicBezTo>
                      <a:pt x="42" y="3"/>
                      <a:pt x="42" y="3"/>
                      <a:pt x="42" y="2"/>
                    </a:cubicBezTo>
                    <a:cubicBezTo>
                      <a:pt x="43" y="2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2"/>
                      <a:pt x="52" y="3"/>
                    </a:cubicBezTo>
                    <a:cubicBezTo>
                      <a:pt x="52" y="4"/>
                      <a:pt x="51" y="5"/>
                      <a:pt x="50" y="7"/>
                    </a:cubicBezTo>
                    <a:cubicBezTo>
                      <a:pt x="50" y="8"/>
                      <a:pt x="49" y="10"/>
                      <a:pt x="48" y="11"/>
                    </a:cubicBezTo>
                    <a:cubicBezTo>
                      <a:pt x="47" y="12"/>
                      <a:pt x="46" y="13"/>
                      <a:pt x="44" y="14"/>
                    </a:cubicBezTo>
                    <a:cubicBezTo>
                      <a:pt x="42" y="15"/>
                      <a:pt x="41" y="16"/>
                      <a:pt x="39" y="16"/>
                    </a:cubicBezTo>
                    <a:cubicBezTo>
                      <a:pt x="37" y="16"/>
                      <a:pt x="36" y="15"/>
                      <a:pt x="35" y="15"/>
                    </a:cubicBezTo>
                    <a:cubicBezTo>
                      <a:pt x="34" y="14"/>
                      <a:pt x="33" y="14"/>
                      <a:pt x="32" y="13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8" y="11"/>
                      <a:pt x="27" y="11"/>
                      <a:pt x="26" y="11"/>
                    </a:cubicBezTo>
                    <a:close/>
                    <a:moveTo>
                      <a:pt x="38" y="62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26" y="62"/>
                      <a:pt x="26" y="62"/>
                      <a:pt x="26" y="62"/>
                    </a:cubicBezTo>
                    <a:lnTo>
                      <a:pt x="38" y="6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" name="Freeform 346"/>
              <p:cNvSpPr>
                <a:spLocks noEditPoints="1"/>
              </p:cNvSpPr>
              <p:nvPr/>
            </p:nvSpPr>
            <p:spPr bwMode="auto">
              <a:xfrm>
                <a:off x="7188200" y="3863975"/>
                <a:ext cx="101600" cy="103188"/>
              </a:xfrm>
              <a:custGeom>
                <a:avLst/>
                <a:gdLst>
                  <a:gd name="T0" fmla="*/ 0 w 69"/>
                  <a:gd name="T1" fmla="*/ 34 h 69"/>
                  <a:gd name="T2" fmla="*/ 2 w 69"/>
                  <a:gd name="T3" fmla="*/ 21 h 69"/>
                  <a:gd name="T4" fmla="*/ 9 w 69"/>
                  <a:gd name="T5" fmla="*/ 10 h 69"/>
                  <a:gd name="T6" fmla="*/ 20 w 69"/>
                  <a:gd name="T7" fmla="*/ 3 h 69"/>
                  <a:gd name="T8" fmla="*/ 34 w 69"/>
                  <a:gd name="T9" fmla="*/ 0 h 69"/>
                  <a:gd name="T10" fmla="*/ 48 w 69"/>
                  <a:gd name="T11" fmla="*/ 3 h 69"/>
                  <a:gd name="T12" fmla="*/ 59 w 69"/>
                  <a:gd name="T13" fmla="*/ 11 h 69"/>
                  <a:gd name="T14" fmla="*/ 66 w 69"/>
                  <a:gd name="T15" fmla="*/ 22 h 69"/>
                  <a:gd name="T16" fmla="*/ 69 w 69"/>
                  <a:gd name="T17" fmla="*/ 34 h 69"/>
                  <a:gd name="T18" fmla="*/ 66 w 69"/>
                  <a:gd name="T19" fmla="*/ 47 h 69"/>
                  <a:gd name="T20" fmla="*/ 59 w 69"/>
                  <a:gd name="T21" fmla="*/ 58 h 69"/>
                  <a:gd name="T22" fmla="*/ 48 w 69"/>
                  <a:gd name="T23" fmla="*/ 66 h 69"/>
                  <a:gd name="T24" fmla="*/ 34 w 69"/>
                  <a:gd name="T25" fmla="*/ 69 h 69"/>
                  <a:gd name="T26" fmla="*/ 20 w 69"/>
                  <a:gd name="T27" fmla="*/ 66 h 69"/>
                  <a:gd name="T28" fmla="*/ 9 w 69"/>
                  <a:gd name="T29" fmla="*/ 58 h 69"/>
                  <a:gd name="T30" fmla="*/ 2 w 69"/>
                  <a:gd name="T31" fmla="*/ 47 h 69"/>
                  <a:gd name="T32" fmla="*/ 0 w 69"/>
                  <a:gd name="T33" fmla="*/ 34 h 69"/>
                  <a:gd name="T34" fmla="*/ 34 w 69"/>
                  <a:gd name="T35" fmla="*/ 52 h 69"/>
                  <a:gd name="T36" fmla="*/ 41 w 69"/>
                  <a:gd name="T37" fmla="*/ 51 h 69"/>
                  <a:gd name="T38" fmla="*/ 46 w 69"/>
                  <a:gd name="T39" fmla="*/ 46 h 69"/>
                  <a:gd name="T40" fmla="*/ 49 w 69"/>
                  <a:gd name="T41" fmla="*/ 41 h 69"/>
                  <a:gd name="T42" fmla="*/ 50 w 69"/>
                  <a:gd name="T43" fmla="*/ 34 h 69"/>
                  <a:gd name="T44" fmla="*/ 48 w 69"/>
                  <a:gd name="T45" fmla="*/ 25 h 69"/>
                  <a:gd name="T46" fmla="*/ 43 w 69"/>
                  <a:gd name="T47" fmla="*/ 19 h 69"/>
                  <a:gd name="T48" fmla="*/ 34 w 69"/>
                  <a:gd name="T49" fmla="*/ 16 h 69"/>
                  <a:gd name="T50" fmla="*/ 27 w 69"/>
                  <a:gd name="T51" fmla="*/ 18 h 69"/>
                  <a:gd name="T52" fmla="*/ 22 w 69"/>
                  <a:gd name="T53" fmla="*/ 22 h 69"/>
                  <a:gd name="T54" fmla="*/ 19 w 69"/>
                  <a:gd name="T55" fmla="*/ 28 h 69"/>
                  <a:gd name="T56" fmla="*/ 19 w 69"/>
                  <a:gd name="T57" fmla="*/ 34 h 69"/>
                  <a:gd name="T58" fmla="*/ 20 w 69"/>
                  <a:gd name="T59" fmla="*/ 41 h 69"/>
                  <a:gd name="T60" fmla="*/ 22 w 69"/>
                  <a:gd name="T61" fmla="*/ 47 h 69"/>
                  <a:gd name="T62" fmla="*/ 27 w 69"/>
                  <a:gd name="T63" fmla="*/ 51 h 69"/>
                  <a:gd name="T64" fmla="*/ 34 w 69"/>
                  <a:gd name="T65" fmla="*/ 5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" h="69">
                    <a:moveTo>
                      <a:pt x="0" y="34"/>
                    </a:moveTo>
                    <a:cubicBezTo>
                      <a:pt x="0" y="30"/>
                      <a:pt x="0" y="25"/>
                      <a:pt x="2" y="21"/>
                    </a:cubicBezTo>
                    <a:cubicBezTo>
                      <a:pt x="4" y="17"/>
                      <a:pt x="6" y="13"/>
                      <a:pt x="9" y="10"/>
                    </a:cubicBezTo>
                    <a:cubicBezTo>
                      <a:pt x="12" y="7"/>
                      <a:pt x="16" y="4"/>
                      <a:pt x="20" y="3"/>
                    </a:cubicBezTo>
                    <a:cubicBezTo>
                      <a:pt x="25" y="1"/>
                      <a:pt x="29" y="0"/>
                      <a:pt x="34" y="0"/>
                    </a:cubicBezTo>
                    <a:cubicBezTo>
                      <a:pt x="39" y="0"/>
                      <a:pt x="44" y="1"/>
                      <a:pt x="48" y="3"/>
                    </a:cubicBezTo>
                    <a:cubicBezTo>
                      <a:pt x="53" y="5"/>
                      <a:pt x="56" y="7"/>
                      <a:pt x="59" y="11"/>
                    </a:cubicBezTo>
                    <a:cubicBezTo>
                      <a:pt x="62" y="14"/>
                      <a:pt x="65" y="17"/>
                      <a:pt x="66" y="22"/>
                    </a:cubicBezTo>
                    <a:cubicBezTo>
                      <a:pt x="68" y="26"/>
                      <a:pt x="69" y="30"/>
                      <a:pt x="69" y="34"/>
                    </a:cubicBezTo>
                    <a:cubicBezTo>
                      <a:pt x="69" y="39"/>
                      <a:pt x="68" y="43"/>
                      <a:pt x="66" y="47"/>
                    </a:cubicBezTo>
                    <a:cubicBezTo>
                      <a:pt x="64" y="51"/>
                      <a:pt x="62" y="55"/>
                      <a:pt x="59" y="58"/>
                    </a:cubicBezTo>
                    <a:cubicBezTo>
                      <a:pt x="56" y="61"/>
                      <a:pt x="52" y="64"/>
                      <a:pt x="48" y="66"/>
                    </a:cubicBezTo>
                    <a:cubicBezTo>
                      <a:pt x="44" y="68"/>
                      <a:pt x="39" y="69"/>
                      <a:pt x="34" y="69"/>
                    </a:cubicBezTo>
                    <a:cubicBezTo>
                      <a:pt x="29" y="69"/>
                      <a:pt x="24" y="68"/>
                      <a:pt x="20" y="66"/>
                    </a:cubicBezTo>
                    <a:cubicBezTo>
                      <a:pt x="16" y="64"/>
                      <a:pt x="12" y="61"/>
                      <a:pt x="9" y="58"/>
                    </a:cubicBezTo>
                    <a:cubicBezTo>
                      <a:pt x="6" y="55"/>
                      <a:pt x="4" y="51"/>
                      <a:pt x="2" y="47"/>
                    </a:cubicBezTo>
                    <a:cubicBezTo>
                      <a:pt x="0" y="43"/>
                      <a:pt x="0" y="38"/>
                      <a:pt x="0" y="34"/>
                    </a:cubicBezTo>
                    <a:close/>
                    <a:moveTo>
                      <a:pt x="34" y="52"/>
                    </a:moveTo>
                    <a:cubicBezTo>
                      <a:pt x="37" y="52"/>
                      <a:pt x="39" y="52"/>
                      <a:pt x="41" y="51"/>
                    </a:cubicBezTo>
                    <a:cubicBezTo>
                      <a:pt x="43" y="50"/>
                      <a:pt x="45" y="48"/>
                      <a:pt x="46" y="46"/>
                    </a:cubicBezTo>
                    <a:cubicBezTo>
                      <a:pt x="47" y="45"/>
                      <a:pt x="48" y="43"/>
                      <a:pt x="49" y="41"/>
                    </a:cubicBezTo>
                    <a:cubicBezTo>
                      <a:pt x="49" y="39"/>
                      <a:pt x="50" y="36"/>
                      <a:pt x="50" y="34"/>
                    </a:cubicBezTo>
                    <a:cubicBezTo>
                      <a:pt x="50" y="31"/>
                      <a:pt x="49" y="28"/>
                      <a:pt x="48" y="25"/>
                    </a:cubicBezTo>
                    <a:cubicBezTo>
                      <a:pt x="47" y="23"/>
                      <a:pt x="45" y="21"/>
                      <a:pt x="43" y="19"/>
                    </a:cubicBezTo>
                    <a:cubicBezTo>
                      <a:pt x="40" y="17"/>
                      <a:pt x="37" y="16"/>
                      <a:pt x="34" y="16"/>
                    </a:cubicBezTo>
                    <a:cubicBezTo>
                      <a:pt x="31" y="16"/>
                      <a:pt x="29" y="17"/>
                      <a:pt x="27" y="18"/>
                    </a:cubicBezTo>
                    <a:cubicBezTo>
                      <a:pt x="25" y="19"/>
                      <a:pt x="23" y="20"/>
                      <a:pt x="22" y="22"/>
                    </a:cubicBezTo>
                    <a:cubicBezTo>
                      <a:pt x="21" y="24"/>
                      <a:pt x="20" y="26"/>
                      <a:pt x="19" y="28"/>
                    </a:cubicBezTo>
                    <a:cubicBezTo>
                      <a:pt x="19" y="30"/>
                      <a:pt x="19" y="32"/>
                      <a:pt x="19" y="34"/>
                    </a:cubicBezTo>
                    <a:cubicBezTo>
                      <a:pt x="19" y="37"/>
                      <a:pt x="19" y="39"/>
                      <a:pt x="20" y="41"/>
                    </a:cubicBezTo>
                    <a:cubicBezTo>
                      <a:pt x="20" y="43"/>
                      <a:pt x="21" y="45"/>
                      <a:pt x="22" y="47"/>
                    </a:cubicBezTo>
                    <a:cubicBezTo>
                      <a:pt x="24" y="48"/>
                      <a:pt x="25" y="50"/>
                      <a:pt x="27" y="51"/>
                    </a:cubicBezTo>
                    <a:cubicBezTo>
                      <a:pt x="29" y="52"/>
                      <a:pt x="32" y="52"/>
                      <a:pt x="34" y="52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" name="Freeform 347"/>
              <p:cNvSpPr>
                <a:spLocks/>
              </p:cNvSpPr>
              <p:nvPr/>
            </p:nvSpPr>
            <p:spPr bwMode="auto">
              <a:xfrm>
                <a:off x="7389813" y="3863975"/>
                <a:ext cx="71438" cy="101600"/>
              </a:xfrm>
              <a:custGeom>
                <a:avLst/>
                <a:gdLst>
                  <a:gd name="T0" fmla="*/ 45 w 45"/>
                  <a:gd name="T1" fmla="*/ 49 h 64"/>
                  <a:gd name="T2" fmla="*/ 45 w 45"/>
                  <a:gd name="T3" fmla="*/ 64 h 64"/>
                  <a:gd name="T4" fmla="*/ 0 w 45"/>
                  <a:gd name="T5" fmla="*/ 64 h 64"/>
                  <a:gd name="T6" fmla="*/ 0 w 45"/>
                  <a:gd name="T7" fmla="*/ 0 h 64"/>
                  <a:gd name="T8" fmla="*/ 44 w 45"/>
                  <a:gd name="T9" fmla="*/ 0 h 64"/>
                  <a:gd name="T10" fmla="*/ 44 w 45"/>
                  <a:gd name="T11" fmla="*/ 15 h 64"/>
                  <a:gd name="T12" fmla="*/ 17 w 45"/>
                  <a:gd name="T13" fmla="*/ 15 h 64"/>
                  <a:gd name="T14" fmla="*/ 17 w 45"/>
                  <a:gd name="T15" fmla="*/ 25 h 64"/>
                  <a:gd name="T16" fmla="*/ 40 w 45"/>
                  <a:gd name="T17" fmla="*/ 25 h 64"/>
                  <a:gd name="T18" fmla="*/ 40 w 45"/>
                  <a:gd name="T19" fmla="*/ 39 h 64"/>
                  <a:gd name="T20" fmla="*/ 17 w 45"/>
                  <a:gd name="T21" fmla="*/ 39 h 64"/>
                  <a:gd name="T22" fmla="*/ 17 w 45"/>
                  <a:gd name="T23" fmla="*/ 49 h 64"/>
                  <a:gd name="T24" fmla="*/ 45 w 45"/>
                  <a:gd name="T25" fmla="*/ 4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64">
                    <a:moveTo>
                      <a:pt x="45" y="49"/>
                    </a:moveTo>
                    <a:lnTo>
                      <a:pt x="45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15"/>
                    </a:lnTo>
                    <a:lnTo>
                      <a:pt x="17" y="15"/>
                    </a:lnTo>
                    <a:lnTo>
                      <a:pt x="17" y="25"/>
                    </a:lnTo>
                    <a:lnTo>
                      <a:pt x="40" y="25"/>
                    </a:lnTo>
                    <a:lnTo>
                      <a:pt x="40" y="39"/>
                    </a:lnTo>
                    <a:lnTo>
                      <a:pt x="17" y="39"/>
                    </a:lnTo>
                    <a:lnTo>
                      <a:pt x="17" y="49"/>
                    </a:lnTo>
                    <a:lnTo>
                      <a:pt x="45" y="49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" name="Freeform 348"/>
              <p:cNvSpPr>
                <a:spLocks noEditPoints="1"/>
              </p:cNvSpPr>
              <p:nvPr/>
            </p:nvSpPr>
            <p:spPr bwMode="auto">
              <a:xfrm>
                <a:off x="7562850" y="3863975"/>
                <a:ext cx="88900" cy="101600"/>
              </a:xfrm>
              <a:custGeom>
                <a:avLst/>
                <a:gdLst>
                  <a:gd name="T0" fmla="*/ 0 w 60"/>
                  <a:gd name="T1" fmla="*/ 68 h 68"/>
                  <a:gd name="T2" fmla="*/ 0 w 60"/>
                  <a:gd name="T3" fmla="*/ 0 h 68"/>
                  <a:gd name="T4" fmla="*/ 26 w 60"/>
                  <a:gd name="T5" fmla="*/ 0 h 68"/>
                  <a:gd name="T6" fmla="*/ 41 w 60"/>
                  <a:gd name="T7" fmla="*/ 3 h 68"/>
                  <a:gd name="T8" fmla="*/ 51 w 60"/>
                  <a:gd name="T9" fmla="*/ 10 h 68"/>
                  <a:gd name="T10" fmla="*/ 58 w 60"/>
                  <a:gd name="T11" fmla="*/ 21 h 68"/>
                  <a:gd name="T12" fmla="*/ 60 w 60"/>
                  <a:gd name="T13" fmla="*/ 34 h 68"/>
                  <a:gd name="T14" fmla="*/ 51 w 60"/>
                  <a:gd name="T15" fmla="*/ 59 h 68"/>
                  <a:gd name="T16" fmla="*/ 26 w 60"/>
                  <a:gd name="T17" fmla="*/ 68 h 68"/>
                  <a:gd name="T18" fmla="*/ 0 w 60"/>
                  <a:gd name="T19" fmla="*/ 68 h 68"/>
                  <a:gd name="T20" fmla="*/ 26 w 60"/>
                  <a:gd name="T21" fmla="*/ 16 h 68"/>
                  <a:gd name="T22" fmla="*/ 18 w 60"/>
                  <a:gd name="T23" fmla="*/ 16 h 68"/>
                  <a:gd name="T24" fmla="*/ 18 w 60"/>
                  <a:gd name="T25" fmla="*/ 52 h 68"/>
                  <a:gd name="T26" fmla="*/ 26 w 60"/>
                  <a:gd name="T27" fmla="*/ 52 h 68"/>
                  <a:gd name="T28" fmla="*/ 37 w 60"/>
                  <a:gd name="T29" fmla="*/ 47 h 68"/>
                  <a:gd name="T30" fmla="*/ 41 w 60"/>
                  <a:gd name="T31" fmla="*/ 34 h 68"/>
                  <a:gd name="T32" fmla="*/ 37 w 60"/>
                  <a:gd name="T33" fmla="*/ 21 h 68"/>
                  <a:gd name="T34" fmla="*/ 26 w 60"/>
                  <a:gd name="T35" fmla="*/ 1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68">
                    <a:moveTo>
                      <a:pt x="0" y="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1" y="0"/>
                      <a:pt x="36" y="1"/>
                      <a:pt x="41" y="3"/>
                    </a:cubicBezTo>
                    <a:cubicBezTo>
                      <a:pt x="45" y="4"/>
                      <a:pt x="49" y="7"/>
                      <a:pt x="51" y="10"/>
                    </a:cubicBezTo>
                    <a:cubicBezTo>
                      <a:pt x="54" y="13"/>
                      <a:pt x="56" y="17"/>
                      <a:pt x="58" y="21"/>
                    </a:cubicBezTo>
                    <a:cubicBezTo>
                      <a:pt x="59" y="25"/>
                      <a:pt x="60" y="29"/>
                      <a:pt x="60" y="34"/>
                    </a:cubicBezTo>
                    <a:cubicBezTo>
                      <a:pt x="60" y="44"/>
                      <a:pt x="57" y="53"/>
                      <a:pt x="51" y="59"/>
                    </a:cubicBezTo>
                    <a:cubicBezTo>
                      <a:pt x="44" y="65"/>
                      <a:pt x="36" y="68"/>
                      <a:pt x="26" y="68"/>
                    </a:cubicBezTo>
                    <a:lnTo>
                      <a:pt x="0" y="68"/>
                    </a:lnTo>
                    <a:close/>
                    <a:moveTo>
                      <a:pt x="26" y="16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31" y="52"/>
                      <a:pt x="34" y="50"/>
                      <a:pt x="37" y="47"/>
                    </a:cubicBezTo>
                    <a:cubicBezTo>
                      <a:pt x="40" y="44"/>
                      <a:pt x="41" y="39"/>
                      <a:pt x="41" y="34"/>
                    </a:cubicBezTo>
                    <a:cubicBezTo>
                      <a:pt x="41" y="29"/>
                      <a:pt x="40" y="24"/>
                      <a:pt x="37" y="21"/>
                    </a:cubicBezTo>
                    <a:cubicBezTo>
                      <a:pt x="34" y="18"/>
                      <a:pt x="31" y="16"/>
                      <a:pt x="26" y="16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" name="Freeform 349"/>
              <p:cNvSpPr>
                <a:spLocks noEditPoints="1"/>
              </p:cNvSpPr>
              <p:nvPr/>
            </p:nvSpPr>
            <p:spPr bwMode="auto">
              <a:xfrm>
                <a:off x="7678738" y="3863975"/>
                <a:ext cx="95250" cy="101600"/>
              </a:xfrm>
              <a:custGeom>
                <a:avLst/>
                <a:gdLst>
                  <a:gd name="T0" fmla="*/ 20 w 60"/>
                  <a:gd name="T1" fmla="*/ 0 h 64"/>
                  <a:gd name="T2" fmla="*/ 39 w 60"/>
                  <a:gd name="T3" fmla="*/ 0 h 64"/>
                  <a:gd name="T4" fmla="*/ 60 w 60"/>
                  <a:gd name="T5" fmla="*/ 64 h 64"/>
                  <a:gd name="T6" fmla="*/ 42 w 60"/>
                  <a:gd name="T7" fmla="*/ 64 h 64"/>
                  <a:gd name="T8" fmla="*/ 38 w 60"/>
                  <a:gd name="T9" fmla="*/ 52 h 64"/>
                  <a:gd name="T10" fmla="*/ 22 w 60"/>
                  <a:gd name="T11" fmla="*/ 52 h 64"/>
                  <a:gd name="T12" fmla="*/ 18 w 60"/>
                  <a:gd name="T13" fmla="*/ 64 h 64"/>
                  <a:gd name="T14" fmla="*/ 0 w 60"/>
                  <a:gd name="T15" fmla="*/ 64 h 64"/>
                  <a:gd name="T16" fmla="*/ 20 w 60"/>
                  <a:gd name="T17" fmla="*/ 0 h 64"/>
                  <a:gd name="T18" fmla="*/ 36 w 60"/>
                  <a:gd name="T19" fmla="*/ 40 h 64"/>
                  <a:gd name="T20" fmla="*/ 30 w 60"/>
                  <a:gd name="T21" fmla="*/ 17 h 64"/>
                  <a:gd name="T22" fmla="*/ 24 w 60"/>
                  <a:gd name="T23" fmla="*/ 40 h 64"/>
                  <a:gd name="T24" fmla="*/ 36 w 60"/>
                  <a:gd name="T25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20" y="0"/>
                    </a:moveTo>
                    <a:lnTo>
                      <a:pt x="39" y="0"/>
                    </a:lnTo>
                    <a:lnTo>
                      <a:pt x="60" y="64"/>
                    </a:lnTo>
                    <a:lnTo>
                      <a:pt x="42" y="64"/>
                    </a:lnTo>
                    <a:lnTo>
                      <a:pt x="38" y="52"/>
                    </a:lnTo>
                    <a:lnTo>
                      <a:pt x="22" y="52"/>
                    </a:lnTo>
                    <a:lnTo>
                      <a:pt x="18" y="64"/>
                    </a:lnTo>
                    <a:lnTo>
                      <a:pt x="0" y="64"/>
                    </a:lnTo>
                    <a:lnTo>
                      <a:pt x="20" y="0"/>
                    </a:lnTo>
                    <a:close/>
                    <a:moveTo>
                      <a:pt x="36" y="40"/>
                    </a:moveTo>
                    <a:lnTo>
                      <a:pt x="30" y="17"/>
                    </a:lnTo>
                    <a:lnTo>
                      <a:pt x="24" y="40"/>
                    </a:lnTo>
                    <a:lnTo>
                      <a:pt x="36" y="4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" name="Rectangle 350"/>
              <p:cNvSpPr>
                <a:spLocks noChangeArrowheads="1"/>
              </p:cNvSpPr>
              <p:nvPr/>
            </p:nvSpPr>
            <p:spPr bwMode="auto">
              <a:xfrm>
                <a:off x="7866063" y="3863975"/>
                <a:ext cx="26988" cy="101600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" name="Freeform 351"/>
              <p:cNvSpPr>
                <a:spLocks/>
              </p:cNvSpPr>
              <p:nvPr/>
            </p:nvSpPr>
            <p:spPr bwMode="auto">
              <a:xfrm>
                <a:off x="7939088" y="3863975"/>
                <a:ext cx="90488" cy="101600"/>
              </a:xfrm>
              <a:custGeom>
                <a:avLst/>
                <a:gdLst>
                  <a:gd name="T0" fmla="*/ 18 w 57"/>
                  <a:gd name="T1" fmla="*/ 33 h 64"/>
                  <a:gd name="T2" fmla="*/ 18 w 57"/>
                  <a:gd name="T3" fmla="*/ 64 h 64"/>
                  <a:gd name="T4" fmla="*/ 0 w 57"/>
                  <a:gd name="T5" fmla="*/ 64 h 64"/>
                  <a:gd name="T6" fmla="*/ 0 w 57"/>
                  <a:gd name="T7" fmla="*/ 0 h 64"/>
                  <a:gd name="T8" fmla="*/ 14 w 57"/>
                  <a:gd name="T9" fmla="*/ 0 h 64"/>
                  <a:gd name="T10" fmla="*/ 39 w 57"/>
                  <a:gd name="T11" fmla="*/ 33 h 64"/>
                  <a:gd name="T12" fmla="*/ 39 w 57"/>
                  <a:gd name="T13" fmla="*/ 0 h 64"/>
                  <a:gd name="T14" fmla="*/ 57 w 57"/>
                  <a:gd name="T15" fmla="*/ 0 h 64"/>
                  <a:gd name="T16" fmla="*/ 57 w 57"/>
                  <a:gd name="T17" fmla="*/ 64 h 64"/>
                  <a:gd name="T18" fmla="*/ 43 w 57"/>
                  <a:gd name="T19" fmla="*/ 64 h 64"/>
                  <a:gd name="T20" fmla="*/ 18 w 57"/>
                  <a:gd name="T21" fmla="*/ 3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64">
                    <a:moveTo>
                      <a:pt x="18" y="33"/>
                    </a:moveTo>
                    <a:lnTo>
                      <a:pt x="18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39" y="33"/>
                    </a:lnTo>
                    <a:lnTo>
                      <a:pt x="39" y="0"/>
                    </a:lnTo>
                    <a:lnTo>
                      <a:pt x="57" y="0"/>
                    </a:lnTo>
                    <a:lnTo>
                      <a:pt x="57" y="64"/>
                    </a:lnTo>
                    <a:lnTo>
                      <a:pt x="43" y="64"/>
                    </a:lnTo>
                    <a:lnTo>
                      <a:pt x="18" y="3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" name="Freeform 352"/>
              <p:cNvSpPr>
                <a:spLocks noEditPoints="1"/>
              </p:cNvSpPr>
              <p:nvPr/>
            </p:nvSpPr>
            <p:spPr bwMode="auto">
              <a:xfrm>
                <a:off x="8069263" y="3863975"/>
                <a:ext cx="101600" cy="103188"/>
              </a:xfrm>
              <a:custGeom>
                <a:avLst/>
                <a:gdLst>
                  <a:gd name="T0" fmla="*/ 0 w 69"/>
                  <a:gd name="T1" fmla="*/ 34 h 69"/>
                  <a:gd name="T2" fmla="*/ 3 w 69"/>
                  <a:gd name="T3" fmla="*/ 21 h 69"/>
                  <a:gd name="T4" fmla="*/ 10 w 69"/>
                  <a:gd name="T5" fmla="*/ 10 h 69"/>
                  <a:gd name="T6" fmla="*/ 21 w 69"/>
                  <a:gd name="T7" fmla="*/ 3 h 69"/>
                  <a:gd name="T8" fmla="*/ 35 w 69"/>
                  <a:gd name="T9" fmla="*/ 0 h 69"/>
                  <a:gd name="T10" fmla="*/ 49 w 69"/>
                  <a:gd name="T11" fmla="*/ 3 h 69"/>
                  <a:gd name="T12" fmla="*/ 60 w 69"/>
                  <a:gd name="T13" fmla="*/ 11 h 69"/>
                  <a:gd name="T14" fmla="*/ 67 w 69"/>
                  <a:gd name="T15" fmla="*/ 22 h 69"/>
                  <a:gd name="T16" fmla="*/ 69 w 69"/>
                  <a:gd name="T17" fmla="*/ 34 h 69"/>
                  <a:gd name="T18" fmla="*/ 66 w 69"/>
                  <a:gd name="T19" fmla="*/ 47 h 69"/>
                  <a:gd name="T20" fmla="*/ 59 w 69"/>
                  <a:gd name="T21" fmla="*/ 58 h 69"/>
                  <a:gd name="T22" fmla="*/ 48 w 69"/>
                  <a:gd name="T23" fmla="*/ 66 h 69"/>
                  <a:gd name="T24" fmla="*/ 34 w 69"/>
                  <a:gd name="T25" fmla="*/ 69 h 69"/>
                  <a:gd name="T26" fmla="*/ 20 w 69"/>
                  <a:gd name="T27" fmla="*/ 66 h 69"/>
                  <a:gd name="T28" fmla="*/ 9 w 69"/>
                  <a:gd name="T29" fmla="*/ 58 h 69"/>
                  <a:gd name="T30" fmla="*/ 2 w 69"/>
                  <a:gd name="T31" fmla="*/ 47 h 69"/>
                  <a:gd name="T32" fmla="*/ 0 w 69"/>
                  <a:gd name="T33" fmla="*/ 34 h 69"/>
                  <a:gd name="T34" fmla="*/ 35 w 69"/>
                  <a:gd name="T35" fmla="*/ 52 h 69"/>
                  <a:gd name="T36" fmla="*/ 41 w 69"/>
                  <a:gd name="T37" fmla="*/ 51 h 69"/>
                  <a:gd name="T38" fmla="*/ 46 w 69"/>
                  <a:gd name="T39" fmla="*/ 46 h 69"/>
                  <a:gd name="T40" fmla="*/ 49 w 69"/>
                  <a:gd name="T41" fmla="*/ 41 h 69"/>
                  <a:gd name="T42" fmla="*/ 50 w 69"/>
                  <a:gd name="T43" fmla="*/ 34 h 69"/>
                  <a:gd name="T44" fmla="*/ 48 w 69"/>
                  <a:gd name="T45" fmla="*/ 25 h 69"/>
                  <a:gd name="T46" fmla="*/ 43 w 69"/>
                  <a:gd name="T47" fmla="*/ 19 h 69"/>
                  <a:gd name="T48" fmla="*/ 34 w 69"/>
                  <a:gd name="T49" fmla="*/ 16 h 69"/>
                  <a:gd name="T50" fmla="*/ 27 w 69"/>
                  <a:gd name="T51" fmla="*/ 18 h 69"/>
                  <a:gd name="T52" fmla="*/ 23 w 69"/>
                  <a:gd name="T53" fmla="*/ 22 h 69"/>
                  <a:gd name="T54" fmla="*/ 20 w 69"/>
                  <a:gd name="T55" fmla="*/ 28 h 69"/>
                  <a:gd name="T56" fmla="*/ 19 w 69"/>
                  <a:gd name="T57" fmla="*/ 34 h 69"/>
                  <a:gd name="T58" fmla="*/ 20 w 69"/>
                  <a:gd name="T59" fmla="*/ 41 h 69"/>
                  <a:gd name="T60" fmla="*/ 23 w 69"/>
                  <a:gd name="T61" fmla="*/ 47 h 69"/>
                  <a:gd name="T62" fmla="*/ 28 w 69"/>
                  <a:gd name="T63" fmla="*/ 51 h 69"/>
                  <a:gd name="T64" fmla="*/ 35 w 69"/>
                  <a:gd name="T65" fmla="*/ 5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" h="69">
                    <a:moveTo>
                      <a:pt x="0" y="34"/>
                    </a:moveTo>
                    <a:cubicBezTo>
                      <a:pt x="0" y="30"/>
                      <a:pt x="1" y="25"/>
                      <a:pt x="3" y="21"/>
                    </a:cubicBezTo>
                    <a:cubicBezTo>
                      <a:pt x="4" y="17"/>
                      <a:pt x="7" y="13"/>
                      <a:pt x="10" y="10"/>
                    </a:cubicBezTo>
                    <a:cubicBezTo>
                      <a:pt x="13" y="7"/>
                      <a:pt x="16" y="4"/>
                      <a:pt x="21" y="3"/>
                    </a:cubicBezTo>
                    <a:cubicBezTo>
                      <a:pt x="25" y="1"/>
                      <a:pt x="30" y="0"/>
                      <a:pt x="35" y="0"/>
                    </a:cubicBezTo>
                    <a:cubicBezTo>
                      <a:pt x="40" y="0"/>
                      <a:pt x="44" y="1"/>
                      <a:pt x="49" y="3"/>
                    </a:cubicBezTo>
                    <a:cubicBezTo>
                      <a:pt x="53" y="5"/>
                      <a:pt x="57" y="7"/>
                      <a:pt x="60" y="11"/>
                    </a:cubicBezTo>
                    <a:cubicBezTo>
                      <a:pt x="63" y="14"/>
                      <a:pt x="65" y="17"/>
                      <a:pt x="67" y="22"/>
                    </a:cubicBezTo>
                    <a:cubicBezTo>
                      <a:pt x="68" y="26"/>
                      <a:pt x="69" y="30"/>
                      <a:pt x="69" y="34"/>
                    </a:cubicBezTo>
                    <a:cubicBezTo>
                      <a:pt x="69" y="39"/>
                      <a:pt x="68" y="43"/>
                      <a:pt x="66" y="47"/>
                    </a:cubicBezTo>
                    <a:cubicBezTo>
                      <a:pt x="65" y="51"/>
                      <a:pt x="62" y="55"/>
                      <a:pt x="59" y="58"/>
                    </a:cubicBezTo>
                    <a:cubicBezTo>
                      <a:pt x="56" y="61"/>
                      <a:pt x="53" y="64"/>
                      <a:pt x="48" y="66"/>
                    </a:cubicBezTo>
                    <a:cubicBezTo>
                      <a:pt x="44" y="68"/>
                      <a:pt x="39" y="69"/>
                      <a:pt x="34" y="69"/>
                    </a:cubicBezTo>
                    <a:cubicBezTo>
                      <a:pt x="29" y="69"/>
                      <a:pt x="25" y="68"/>
                      <a:pt x="20" y="66"/>
                    </a:cubicBezTo>
                    <a:cubicBezTo>
                      <a:pt x="16" y="64"/>
                      <a:pt x="12" y="61"/>
                      <a:pt x="9" y="58"/>
                    </a:cubicBezTo>
                    <a:cubicBezTo>
                      <a:pt x="6" y="55"/>
                      <a:pt x="4" y="51"/>
                      <a:pt x="2" y="47"/>
                    </a:cubicBezTo>
                    <a:cubicBezTo>
                      <a:pt x="1" y="43"/>
                      <a:pt x="0" y="38"/>
                      <a:pt x="0" y="34"/>
                    </a:cubicBezTo>
                    <a:close/>
                    <a:moveTo>
                      <a:pt x="35" y="52"/>
                    </a:moveTo>
                    <a:cubicBezTo>
                      <a:pt x="37" y="52"/>
                      <a:pt x="39" y="52"/>
                      <a:pt x="41" y="51"/>
                    </a:cubicBezTo>
                    <a:cubicBezTo>
                      <a:pt x="44" y="50"/>
                      <a:pt x="45" y="48"/>
                      <a:pt x="46" y="46"/>
                    </a:cubicBezTo>
                    <a:cubicBezTo>
                      <a:pt x="48" y="45"/>
                      <a:pt x="48" y="43"/>
                      <a:pt x="49" y="41"/>
                    </a:cubicBezTo>
                    <a:cubicBezTo>
                      <a:pt x="50" y="39"/>
                      <a:pt x="50" y="36"/>
                      <a:pt x="50" y="34"/>
                    </a:cubicBezTo>
                    <a:cubicBezTo>
                      <a:pt x="50" y="31"/>
                      <a:pt x="49" y="28"/>
                      <a:pt x="48" y="25"/>
                    </a:cubicBezTo>
                    <a:cubicBezTo>
                      <a:pt x="47" y="23"/>
                      <a:pt x="46" y="21"/>
                      <a:pt x="43" y="19"/>
                    </a:cubicBezTo>
                    <a:cubicBezTo>
                      <a:pt x="41" y="17"/>
                      <a:pt x="38" y="16"/>
                      <a:pt x="34" y="16"/>
                    </a:cubicBezTo>
                    <a:cubicBezTo>
                      <a:pt x="32" y="16"/>
                      <a:pt x="30" y="17"/>
                      <a:pt x="27" y="18"/>
                    </a:cubicBezTo>
                    <a:cubicBezTo>
                      <a:pt x="25" y="19"/>
                      <a:pt x="24" y="20"/>
                      <a:pt x="23" y="22"/>
                    </a:cubicBezTo>
                    <a:cubicBezTo>
                      <a:pt x="21" y="24"/>
                      <a:pt x="20" y="26"/>
                      <a:pt x="20" y="28"/>
                    </a:cubicBezTo>
                    <a:cubicBezTo>
                      <a:pt x="19" y="30"/>
                      <a:pt x="19" y="32"/>
                      <a:pt x="19" y="34"/>
                    </a:cubicBezTo>
                    <a:cubicBezTo>
                      <a:pt x="19" y="37"/>
                      <a:pt x="19" y="39"/>
                      <a:pt x="20" y="41"/>
                    </a:cubicBezTo>
                    <a:cubicBezTo>
                      <a:pt x="21" y="43"/>
                      <a:pt x="21" y="45"/>
                      <a:pt x="23" y="47"/>
                    </a:cubicBezTo>
                    <a:cubicBezTo>
                      <a:pt x="24" y="48"/>
                      <a:pt x="26" y="50"/>
                      <a:pt x="28" y="51"/>
                    </a:cubicBezTo>
                    <a:cubicBezTo>
                      <a:pt x="30" y="52"/>
                      <a:pt x="32" y="52"/>
                      <a:pt x="35" y="52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" name="Freeform 353"/>
              <p:cNvSpPr>
                <a:spLocks/>
              </p:cNvSpPr>
              <p:nvPr/>
            </p:nvSpPr>
            <p:spPr bwMode="auto">
              <a:xfrm>
                <a:off x="8197850" y="3863975"/>
                <a:ext cx="96838" cy="101600"/>
              </a:xfrm>
              <a:custGeom>
                <a:avLst/>
                <a:gdLst>
                  <a:gd name="T0" fmla="*/ 18 w 61"/>
                  <a:gd name="T1" fmla="*/ 0 h 64"/>
                  <a:gd name="T2" fmla="*/ 31 w 61"/>
                  <a:gd name="T3" fmla="*/ 44 h 64"/>
                  <a:gd name="T4" fmla="*/ 43 w 61"/>
                  <a:gd name="T5" fmla="*/ 0 h 64"/>
                  <a:gd name="T6" fmla="*/ 61 w 61"/>
                  <a:gd name="T7" fmla="*/ 0 h 64"/>
                  <a:gd name="T8" fmla="*/ 39 w 61"/>
                  <a:gd name="T9" fmla="*/ 64 h 64"/>
                  <a:gd name="T10" fmla="*/ 22 w 61"/>
                  <a:gd name="T11" fmla="*/ 64 h 64"/>
                  <a:gd name="T12" fmla="*/ 0 w 61"/>
                  <a:gd name="T13" fmla="*/ 0 h 64"/>
                  <a:gd name="T14" fmla="*/ 18 w 61"/>
                  <a:gd name="T1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64">
                    <a:moveTo>
                      <a:pt x="18" y="0"/>
                    </a:moveTo>
                    <a:lnTo>
                      <a:pt x="31" y="44"/>
                    </a:lnTo>
                    <a:lnTo>
                      <a:pt x="43" y="0"/>
                    </a:lnTo>
                    <a:lnTo>
                      <a:pt x="61" y="0"/>
                    </a:lnTo>
                    <a:lnTo>
                      <a:pt x="39" y="64"/>
                    </a:lnTo>
                    <a:lnTo>
                      <a:pt x="22" y="64"/>
                    </a:lnTo>
                    <a:lnTo>
                      <a:pt x="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" name="Freeform 354"/>
              <p:cNvSpPr>
                <a:spLocks noEditPoints="1"/>
              </p:cNvSpPr>
              <p:nvPr/>
            </p:nvSpPr>
            <p:spPr bwMode="auto">
              <a:xfrm>
                <a:off x="8312150" y="3863975"/>
                <a:ext cx="96838" cy="101600"/>
              </a:xfrm>
              <a:custGeom>
                <a:avLst/>
                <a:gdLst>
                  <a:gd name="T0" fmla="*/ 21 w 61"/>
                  <a:gd name="T1" fmla="*/ 0 h 64"/>
                  <a:gd name="T2" fmla="*/ 40 w 61"/>
                  <a:gd name="T3" fmla="*/ 0 h 64"/>
                  <a:gd name="T4" fmla="*/ 61 w 61"/>
                  <a:gd name="T5" fmla="*/ 64 h 64"/>
                  <a:gd name="T6" fmla="*/ 43 w 61"/>
                  <a:gd name="T7" fmla="*/ 64 h 64"/>
                  <a:gd name="T8" fmla="*/ 39 w 61"/>
                  <a:gd name="T9" fmla="*/ 52 h 64"/>
                  <a:gd name="T10" fmla="*/ 22 w 61"/>
                  <a:gd name="T11" fmla="*/ 52 h 64"/>
                  <a:gd name="T12" fmla="*/ 18 w 61"/>
                  <a:gd name="T13" fmla="*/ 64 h 64"/>
                  <a:gd name="T14" fmla="*/ 0 w 61"/>
                  <a:gd name="T15" fmla="*/ 64 h 64"/>
                  <a:gd name="T16" fmla="*/ 21 w 61"/>
                  <a:gd name="T17" fmla="*/ 0 h 64"/>
                  <a:gd name="T18" fmla="*/ 37 w 61"/>
                  <a:gd name="T19" fmla="*/ 40 h 64"/>
                  <a:gd name="T20" fmla="*/ 31 w 61"/>
                  <a:gd name="T21" fmla="*/ 17 h 64"/>
                  <a:gd name="T22" fmla="*/ 25 w 61"/>
                  <a:gd name="T23" fmla="*/ 40 h 64"/>
                  <a:gd name="T24" fmla="*/ 37 w 61"/>
                  <a:gd name="T25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21" y="0"/>
                    </a:moveTo>
                    <a:lnTo>
                      <a:pt x="40" y="0"/>
                    </a:lnTo>
                    <a:lnTo>
                      <a:pt x="61" y="64"/>
                    </a:lnTo>
                    <a:lnTo>
                      <a:pt x="43" y="64"/>
                    </a:lnTo>
                    <a:lnTo>
                      <a:pt x="39" y="52"/>
                    </a:lnTo>
                    <a:lnTo>
                      <a:pt x="22" y="52"/>
                    </a:lnTo>
                    <a:lnTo>
                      <a:pt x="18" y="64"/>
                    </a:lnTo>
                    <a:lnTo>
                      <a:pt x="0" y="64"/>
                    </a:lnTo>
                    <a:lnTo>
                      <a:pt x="21" y="0"/>
                    </a:lnTo>
                    <a:close/>
                    <a:moveTo>
                      <a:pt x="37" y="40"/>
                    </a:moveTo>
                    <a:lnTo>
                      <a:pt x="31" y="17"/>
                    </a:lnTo>
                    <a:lnTo>
                      <a:pt x="25" y="40"/>
                    </a:lnTo>
                    <a:lnTo>
                      <a:pt x="37" y="4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" name="Freeform 355"/>
              <p:cNvSpPr>
                <a:spLocks/>
              </p:cNvSpPr>
              <p:nvPr/>
            </p:nvSpPr>
            <p:spPr bwMode="auto">
              <a:xfrm>
                <a:off x="8435975" y="3863975"/>
                <a:ext cx="92075" cy="133350"/>
              </a:xfrm>
              <a:custGeom>
                <a:avLst/>
                <a:gdLst>
                  <a:gd name="T0" fmla="*/ 63 w 63"/>
                  <a:gd name="T1" fmla="*/ 53 h 89"/>
                  <a:gd name="T2" fmla="*/ 54 w 63"/>
                  <a:gd name="T3" fmla="*/ 63 h 89"/>
                  <a:gd name="T4" fmla="*/ 40 w 63"/>
                  <a:gd name="T5" fmla="*/ 68 h 89"/>
                  <a:gd name="T6" fmla="*/ 44 w 63"/>
                  <a:gd name="T7" fmla="*/ 78 h 89"/>
                  <a:gd name="T8" fmla="*/ 41 w 63"/>
                  <a:gd name="T9" fmla="*/ 86 h 89"/>
                  <a:gd name="T10" fmla="*/ 33 w 63"/>
                  <a:gd name="T11" fmla="*/ 89 h 89"/>
                  <a:gd name="T12" fmla="*/ 21 w 63"/>
                  <a:gd name="T13" fmla="*/ 86 h 89"/>
                  <a:gd name="T14" fmla="*/ 25 w 63"/>
                  <a:gd name="T15" fmla="*/ 77 h 89"/>
                  <a:gd name="T16" fmla="*/ 30 w 63"/>
                  <a:gd name="T17" fmla="*/ 78 h 89"/>
                  <a:gd name="T18" fmla="*/ 33 w 63"/>
                  <a:gd name="T19" fmla="*/ 77 h 89"/>
                  <a:gd name="T20" fmla="*/ 34 w 63"/>
                  <a:gd name="T21" fmla="*/ 75 h 89"/>
                  <a:gd name="T22" fmla="*/ 30 w 63"/>
                  <a:gd name="T23" fmla="*/ 68 h 89"/>
                  <a:gd name="T24" fmla="*/ 18 w 63"/>
                  <a:gd name="T25" fmla="*/ 64 h 89"/>
                  <a:gd name="T26" fmla="*/ 8 w 63"/>
                  <a:gd name="T27" fmla="*/ 56 h 89"/>
                  <a:gd name="T28" fmla="*/ 2 w 63"/>
                  <a:gd name="T29" fmla="*/ 45 h 89"/>
                  <a:gd name="T30" fmla="*/ 0 w 63"/>
                  <a:gd name="T31" fmla="*/ 34 h 89"/>
                  <a:gd name="T32" fmla="*/ 2 w 63"/>
                  <a:gd name="T33" fmla="*/ 21 h 89"/>
                  <a:gd name="T34" fmla="*/ 9 w 63"/>
                  <a:gd name="T35" fmla="*/ 10 h 89"/>
                  <a:gd name="T36" fmla="*/ 20 w 63"/>
                  <a:gd name="T37" fmla="*/ 3 h 89"/>
                  <a:gd name="T38" fmla="*/ 35 w 63"/>
                  <a:gd name="T39" fmla="*/ 0 h 89"/>
                  <a:gd name="T40" fmla="*/ 52 w 63"/>
                  <a:gd name="T41" fmla="*/ 4 h 89"/>
                  <a:gd name="T42" fmla="*/ 63 w 63"/>
                  <a:gd name="T43" fmla="*/ 15 h 89"/>
                  <a:gd name="T44" fmla="*/ 48 w 63"/>
                  <a:gd name="T45" fmla="*/ 25 h 89"/>
                  <a:gd name="T46" fmla="*/ 46 w 63"/>
                  <a:gd name="T47" fmla="*/ 21 h 89"/>
                  <a:gd name="T48" fmla="*/ 42 w 63"/>
                  <a:gd name="T49" fmla="*/ 18 h 89"/>
                  <a:gd name="T50" fmla="*/ 38 w 63"/>
                  <a:gd name="T51" fmla="*/ 17 h 89"/>
                  <a:gd name="T52" fmla="*/ 34 w 63"/>
                  <a:gd name="T53" fmla="*/ 16 h 89"/>
                  <a:gd name="T54" fmla="*/ 28 w 63"/>
                  <a:gd name="T55" fmla="*/ 18 h 89"/>
                  <a:gd name="T56" fmla="*/ 23 w 63"/>
                  <a:gd name="T57" fmla="*/ 22 h 89"/>
                  <a:gd name="T58" fmla="*/ 20 w 63"/>
                  <a:gd name="T59" fmla="*/ 28 h 89"/>
                  <a:gd name="T60" fmla="*/ 19 w 63"/>
                  <a:gd name="T61" fmla="*/ 34 h 89"/>
                  <a:gd name="T62" fmla="*/ 23 w 63"/>
                  <a:gd name="T63" fmla="*/ 47 h 89"/>
                  <a:gd name="T64" fmla="*/ 35 w 63"/>
                  <a:gd name="T65" fmla="*/ 52 h 89"/>
                  <a:gd name="T66" fmla="*/ 40 w 63"/>
                  <a:gd name="T67" fmla="*/ 51 h 89"/>
                  <a:gd name="T68" fmla="*/ 45 w 63"/>
                  <a:gd name="T69" fmla="*/ 49 h 89"/>
                  <a:gd name="T70" fmla="*/ 48 w 63"/>
                  <a:gd name="T71" fmla="*/ 44 h 89"/>
                  <a:gd name="T72" fmla="*/ 63 w 63"/>
                  <a:gd name="T73" fmla="*/ 5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" h="89">
                    <a:moveTo>
                      <a:pt x="63" y="53"/>
                    </a:moveTo>
                    <a:cubicBezTo>
                      <a:pt x="62" y="57"/>
                      <a:pt x="59" y="60"/>
                      <a:pt x="54" y="63"/>
                    </a:cubicBezTo>
                    <a:cubicBezTo>
                      <a:pt x="50" y="66"/>
                      <a:pt x="45" y="68"/>
                      <a:pt x="40" y="68"/>
                    </a:cubicBezTo>
                    <a:cubicBezTo>
                      <a:pt x="43" y="71"/>
                      <a:pt x="44" y="75"/>
                      <a:pt x="44" y="78"/>
                    </a:cubicBezTo>
                    <a:cubicBezTo>
                      <a:pt x="44" y="81"/>
                      <a:pt x="43" y="84"/>
                      <a:pt x="41" y="86"/>
                    </a:cubicBezTo>
                    <a:cubicBezTo>
                      <a:pt x="39" y="88"/>
                      <a:pt x="37" y="89"/>
                      <a:pt x="33" y="89"/>
                    </a:cubicBezTo>
                    <a:cubicBezTo>
                      <a:pt x="29" y="89"/>
                      <a:pt x="25" y="88"/>
                      <a:pt x="21" y="86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8"/>
                      <a:pt x="28" y="78"/>
                      <a:pt x="30" y="78"/>
                    </a:cubicBezTo>
                    <a:cubicBezTo>
                      <a:pt x="31" y="78"/>
                      <a:pt x="32" y="78"/>
                      <a:pt x="33" y="77"/>
                    </a:cubicBezTo>
                    <a:cubicBezTo>
                      <a:pt x="33" y="77"/>
                      <a:pt x="34" y="76"/>
                      <a:pt x="34" y="75"/>
                    </a:cubicBezTo>
                    <a:cubicBezTo>
                      <a:pt x="34" y="73"/>
                      <a:pt x="33" y="71"/>
                      <a:pt x="30" y="68"/>
                    </a:cubicBezTo>
                    <a:cubicBezTo>
                      <a:pt x="26" y="68"/>
                      <a:pt x="22" y="67"/>
                      <a:pt x="18" y="64"/>
                    </a:cubicBezTo>
                    <a:cubicBezTo>
                      <a:pt x="14" y="62"/>
                      <a:pt x="11" y="59"/>
                      <a:pt x="8" y="56"/>
                    </a:cubicBezTo>
                    <a:cubicBezTo>
                      <a:pt x="6" y="53"/>
                      <a:pt x="4" y="49"/>
                      <a:pt x="2" y="45"/>
                    </a:cubicBezTo>
                    <a:cubicBezTo>
                      <a:pt x="1" y="42"/>
                      <a:pt x="0" y="38"/>
                      <a:pt x="0" y="34"/>
                    </a:cubicBezTo>
                    <a:cubicBezTo>
                      <a:pt x="0" y="29"/>
                      <a:pt x="1" y="25"/>
                      <a:pt x="2" y="21"/>
                    </a:cubicBezTo>
                    <a:cubicBezTo>
                      <a:pt x="4" y="17"/>
                      <a:pt x="6" y="14"/>
                      <a:pt x="9" y="10"/>
                    </a:cubicBezTo>
                    <a:cubicBezTo>
                      <a:pt x="12" y="7"/>
                      <a:pt x="16" y="5"/>
                      <a:pt x="20" y="3"/>
                    </a:cubicBezTo>
                    <a:cubicBezTo>
                      <a:pt x="25" y="1"/>
                      <a:pt x="30" y="0"/>
                      <a:pt x="35" y="0"/>
                    </a:cubicBezTo>
                    <a:cubicBezTo>
                      <a:pt x="41" y="0"/>
                      <a:pt x="47" y="1"/>
                      <a:pt x="52" y="4"/>
                    </a:cubicBezTo>
                    <a:cubicBezTo>
                      <a:pt x="57" y="6"/>
                      <a:pt x="60" y="10"/>
                      <a:pt x="63" y="1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3"/>
                      <a:pt x="47" y="22"/>
                      <a:pt x="46" y="21"/>
                    </a:cubicBezTo>
                    <a:cubicBezTo>
                      <a:pt x="45" y="19"/>
                      <a:pt x="44" y="19"/>
                      <a:pt x="42" y="18"/>
                    </a:cubicBezTo>
                    <a:cubicBezTo>
                      <a:pt x="41" y="17"/>
                      <a:pt x="40" y="17"/>
                      <a:pt x="38" y="17"/>
                    </a:cubicBezTo>
                    <a:cubicBezTo>
                      <a:pt x="37" y="16"/>
                      <a:pt x="36" y="16"/>
                      <a:pt x="34" y="16"/>
                    </a:cubicBezTo>
                    <a:cubicBezTo>
                      <a:pt x="32" y="16"/>
                      <a:pt x="30" y="17"/>
                      <a:pt x="28" y="18"/>
                    </a:cubicBezTo>
                    <a:cubicBezTo>
                      <a:pt x="26" y="19"/>
                      <a:pt x="24" y="20"/>
                      <a:pt x="23" y="22"/>
                    </a:cubicBezTo>
                    <a:cubicBezTo>
                      <a:pt x="21" y="24"/>
                      <a:pt x="21" y="26"/>
                      <a:pt x="20" y="28"/>
                    </a:cubicBezTo>
                    <a:cubicBezTo>
                      <a:pt x="19" y="30"/>
                      <a:pt x="19" y="32"/>
                      <a:pt x="19" y="34"/>
                    </a:cubicBezTo>
                    <a:cubicBezTo>
                      <a:pt x="19" y="39"/>
                      <a:pt x="20" y="43"/>
                      <a:pt x="23" y="47"/>
                    </a:cubicBezTo>
                    <a:cubicBezTo>
                      <a:pt x="26" y="50"/>
                      <a:pt x="30" y="52"/>
                      <a:pt x="35" y="52"/>
                    </a:cubicBezTo>
                    <a:cubicBezTo>
                      <a:pt x="36" y="52"/>
                      <a:pt x="38" y="52"/>
                      <a:pt x="40" y="51"/>
                    </a:cubicBezTo>
                    <a:cubicBezTo>
                      <a:pt x="42" y="51"/>
                      <a:pt x="43" y="50"/>
                      <a:pt x="45" y="49"/>
                    </a:cubicBezTo>
                    <a:cubicBezTo>
                      <a:pt x="46" y="47"/>
                      <a:pt x="47" y="46"/>
                      <a:pt x="48" y="44"/>
                    </a:cubicBezTo>
                    <a:lnTo>
                      <a:pt x="63" y="5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" name="Freeform 356"/>
              <p:cNvSpPr>
                <a:spLocks noEditPoints="1"/>
              </p:cNvSpPr>
              <p:nvPr/>
            </p:nvSpPr>
            <p:spPr bwMode="auto">
              <a:xfrm>
                <a:off x="8556625" y="3833813"/>
                <a:ext cx="93663" cy="131763"/>
              </a:xfrm>
              <a:custGeom>
                <a:avLst/>
                <a:gdLst>
                  <a:gd name="T0" fmla="*/ 22 w 64"/>
                  <a:gd name="T1" fmla="*/ 20 h 88"/>
                  <a:gd name="T2" fmla="*/ 43 w 64"/>
                  <a:gd name="T3" fmla="*/ 20 h 88"/>
                  <a:gd name="T4" fmla="*/ 64 w 64"/>
                  <a:gd name="T5" fmla="*/ 88 h 88"/>
                  <a:gd name="T6" fmla="*/ 45 w 64"/>
                  <a:gd name="T7" fmla="*/ 88 h 88"/>
                  <a:gd name="T8" fmla="*/ 41 w 64"/>
                  <a:gd name="T9" fmla="*/ 75 h 88"/>
                  <a:gd name="T10" fmla="*/ 23 w 64"/>
                  <a:gd name="T11" fmla="*/ 75 h 88"/>
                  <a:gd name="T12" fmla="*/ 19 w 64"/>
                  <a:gd name="T13" fmla="*/ 88 h 88"/>
                  <a:gd name="T14" fmla="*/ 0 w 64"/>
                  <a:gd name="T15" fmla="*/ 88 h 88"/>
                  <a:gd name="T16" fmla="*/ 22 w 64"/>
                  <a:gd name="T17" fmla="*/ 20 h 88"/>
                  <a:gd name="T18" fmla="*/ 26 w 64"/>
                  <a:gd name="T19" fmla="*/ 11 h 88"/>
                  <a:gd name="T20" fmla="*/ 24 w 64"/>
                  <a:gd name="T21" fmla="*/ 11 h 88"/>
                  <a:gd name="T22" fmla="*/ 23 w 64"/>
                  <a:gd name="T23" fmla="*/ 13 h 88"/>
                  <a:gd name="T24" fmla="*/ 22 w 64"/>
                  <a:gd name="T25" fmla="*/ 14 h 88"/>
                  <a:gd name="T26" fmla="*/ 22 w 64"/>
                  <a:gd name="T27" fmla="*/ 15 h 88"/>
                  <a:gd name="T28" fmla="*/ 22 w 64"/>
                  <a:gd name="T29" fmla="*/ 16 h 88"/>
                  <a:gd name="T30" fmla="*/ 12 w 64"/>
                  <a:gd name="T31" fmla="*/ 16 h 88"/>
                  <a:gd name="T32" fmla="*/ 12 w 64"/>
                  <a:gd name="T33" fmla="*/ 13 h 88"/>
                  <a:gd name="T34" fmla="*/ 14 w 64"/>
                  <a:gd name="T35" fmla="*/ 9 h 88"/>
                  <a:gd name="T36" fmla="*/ 16 w 64"/>
                  <a:gd name="T37" fmla="*/ 5 h 88"/>
                  <a:gd name="T38" fmla="*/ 20 w 64"/>
                  <a:gd name="T39" fmla="*/ 2 h 88"/>
                  <a:gd name="T40" fmla="*/ 25 w 64"/>
                  <a:gd name="T41" fmla="*/ 0 h 88"/>
                  <a:gd name="T42" fmla="*/ 29 w 64"/>
                  <a:gd name="T43" fmla="*/ 1 h 88"/>
                  <a:gd name="T44" fmla="*/ 32 w 64"/>
                  <a:gd name="T45" fmla="*/ 3 h 88"/>
                  <a:gd name="T46" fmla="*/ 35 w 64"/>
                  <a:gd name="T47" fmla="*/ 5 h 88"/>
                  <a:gd name="T48" fmla="*/ 38 w 64"/>
                  <a:gd name="T49" fmla="*/ 5 h 88"/>
                  <a:gd name="T50" fmla="*/ 40 w 64"/>
                  <a:gd name="T51" fmla="*/ 5 h 88"/>
                  <a:gd name="T52" fmla="*/ 42 w 64"/>
                  <a:gd name="T53" fmla="*/ 4 h 88"/>
                  <a:gd name="T54" fmla="*/ 42 w 64"/>
                  <a:gd name="T55" fmla="*/ 2 h 88"/>
                  <a:gd name="T56" fmla="*/ 43 w 64"/>
                  <a:gd name="T57" fmla="*/ 1 h 88"/>
                  <a:gd name="T58" fmla="*/ 43 w 64"/>
                  <a:gd name="T59" fmla="*/ 0 h 88"/>
                  <a:gd name="T60" fmla="*/ 53 w 64"/>
                  <a:gd name="T61" fmla="*/ 0 h 88"/>
                  <a:gd name="T62" fmla="*/ 52 w 64"/>
                  <a:gd name="T63" fmla="*/ 3 h 88"/>
                  <a:gd name="T64" fmla="*/ 51 w 64"/>
                  <a:gd name="T65" fmla="*/ 7 h 88"/>
                  <a:gd name="T66" fmla="*/ 48 w 64"/>
                  <a:gd name="T67" fmla="*/ 11 h 88"/>
                  <a:gd name="T68" fmla="*/ 44 w 64"/>
                  <a:gd name="T69" fmla="*/ 14 h 88"/>
                  <a:gd name="T70" fmla="*/ 39 w 64"/>
                  <a:gd name="T71" fmla="*/ 16 h 88"/>
                  <a:gd name="T72" fmla="*/ 35 w 64"/>
                  <a:gd name="T73" fmla="*/ 15 h 88"/>
                  <a:gd name="T74" fmla="*/ 32 w 64"/>
                  <a:gd name="T75" fmla="*/ 13 h 88"/>
                  <a:gd name="T76" fmla="*/ 29 w 64"/>
                  <a:gd name="T77" fmla="*/ 12 h 88"/>
                  <a:gd name="T78" fmla="*/ 26 w 64"/>
                  <a:gd name="T79" fmla="*/ 11 h 88"/>
                  <a:gd name="T80" fmla="*/ 38 w 64"/>
                  <a:gd name="T81" fmla="*/ 62 h 88"/>
                  <a:gd name="T82" fmla="*/ 32 w 64"/>
                  <a:gd name="T83" fmla="*/ 38 h 88"/>
                  <a:gd name="T84" fmla="*/ 26 w 64"/>
                  <a:gd name="T85" fmla="*/ 62 h 88"/>
                  <a:gd name="T86" fmla="*/ 38 w 64"/>
                  <a:gd name="T87" fmla="*/ 6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4" h="88">
                    <a:moveTo>
                      <a:pt x="22" y="20"/>
                    </a:moveTo>
                    <a:cubicBezTo>
                      <a:pt x="43" y="20"/>
                      <a:pt x="43" y="20"/>
                      <a:pt x="43" y="20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0" y="88"/>
                      <a:pt x="0" y="88"/>
                      <a:pt x="0" y="88"/>
                    </a:cubicBezTo>
                    <a:lnTo>
                      <a:pt x="22" y="20"/>
                    </a:lnTo>
                    <a:close/>
                    <a:moveTo>
                      <a:pt x="26" y="11"/>
                    </a:moveTo>
                    <a:cubicBezTo>
                      <a:pt x="25" y="11"/>
                      <a:pt x="24" y="11"/>
                      <a:pt x="24" y="11"/>
                    </a:cubicBezTo>
                    <a:cubicBezTo>
                      <a:pt x="23" y="12"/>
                      <a:pt x="23" y="12"/>
                      <a:pt x="23" y="13"/>
                    </a:cubicBezTo>
                    <a:cubicBezTo>
                      <a:pt x="22" y="13"/>
                      <a:pt x="22" y="13"/>
                      <a:pt x="22" y="14"/>
                    </a:cubicBezTo>
                    <a:cubicBezTo>
                      <a:pt x="22" y="14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5"/>
                      <a:pt x="12" y="14"/>
                      <a:pt x="12" y="13"/>
                    </a:cubicBezTo>
                    <a:cubicBezTo>
                      <a:pt x="13" y="12"/>
                      <a:pt x="13" y="10"/>
                      <a:pt x="14" y="9"/>
                    </a:cubicBezTo>
                    <a:cubicBezTo>
                      <a:pt x="15" y="7"/>
                      <a:pt x="15" y="6"/>
                      <a:pt x="16" y="5"/>
                    </a:cubicBezTo>
                    <a:cubicBezTo>
                      <a:pt x="17" y="4"/>
                      <a:pt x="19" y="3"/>
                      <a:pt x="20" y="2"/>
                    </a:cubicBezTo>
                    <a:cubicBezTo>
                      <a:pt x="22" y="1"/>
                      <a:pt x="23" y="0"/>
                      <a:pt x="25" y="0"/>
                    </a:cubicBezTo>
                    <a:cubicBezTo>
                      <a:pt x="27" y="0"/>
                      <a:pt x="28" y="1"/>
                      <a:pt x="29" y="1"/>
                    </a:cubicBezTo>
                    <a:cubicBezTo>
                      <a:pt x="31" y="2"/>
                      <a:pt x="32" y="2"/>
                      <a:pt x="32" y="3"/>
                    </a:cubicBezTo>
                    <a:cubicBezTo>
                      <a:pt x="33" y="4"/>
                      <a:pt x="34" y="4"/>
                      <a:pt x="35" y="5"/>
                    </a:cubicBezTo>
                    <a:cubicBezTo>
                      <a:pt x="36" y="5"/>
                      <a:pt x="37" y="5"/>
                      <a:pt x="38" y="5"/>
                    </a:cubicBezTo>
                    <a:cubicBezTo>
                      <a:pt x="39" y="5"/>
                      <a:pt x="40" y="5"/>
                      <a:pt x="40" y="5"/>
                    </a:cubicBezTo>
                    <a:cubicBezTo>
                      <a:pt x="41" y="5"/>
                      <a:pt x="41" y="4"/>
                      <a:pt x="42" y="4"/>
                    </a:cubicBezTo>
                    <a:cubicBezTo>
                      <a:pt x="42" y="3"/>
                      <a:pt x="42" y="3"/>
                      <a:pt x="42" y="2"/>
                    </a:cubicBezTo>
                    <a:cubicBezTo>
                      <a:pt x="43" y="2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2" y="2"/>
                      <a:pt x="52" y="3"/>
                    </a:cubicBezTo>
                    <a:cubicBezTo>
                      <a:pt x="52" y="4"/>
                      <a:pt x="51" y="5"/>
                      <a:pt x="51" y="7"/>
                    </a:cubicBezTo>
                    <a:cubicBezTo>
                      <a:pt x="50" y="8"/>
                      <a:pt x="49" y="10"/>
                      <a:pt x="48" y="11"/>
                    </a:cubicBezTo>
                    <a:cubicBezTo>
                      <a:pt x="47" y="12"/>
                      <a:pt x="46" y="13"/>
                      <a:pt x="44" y="14"/>
                    </a:cubicBezTo>
                    <a:cubicBezTo>
                      <a:pt x="42" y="15"/>
                      <a:pt x="41" y="16"/>
                      <a:pt x="39" y="16"/>
                    </a:cubicBezTo>
                    <a:cubicBezTo>
                      <a:pt x="38" y="16"/>
                      <a:pt x="36" y="15"/>
                      <a:pt x="35" y="15"/>
                    </a:cubicBezTo>
                    <a:cubicBezTo>
                      <a:pt x="34" y="14"/>
                      <a:pt x="33" y="14"/>
                      <a:pt x="32" y="13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8" y="11"/>
                      <a:pt x="27" y="11"/>
                      <a:pt x="26" y="11"/>
                    </a:cubicBezTo>
                    <a:close/>
                    <a:moveTo>
                      <a:pt x="38" y="62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26" y="62"/>
                      <a:pt x="26" y="62"/>
                      <a:pt x="26" y="62"/>
                    </a:cubicBezTo>
                    <a:lnTo>
                      <a:pt x="38" y="6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" name="Freeform 357"/>
              <p:cNvSpPr>
                <a:spLocks noEditPoints="1"/>
              </p:cNvSpPr>
              <p:nvPr/>
            </p:nvSpPr>
            <p:spPr bwMode="auto">
              <a:xfrm>
                <a:off x="8678863" y="3863975"/>
                <a:ext cx="101600" cy="103188"/>
              </a:xfrm>
              <a:custGeom>
                <a:avLst/>
                <a:gdLst>
                  <a:gd name="T0" fmla="*/ 0 w 69"/>
                  <a:gd name="T1" fmla="*/ 34 h 69"/>
                  <a:gd name="T2" fmla="*/ 2 w 69"/>
                  <a:gd name="T3" fmla="*/ 21 h 69"/>
                  <a:gd name="T4" fmla="*/ 9 w 69"/>
                  <a:gd name="T5" fmla="*/ 10 h 69"/>
                  <a:gd name="T6" fmla="*/ 21 w 69"/>
                  <a:gd name="T7" fmla="*/ 3 h 69"/>
                  <a:gd name="T8" fmla="*/ 34 w 69"/>
                  <a:gd name="T9" fmla="*/ 0 h 69"/>
                  <a:gd name="T10" fmla="*/ 48 w 69"/>
                  <a:gd name="T11" fmla="*/ 3 h 69"/>
                  <a:gd name="T12" fmla="*/ 59 w 69"/>
                  <a:gd name="T13" fmla="*/ 11 h 69"/>
                  <a:gd name="T14" fmla="*/ 66 w 69"/>
                  <a:gd name="T15" fmla="*/ 22 h 69"/>
                  <a:gd name="T16" fmla="*/ 69 w 69"/>
                  <a:gd name="T17" fmla="*/ 34 h 69"/>
                  <a:gd name="T18" fmla="*/ 66 w 69"/>
                  <a:gd name="T19" fmla="*/ 47 h 69"/>
                  <a:gd name="T20" fmla="*/ 59 w 69"/>
                  <a:gd name="T21" fmla="*/ 58 h 69"/>
                  <a:gd name="T22" fmla="*/ 48 w 69"/>
                  <a:gd name="T23" fmla="*/ 66 h 69"/>
                  <a:gd name="T24" fmla="*/ 34 w 69"/>
                  <a:gd name="T25" fmla="*/ 69 h 69"/>
                  <a:gd name="T26" fmla="*/ 20 w 69"/>
                  <a:gd name="T27" fmla="*/ 66 h 69"/>
                  <a:gd name="T28" fmla="*/ 9 w 69"/>
                  <a:gd name="T29" fmla="*/ 58 h 69"/>
                  <a:gd name="T30" fmla="*/ 2 w 69"/>
                  <a:gd name="T31" fmla="*/ 47 h 69"/>
                  <a:gd name="T32" fmla="*/ 0 w 69"/>
                  <a:gd name="T33" fmla="*/ 34 h 69"/>
                  <a:gd name="T34" fmla="*/ 34 w 69"/>
                  <a:gd name="T35" fmla="*/ 52 h 69"/>
                  <a:gd name="T36" fmla="*/ 41 w 69"/>
                  <a:gd name="T37" fmla="*/ 51 h 69"/>
                  <a:gd name="T38" fmla="*/ 46 w 69"/>
                  <a:gd name="T39" fmla="*/ 46 h 69"/>
                  <a:gd name="T40" fmla="*/ 49 w 69"/>
                  <a:gd name="T41" fmla="*/ 41 h 69"/>
                  <a:gd name="T42" fmla="*/ 50 w 69"/>
                  <a:gd name="T43" fmla="*/ 34 h 69"/>
                  <a:gd name="T44" fmla="*/ 48 w 69"/>
                  <a:gd name="T45" fmla="*/ 25 h 69"/>
                  <a:gd name="T46" fmla="*/ 43 w 69"/>
                  <a:gd name="T47" fmla="*/ 19 h 69"/>
                  <a:gd name="T48" fmla="*/ 34 w 69"/>
                  <a:gd name="T49" fmla="*/ 16 h 69"/>
                  <a:gd name="T50" fmla="*/ 27 w 69"/>
                  <a:gd name="T51" fmla="*/ 18 h 69"/>
                  <a:gd name="T52" fmla="*/ 22 w 69"/>
                  <a:gd name="T53" fmla="*/ 22 h 69"/>
                  <a:gd name="T54" fmla="*/ 20 w 69"/>
                  <a:gd name="T55" fmla="*/ 28 h 69"/>
                  <a:gd name="T56" fmla="*/ 19 w 69"/>
                  <a:gd name="T57" fmla="*/ 34 h 69"/>
                  <a:gd name="T58" fmla="*/ 20 w 69"/>
                  <a:gd name="T59" fmla="*/ 41 h 69"/>
                  <a:gd name="T60" fmla="*/ 22 w 69"/>
                  <a:gd name="T61" fmla="*/ 47 h 69"/>
                  <a:gd name="T62" fmla="*/ 27 w 69"/>
                  <a:gd name="T63" fmla="*/ 51 h 69"/>
                  <a:gd name="T64" fmla="*/ 34 w 69"/>
                  <a:gd name="T65" fmla="*/ 5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" h="69">
                    <a:moveTo>
                      <a:pt x="0" y="34"/>
                    </a:moveTo>
                    <a:cubicBezTo>
                      <a:pt x="0" y="30"/>
                      <a:pt x="1" y="25"/>
                      <a:pt x="2" y="21"/>
                    </a:cubicBezTo>
                    <a:cubicBezTo>
                      <a:pt x="4" y="17"/>
                      <a:pt x="6" y="13"/>
                      <a:pt x="9" y="10"/>
                    </a:cubicBezTo>
                    <a:cubicBezTo>
                      <a:pt x="12" y="7"/>
                      <a:pt x="16" y="4"/>
                      <a:pt x="21" y="3"/>
                    </a:cubicBezTo>
                    <a:cubicBezTo>
                      <a:pt x="25" y="1"/>
                      <a:pt x="29" y="0"/>
                      <a:pt x="34" y="0"/>
                    </a:cubicBezTo>
                    <a:cubicBezTo>
                      <a:pt x="39" y="0"/>
                      <a:pt x="44" y="1"/>
                      <a:pt x="48" y="3"/>
                    </a:cubicBezTo>
                    <a:cubicBezTo>
                      <a:pt x="53" y="5"/>
                      <a:pt x="56" y="7"/>
                      <a:pt x="59" y="11"/>
                    </a:cubicBezTo>
                    <a:cubicBezTo>
                      <a:pt x="62" y="14"/>
                      <a:pt x="65" y="17"/>
                      <a:pt x="66" y="22"/>
                    </a:cubicBezTo>
                    <a:cubicBezTo>
                      <a:pt x="68" y="26"/>
                      <a:pt x="69" y="30"/>
                      <a:pt x="69" y="34"/>
                    </a:cubicBezTo>
                    <a:cubicBezTo>
                      <a:pt x="69" y="39"/>
                      <a:pt x="68" y="43"/>
                      <a:pt x="66" y="47"/>
                    </a:cubicBezTo>
                    <a:cubicBezTo>
                      <a:pt x="64" y="51"/>
                      <a:pt x="62" y="55"/>
                      <a:pt x="59" y="58"/>
                    </a:cubicBezTo>
                    <a:cubicBezTo>
                      <a:pt x="56" y="61"/>
                      <a:pt x="52" y="64"/>
                      <a:pt x="48" y="66"/>
                    </a:cubicBezTo>
                    <a:cubicBezTo>
                      <a:pt x="44" y="68"/>
                      <a:pt x="39" y="69"/>
                      <a:pt x="34" y="69"/>
                    </a:cubicBezTo>
                    <a:cubicBezTo>
                      <a:pt x="29" y="69"/>
                      <a:pt x="24" y="68"/>
                      <a:pt x="20" y="66"/>
                    </a:cubicBezTo>
                    <a:cubicBezTo>
                      <a:pt x="16" y="64"/>
                      <a:pt x="12" y="61"/>
                      <a:pt x="9" y="58"/>
                    </a:cubicBezTo>
                    <a:cubicBezTo>
                      <a:pt x="6" y="55"/>
                      <a:pt x="4" y="51"/>
                      <a:pt x="2" y="47"/>
                    </a:cubicBezTo>
                    <a:cubicBezTo>
                      <a:pt x="0" y="43"/>
                      <a:pt x="0" y="38"/>
                      <a:pt x="0" y="34"/>
                    </a:cubicBezTo>
                    <a:close/>
                    <a:moveTo>
                      <a:pt x="34" y="52"/>
                    </a:moveTo>
                    <a:cubicBezTo>
                      <a:pt x="37" y="52"/>
                      <a:pt x="39" y="52"/>
                      <a:pt x="41" y="51"/>
                    </a:cubicBezTo>
                    <a:cubicBezTo>
                      <a:pt x="43" y="50"/>
                      <a:pt x="45" y="48"/>
                      <a:pt x="46" y="46"/>
                    </a:cubicBezTo>
                    <a:cubicBezTo>
                      <a:pt x="47" y="45"/>
                      <a:pt x="48" y="43"/>
                      <a:pt x="49" y="41"/>
                    </a:cubicBezTo>
                    <a:cubicBezTo>
                      <a:pt x="49" y="39"/>
                      <a:pt x="50" y="36"/>
                      <a:pt x="50" y="34"/>
                    </a:cubicBezTo>
                    <a:cubicBezTo>
                      <a:pt x="50" y="31"/>
                      <a:pt x="49" y="28"/>
                      <a:pt x="48" y="25"/>
                    </a:cubicBezTo>
                    <a:cubicBezTo>
                      <a:pt x="47" y="23"/>
                      <a:pt x="45" y="21"/>
                      <a:pt x="43" y="19"/>
                    </a:cubicBezTo>
                    <a:cubicBezTo>
                      <a:pt x="40" y="17"/>
                      <a:pt x="38" y="16"/>
                      <a:pt x="34" y="16"/>
                    </a:cubicBezTo>
                    <a:cubicBezTo>
                      <a:pt x="32" y="16"/>
                      <a:pt x="29" y="17"/>
                      <a:pt x="27" y="18"/>
                    </a:cubicBezTo>
                    <a:cubicBezTo>
                      <a:pt x="25" y="19"/>
                      <a:pt x="24" y="20"/>
                      <a:pt x="22" y="22"/>
                    </a:cubicBezTo>
                    <a:cubicBezTo>
                      <a:pt x="21" y="24"/>
                      <a:pt x="20" y="26"/>
                      <a:pt x="20" y="28"/>
                    </a:cubicBezTo>
                    <a:cubicBezTo>
                      <a:pt x="19" y="30"/>
                      <a:pt x="19" y="32"/>
                      <a:pt x="19" y="34"/>
                    </a:cubicBezTo>
                    <a:cubicBezTo>
                      <a:pt x="19" y="37"/>
                      <a:pt x="19" y="39"/>
                      <a:pt x="20" y="41"/>
                    </a:cubicBezTo>
                    <a:cubicBezTo>
                      <a:pt x="20" y="43"/>
                      <a:pt x="21" y="45"/>
                      <a:pt x="22" y="47"/>
                    </a:cubicBezTo>
                    <a:cubicBezTo>
                      <a:pt x="24" y="48"/>
                      <a:pt x="25" y="50"/>
                      <a:pt x="27" y="51"/>
                    </a:cubicBezTo>
                    <a:cubicBezTo>
                      <a:pt x="29" y="52"/>
                      <a:pt x="32" y="52"/>
                      <a:pt x="34" y="52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" name="Freeform 358"/>
              <p:cNvSpPr>
                <a:spLocks/>
              </p:cNvSpPr>
              <p:nvPr/>
            </p:nvSpPr>
            <p:spPr bwMode="auto">
              <a:xfrm>
                <a:off x="6564313" y="4068763"/>
                <a:ext cx="73025" cy="100013"/>
              </a:xfrm>
              <a:custGeom>
                <a:avLst/>
                <a:gdLst>
                  <a:gd name="T0" fmla="*/ 46 w 46"/>
                  <a:gd name="T1" fmla="*/ 48 h 63"/>
                  <a:gd name="T2" fmla="*/ 46 w 46"/>
                  <a:gd name="T3" fmla="*/ 63 h 63"/>
                  <a:gd name="T4" fmla="*/ 0 w 46"/>
                  <a:gd name="T5" fmla="*/ 63 h 63"/>
                  <a:gd name="T6" fmla="*/ 0 w 46"/>
                  <a:gd name="T7" fmla="*/ 0 h 63"/>
                  <a:gd name="T8" fmla="*/ 45 w 46"/>
                  <a:gd name="T9" fmla="*/ 0 h 63"/>
                  <a:gd name="T10" fmla="*/ 45 w 46"/>
                  <a:gd name="T11" fmla="*/ 15 h 63"/>
                  <a:gd name="T12" fmla="*/ 18 w 46"/>
                  <a:gd name="T13" fmla="*/ 15 h 63"/>
                  <a:gd name="T14" fmla="*/ 18 w 46"/>
                  <a:gd name="T15" fmla="*/ 24 h 63"/>
                  <a:gd name="T16" fmla="*/ 41 w 46"/>
                  <a:gd name="T17" fmla="*/ 24 h 63"/>
                  <a:gd name="T18" fmla="*/ 41 w 46"/>
                  <a:gd name="T19" fmla="*/ 38 h 63"/>
                  <a:gd name="T20" fmla="*/ 18 w 46"/>
                  <a:gd name="T21" fmla="*/ 38 h 63"/>
                  <a:gd name="T22" fmla="*/ 18 w 46"/>
                  <a:gd name="T23" fmla="*/ 48 h 63"/>
                  <a:gd name="T24" fmla="*/ 46 w 46"/>
                  <a:gd name="T25" fmla="*/ 4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63">
                    <a:moveTo>
                      <a:pt x="46" y="48"/>
                    </a:moveTo>
                    <a:lnTo>
                      <a:pt x="46" y="63"/>
                    </a:lnTo>
                    <a:lnTo>
                      <a:pt x="0" y="63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15"/>
                    </a:lnTo>
                    <a:lnTo>
                      <a:pt x="18" y="15"/>
                    </a:lnTo>
                    <a:lnTo>
                      <a:pt x="18" y="24"/>
                    </a:lnTo>
                    <a:lnTo>
                      <a:pt x="41" y="24"/>
                    </a:lnTo>
                    <a:lnTo>
                      <a:pt x="41" y="38"/>
                    </a:lnTo>
                    <a:lnTo>
                      <a:pt x="18" y="38"/>
                    </a:lnTo>
                    <a:lnTo>
                      <a:pt x="18" y="48"/>
                    </a:lnTo>
                    <a:lnTo>
                      <a:pt x="46" y="48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" name="Freeform 359"/>
              <p:cNvSpPr>
                <a:spLocks/>
              </p:cNvSpPr>
              <p:nvPr/>
            </p:nvSpPr>
            <p:spPr bwMode="auto">
              <a:xfrm>
                <a:off x="6678613" y="4068763"/>
                <a:ext cx="104775" cy="100013"/>
              </a:xfrm>
              <a:custGeom>
                <a:avLst/>
                <a:gdLst>
                  <a:gd name="T0" fmla="*/ 48 w 66"/>
                  <a:gd name="T1" fmla="*/ 63 h 63"/>
                  <a:gd name="T2" fmla="*/ 48 w 66"/>
                  <a:gd name="T3" fmla="*/ 30 h 63"/>
                  <a:gd name="T4" fmla="*/ 38 w 66"/>
                  <a:gd name="T5" fmla="*/ 53 h 63"/>
                  <a:gd name="T6" fmla="*/ 27 w 66"/>
                  <a:gd name="T7" fmla="*/ 53 h 63"/>
                  <a:gd name="T8" fmla="*/ 17 w 66"/>
                  <a:gd name="T9" fmla="*/ 30 h 63"/>
                  <a:gd name="T10" fmla="*/ 17 w 66"/>
                  <a:gd name="T11" fmla="*/ 63 h 63"/>
                  <a:gd name="T12" fmla="*/ 0 w 66"/>
                  <a:gd name="T13" fmla="*/ 63 h 63"/>
                  <a:gd name="T14" fmla="*/ 0 w 66"/>
                  <a:gd name="T15" fmla="*/ 0 h 63"/>
                  <a:gd name="T16" fmla="*/ 19 w 66"/>
                  <a:gd name="T17" fmla="*/ 0 h 63"/>
                  <a:gd name="T18" fmla="*/ 32 w 66"/>
                  <a:gd name="T19" fmla="*/ 30 h 63"/>
                  <a:gd name="T20" fmla="*/ 46 w 66"/>
                  <a:gd name="T21" fmla="*/ 0 h 63"/>
                  <a:gd name="T22" fmla="*/ 66 w 66"/>
                  <a:gd name="T23" fmla="*/ 0 h 63"/>
                  <a:gd name="T24" fmla="*/ 66 w 66"/>
                  <a:gd name="T25" fmla="*/ 63 h 63"/>
                  <a:gd name="T26" fmla="*/ 48 w 66"/>
                  <a:gd name="T2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63">
                    <a:moveTo>
                      <a:pt x="48" y="63"/>
                    </a:moveTo>
                    <a:lnTo>
                      <a:pt x="48" y="30"/>
                    </a:lnTo>
                    <a:lnTo>
                      <a:pt x="38" y="53"/>
                    </a:lnTo>
                    <a:lnTo>
                      <a:pt x="27" y="53"/>
                    </a:lnTo>
                    <a:lnTo>
                      <a:pt x="17" y="30"/>
                    </a:lnTo>
                    <a:lnTo>
                      <a:pt x="17" y="63"/>
                    </a:lnTo>
                    <a:lnTo>
                      <a:pt x="0" y="6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2" y="30"/>
                    </a:lnTo>
                    <a:lnTo>
                      <a:pt x="46" y="0"/>
                    </a:lnTo>
                    <a:lnTo>
                      <a:pt x="66" y="0"/>
                    </a:lnTo>
                    <a:lnTo>
                      <a:pt x="66" y="63"/>
                    </a:lnTo>
                    <a:lnTo>
                      <a:pt x="48" y="6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" name="Freeform 360"/>
              <p:cNvSpPr>
                <a:spLocks/>
              </p:cNvSpPr>
              <p:nvPr/>
            </p:nvSpPr>
            <p:spPr bwMode="auto">
              <a:xfrm>
                <a:off x="6881813" y="4067175"/>
                <a:ext cx="82550" cy="103188"/>
              </a:xfrm>
              <a:custGeom>
                <a:avLst/>
                <a:gdLst>
                  <a:gd name="T0" fmla="*/ 46 w 56"/>
                  <a:gd name="T1" fmla="*/ 23 h 70"/>
                  <a:gd name="T2" fmla="*/ 45 w 56"/>
                  <a:gd name="T3" fmla="*/ 22 h 70"/>
                  <a:gd name="T4" fmla="*/ 42 w 56"/>
                  <a:gd name="T5" fmla="*/ 21 h 70"/>
                  <a:gd name="T6" fmla="*/ 38 w 56"/>
                  <a:gd name="T7" fmla="*/ 19 h 70"/>
                  <a:gd name="T8" fmla="*/ 33 w 56"/>
                  <a:gd name="T9" fmla="*/ 17 h 70"/>
                  <a:gd name="T10" fmla="*/ 28 w 56"/>
                  <a:gd name="T11" fmla="*/ 17 h 70"/>
                  <a:gd name="T12" fmla="*/ 23 w 56"/>
                  <a:gd name="T13" fmla="*/ 20 h 70"/>
                  <a:gd name="T14" fmla="*/ 23 w 56"/>
                  <a:gd name="T15" fmla="*/ 21 h 70"/>
                  <a:gd name="T16" fmla="*/ 24 w 56"/>
                  <a:gd name="T17" fmla="*/ 23 h 70"/>
                  <a:gd name="T18" fmla="*/ 25 w 56"/>
                  <a:gd name="T19" fmla="*/ 23 h 70"/>
                  <a:gd name="T20" fmla="*/ 27 w 56"/>
                  <a:gd name="T21" fmla="*/ 24 h 70"/>
                  <a:gd name="T22" fmla="*/ 29 w 56"/>
                  <a:gd name="T23" fmla="*/ 25 h 70"/>
                  <a:gd name="T24" fmla="*/ 32 w 56"/>
                  <a:gd name="T25" fmla="*/ 26 h 70"/>
                  <a:gd name="T26" fmla="*/ 36 w 56"/>
                  <a:gd name="T27" fmla="*/ 27 h 70"/>
                  <a:gd name="T28" fmla="*/ 43 w 56"/>
                  <a:gd name="T29" fmla="*/ 29 h 70"/>
                  <a:gd name="T30" fmla="*/ 48 w 56"/>
                  <a:gd name="T31" fmla="*/ 32 h 70"/>
                  <a:gd name="T32" fmla="*/ 53 w 56"/>
                  <a:gd name="T33" fmla="*/ 36 h 70"/>
                  <a:gd name="T34" fmla="*/ 55 w 56"/>
                  <a:gd name="T35" fmla="*/ 41 h 70"/>
                  <a:gd name="T36" fmla="*/ 56 w 56"/>
                  <a:gd name="T37" fmla="*/ 48 h 70"/>
                  <a:gd name="T38" fmla="*/ 55 w 56"/>
                  <a:gd name="T39" fmla="*/ 57 h 70"/>
                  <a:gd name="T40" fmla="*/ 51 w 56"/>
                  <a:gd name="T41" fmla="*/ 63 h 70"/>
                  <a:gd name="T42" fmla="*/ 45 w 56"/>
                  <a:gd name="T43" fmla="*/ 67 h 70"/>
                  <a:gd name="T44" fmla="*/ 38 w 56"/>
                  <a:gd name="T45" fmla="*/ 69 h 70"/>
                  <a:gd name="T46" fmla="*/ 30 w 56"/>
                  <a:gd name="T47" fmla="*/ 70 h 70"/>
                  <a:gd name="T48" fmla="*/ 15 w 56"/>
                  <a:gd name="T49" fmla="*/ 68 h 70"/>
                  <a:gd name="T50" fmla="*/ 0 w 56"/>
                  <a:gd name="T51" fmla="*/ 62 h 70"/>
                  <a:gd name="T52" fmla="*/ 8 w 56"/>
                  <a:gd name="T53" fmla="*/ 45 h 70"/>
                  <a:gd name="T54" fmla="*/ 10 w 56"/>
                  <a:gd name="T55" fmla="*/ 46 h 70"/>
                  <a:gd name="T56" fmla="*/ 13 w 56"/>
                  <a:gd name="T57" fmla="*/ 48 h 70"/>
                  <a:gd name="T58" fmla="*/ 18 w 56"/>
                  <a:gd name="T59" fmla="*/ 50 h 70"/>
                  <a:gd name="T60" fmla="*/ 24 w 56"/>
                  <a:gd name="T61" fmla="*/ 52 h 70"/>
                  <a:gd name="T62" fmla="*/ 30 w 56"/>
                  <a:gd name="T63" fmla="*/ 53 h 70"/>
                  <a:gd name="T64" fmla="*/ 36 w 56"/>
                  <a:gd name="T65" fmla="*/ 50 h 70"/>
                  <a:gd name="T66" fmla="*/ 35 w 56"/>
                  <a:gd name="T67" fmla="*/ 48 h 70"/>
                  <a:gd name="T68" fmla="*/ 33 w 56"/>
                  <a:gd name="T69" fmla="*/ 46 h 70"/>
                  <a:gd name="T70" fmla="*/ 30 w 56"/>
                  <a:gd name="T71" fmla="*/ 45 h 70"/>
                  <a:gd name="T72" fmla="*/ 25 w 56"/>
                  <a:gd name="T73" fmla="*/ 44 h 70"/>
                  <a:gd name="T74" fmla="*/ 21 w 56"/>
                  <a:gd name="T75" fmla="*/ 42 h 70"/>
                  <a:gd name="T76" fmla="*/ 7 w 56"/>
                  <a:gd name="T77" fmla="*/ 35 h 70"/>
                  <a:gd name="T78" fmla="*/ 3 w 56"/>
                  <a:gd name="T79" fmla="*/ 23 h 70"/>
                  <a:gd name="T80" fmla="*/ 5 w 56"/>
                  <a:gd name="T81" fmla="*/ 13 h 70"/>
                  <a:gd name="T82" fmla="*/ 11 w 56"/>
                  <a:gd name="T83" fmla="*/ 6 h 70"/>
                  <a:gd name="T84" fmla="*/ 19 w 56"/>
                  <a:gd name="T85" fmla="*/ 2 h 70"/>
                  <a:gd name="T86" fmla="*/ 29 w 56"/>
                  <a:gd name="T87" fmla="*/ 0 h 70"/>
                  <a:gd name="T88" fmla="*/ 55 w 56"/>
                  <a:gd name="T89" fmla="*/ 7 h 70"/>
                  <a:gd name="T90" fmla="*/ 46 w 56"/>
                  <a:gd name="T91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70">
                    <a:moveTo>
                      <a:pt x="46" y="23"/>
                    </a:moveTo>
                    <a:cubicBezTo>
                      <a:pt x="46" y="23"/>
                      <a:pt x="46" y="23"/>
                      <a:pt x="45" y="22"/>
                    </a:cubicBezTo>
                    <a:cubicBezTo>
                      <a:pt x="45" y="22"/>
                      <a:pt x="44" y="22"/>
                      <a:pt x="42" y="21"/>
                    </a:cubicBezTo>
                    <a:cubicBezTo>
                      <a:pt x="41" y="20"/>
                      <a:pt x="40" y="19"/>
                      <a:pt x="38" y="19"/>
                    </a:cubicBezTo>
                    <a:cubicBezTo>
                      <a:pt x="37" y="18"/>
                      <a:pt x="35" y="18"/>
                      <a:pt x="33" y="17"/>
                    </a:cubicBezTo>
                    <a:cubicBezTo>
                      <a:pt x="32" y="17"/>
                      <a:pt x="30" y="17"/>
                      <a:pt x="28" y="17"/>
                    </a:cubicBezTo>
                    <a:cubicBezTo>
                      <a:pt x="25" y="17"/>
                      <a:pt x="23" y="18"/>
                      <a:pt x="23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2"/>
                      <a:pt x="24" y="22"/>
                      <a:pt x="24" y="23"/>
                    </a:cubicBezTo>
                    <a:cubicBezTo>
                      <a:pt x="24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8" y="25"/>
                      <a:pt x="29" y="25"/>
                      <a:pt x="29" y="25"/>
                    </a:cubicBezTo>
                    <a:cubicBezTo>
                      <a:pt x="30" y="25"/>
                      <a:pt x="31" y="26"/>
                      <a:pt x="32" y="26"/>
                    </a:cubicBezTo>
                    <a:cubicBezTo>
                      <a:pt x="34" y="26"/>
                      <a:pt x="35" y="27"/>
                      <a:pt x="36" y="27"/>
                    </a:cubicBezTo>
                    <a:cubicBezTo>
                      <a:pt x="38" y="28"/>
                      <a:pt x="41" y="29"/>
                      <a:pt x="43" y="29"/>
                    </a:cubicBezTo>
                    <a:cubicBezTo>
                      <a:pt x="44" y="30"/>
                      <a:pt x="46" y="31"/>
                      <a:pt x="48" y="32"/>
                    </a:cubicBezTo>
                    <a:cubicBezTo>
                      <a:pt x="50" y="34"/>
                      <a:pt x="51" y="35"/>
                      <a:pt x="53" y="36"/>
                    </a:cubicBezTo>
                    <a:cubicBezTo>
                      <a:pt x="54" y="38"/>
                      <a:pt x="55" y="39"/>
                      <a:pt x="55" y="41"/>
                    </a:cubicBezTo>
                    <a:cubicBezTo>
                      <a:pt x="56" y="43"/>
                      <a:pt x="56" y="46"/>
                      <a:pt x="56" y="48"/>
                    </a:cubicBezTo>
                    <a:cubicBezTo>
                      <a:pt x="56" y="51"/>
                      <a:pt x="56" y="54"/>
                      <a:pt x="55" y="57"/>
                    </a:cubicBezTo>
                    <a:cubicBezTo>
                      <a:pt x="54" y="59"/>
                      <a:pt x="52" y="61"/>
                      <a:pt x="51" y="63"/>
                    </a:cubicBezTo>
                    <a:cubicBezTo>
                      <a:pt x="49" y="65"/>
                      <a:pt x="47" y="66"/>
                      <a:pt x="45" y="67"/>
                    </a:cubicBezTo>
                    <a:cubicBezTo>
                      <a:pt x="42" y="68"/>
                      <a:pt x="40" y="69"/>
                      <a:pt x="38" y="69"/>
                    </a:cubicBezTo>
                    <a:cubicBezTo>
                      <a:pt x="35" y="70"/>
                      <a:pt x="33" y="70"/>
                      <a:pt x="30" y="70"/>
                    </a:cubicBezTo>
                    <a:cubicBezTo>
                      <a:pt x="25" y="70"/>
                      <a:pt x="20" y="69"/>
                      <a:pt x="15" y="68"/>
                    </a:cubicBezTo>
                    <a:cubicBezTo>
                      <a:pt x="9" y="66"/>
                      <a:pt x="4" y="64"/>
                      <a:pt x="0" y="62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9" y="46"/>
                      <a:pt x="9" y="46"/>
                      <a:pt x="10" y="46"/>
                    </a:cubicBezTo>
                    <a:cubicBezTo>
                      <a:pt x="10" y="47"/>
                      <a:pt x="11" y="47"/>
                      <a:pt x="13" y="48"/>
                    </a:cubicBezTo>
                    <a:cubicBezTo>
                      <a:pt x="15" y="49"/>
                      <a:pt x="16" y="50"/>
                      <a:pt x="18" y="50"/>
                    </a:cubicBezTo>
                    <a:cubicBezTo>
                      <a:pt x="20" y="51"/>
                      <a:pt x="22" y="52"/>
                      <a:pt x="24" y="52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4" y="53"/>
                      <a:pt x="36" y="52"/>
                      <a:pt x="36" y="50"/>
                    </a:cubicBezTo>
                    <a:cubicBezTo>
                      <a:pt x="36" y="49"/>
                      <a:pt x="36" y="49"/>
                      <a:pt x="35" y="48"/>
                    </a:cubicBezTo>
                    <a:cubicBezTo>
                      <a:pt x="35" y="47"/>
                      <a:pt x="34" y="47"/>
                      <a:pt x="33" y="46"/>
                    </a:cubicBezTo>
                    <a:cubicBezTo>
                      <a:pt x="32" y="46"/>
                      <a:pt x="31" y="46"/>
                      <a:pt x="30" y="45"/>
                    </a:cubicBezTo>
                    <a:cubicBezTo>
                      <a:pt x="29" y="45"/>
                      <a:pt x="27" y="44"/>
                      <a:pt x="25" y="44"/>
                    </a:cubicBezTo>
                    <a:cubicBezTo>
                      <a:pt x="23" y="43"/>
                      <a:pt x="22" y="43"/>
                      <a:pt x="21" y="42"/>
                    </a:cubicBezTo>
                    <a:cubicBezTo>
                      <a:pt x="14" y="40"/>
                      <a:pt x="10" y="38"/>
                      <a:pt x="7" y="35"/>
                    </a:cubicBezTo>
                    <a:cubicBezTo>
                      <a:pt x="5" y="32"/>
                      <a:pt x="3" y="28"/>
                      <a:pt x="3" y="23"/>
                    </a:cubicBezTo>
                    <a:cubicBezTo>
                      <a:pt x="3" y="19"/>
                      <a:pt x="4" y="16"/>
                      <a:pt x="5" y="13"/>
                    </a:cubicBezTo>
                    <a:cubicBezTo>
                      <a:pt x="7" y="10"/>
                      <a:pt x="9" y="8"/>
                      <a:pt x="11" y="6"/>
                    </a:cubicBezTo>
                    <a:cubicBezTo>
                      <a:pt x="13" y="4"/>
                      <a:pt x="16" y="3"/>
                      <a:pt x="19" y="2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6" y="0"/>
                      <a:pt x="45" y="2"/>
                      <a:pt x="55" y="7"/>
                    </a:cubicBez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" name="Freeform 361"/>
              <p:cNvSpPr>
                <a:spLocks/>
              </p:cNvSpPr>
              <p:nvPr/>
            </p:nvSpPr>
            <p:spPr bwMode="auto">
              <a:xfrm>
                <a:off x="7005638" y="4068763"/>
                <a:ext cx="73025" cy="100013"/>
              </a:xfrm>
              <a:custGeom>
                <a:avLst/>
                <a:gdLst>
                  <a:gd name="T0" fmla="*/ 46 w 46"/>
                  <a:gd name="T1" fmla="*/ 48 h 63"/>
                  <a:gd name="T2" fmla="*/ 46 w 46"/>
                  <a:gd name="T3" fmla="*/ 63 h 63"/>
                  <a:gd name="T4" fmla="*/ 0 w 46"/>
                  <a:gd name="T5" fmla="*/ 63 h 63"/>
                  <a:gd name="T6" fmla="*/ 0 w 46"/>
                  <a:gd name="T7" fmla="*/ 0 h 63"/>
                  <a:gd name="T8" fmla="*/ 45 w 46"/>
                  <a:gd name="T9" fmla="*/ 0 h 63"/>
                  <a:gd name="T10" fmla="*/ 45 w 46"/>
                  <a:gd name="T11" fmla="*/ 15 h 63"/>
                  <a:gd name="T12" fmla="*/ 18 w 46"/>
                  <a:gd name="T13" fmla="*/ 15 h 63"/>
                  <a:gd name="T14" fmla="*/ 18 w 46"/>
                  <a:gd name="T15" fmla="*/ 24 h 63"/>
                  <a:gd name="T16" fmla="*/ 41 w 46"/>
                  <a:gd name="T17" fmla="*/ 24 h 63"/>
                  <a:gd name="T18" fmla="*/ 41 w 46"/>
                  <a:gd name="T19" fmla="*/ 38 h 63"/>
                  <a:gd name="T20" fmla="*/ 18 w 46"/>
                  <a:gd name="T21" fmla="*/ 38 h 63"/>
                  <a:gd name="T22" fmla="*/ 18 w 46"/>
                  <a:gd name="T23" fmla="*/ 48 h 63"/>
                  <a:gd name="T24" fmla="*/ 46 w 46"/>
                  <a:gd name="T25" fmla="*/ 4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63">
                    <a:moveTo>
                      <a:pt x="46" y="48"/>
                    </a:moveTo>
                    <a:lnTo>
                      <a:pt x="46" y="63"/>
                    </a:lnTo>
                    <a:lnTo>
                      <a:pt x="0" y="63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15"/>
                    </a:lnTo>
                    <a:lnTo>
                      <a:pt x="18" y="15"/>
                    </a:lnTo>
                    <a:lnTo>
                      <a:pt x="18" y="24"/>
                    </a:lnTo>
                    <a:lnTo>
                      <a:pt x="41" y="24"/>
                    </a:lnTo>
                    <a:lnTo>
                      <a:pt x="41" y="38"/>
                    </a:lnTo>
                    <a:lnTo>
                      <a:pt x="18" y="38"/>
                    </a:lnTo>
                    <a:lnTo>
                      <a:pt x="18" y="48"/>
                    </a:lnTo>
                    <a:lnTo>
                      <a:pt x="46" y="48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" name="Freeform 362"/>
              <p:cNvSpPr>
                <a:spLocks noEditPoints="1"/>
              </p:cNvSpPr>
              <p:nvPr/>
            </p:nvSpPr>
            <p:spPr bwMode="auto">
              <a:xfrm>
                <a:off x="7119938" y="4068763"/>
                <a:ext cx="87313" cy="100013"/>
              </a:xfrm>
              <a:custGeom>
                <a:avLst/>
                <a:gdLst>
                  <a:gd name="T0" fmla="*/ 0 w 59"/>
                  <a:gd name="T1" fmla="*/ 68 h 68"/>
                  <a:gd name="T2" fmla="*/ 0 w 59"/>
                  <a:gd name="T3" fmla="*/ 0 h 68"/>
                  <a:gd name="T4" fmla="*/ 31 w 59"/>
                  <a:gd name="T5" fmla="*/ 0 h 68"/>
                  <a:gd name="T6" fmla="*/ 41 w 59"/>
                  <a:gd name="T7" fmla="*/ 2 h 68"/>
                  <a:gd name="T8" fmla="*/ 48 w 59"/>
                  <a:gd name="T9" fmla="*/ 7 h 68"/>
                  <a:gd name="T10" fmla="*/ 53 w 59"/>
                  <a:gd name="T11" fmla="*/ 15 h 68"/>
                  <a:gd name="T12" fmla="*/ 54 w 59"/>
                  <a:gd name="T13" fmla="*/ 23 h 68"/>
                  <a:gd name="T14" fmla="*/ 52 w 59"/>
                  <a:gd name="T15" fmla="*/ 34 h 68"/>
                  <a:gd name="T16" fmla="*/ 44 w 59"/>
                  <a:gd name="T17" fmla="*/ 43 h 68"/>
                  <a:gd name="T18" fmla="*/ 59 w 59"/>
                  <a:gd name="T19" fmla="*/ 68 h 68"/>
                  <a:gd name="T20" fmla="*/ 38 w 59"/>
                  <a:gd name="T21" fmla="*/ 68 h 68"/>
                  <a:gd name="T22" fmla="*/ 26 w 59"/>
                  <a:gd name="T23" fmla="*/ 47 h 68"/>
                  <a:gd name="T24" fmla="*/ 19 w 59"/>
                  <a:gd name="T25" fmla="*/ 47 h 68"/>
                  <a:gd name="T26" fmla="*/ 19 w 59"/>
                  <a:gd name="T27" fmla="*/ 68 h 68"/>
                  <a:gd name="T28" fmla="*/ 0 w 59"/>
                  <a:gd name="T29" fmla="*/ 68 h 68"/>
                  <a:gd name="T30" fmla="*/ 19 w 59"/>
                  <a:gd name="T31" fmla="*/ 31 h 68"/>
                  <a:gd name="T32" fmla="*/ 30 w 59"/>
                  <a:gd name="T33" fmla="*/ 31 h 68"/>
                  <a:gd name="T34" fmla="*/ 34 w 59"/>
                  <a:gd name="T35" fmla="*/ 29 h 68"/>
                  <a:gd name="T36" fmla="*/ 35 w 59"/>
                  <a:gd name="T37" fmla="*/ 23 h 68"/>
                  <a:gd name="T38" fmla="*/ 34 w 59"/>
                  <a:gd name="T39" fmla="*/ 18 h 68"/>
                  <a:gd name="T40" fmla="*/ 30 w 59"/>
                  <a:gd name="T41" fmla="*/ 16 h 68"/>
                  <a:gd name="T42" fmla="*/ 19 w 59"/>
                  <a:gd name="T43" fmla="*/ 16 h 68"/>
                  <a:gd name="T44" fmla="*/ 19 w 59"/>
                  <a:gd name="T45" fmla="*/ 3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68">
                    <a:moveTo>
                      <a:pt x="0" y="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5" y="0"/>
                      <a:pt x="38" y="0"/>
                      <a:pt x="41" y="2"/>
                    </a:cubicBezTo>
                    <a:cubicBezTo>
                      <a:pt x="43" y="3"/>
                      <a:pt x="46" y="5"/>
                      <a:pt x="48" y="7"/>
                    </a:cubicBezTo>
                    <a:cubicBezTo>
                      <a:pt x="50" y="9"/>
                      <a:pt x="51" y="12"/>
                      <a:pt x="53" y="15"/>
                    </a:cubicBezTo>
                    <a:cubicBezTo>
                      <a:pt x="54" y="18"/>
                      <a:pt x="54" y="20"/>
                      <a:pt x="54" y="23"/>
                    </a:cubicBezTo>
                    <a:cubicBezTo>
                      <a:pt x="54" y="27"/>
                      <a:pt x="53" y="31"/>
                      <a:pt x="52" y="34"/>
                    </a:cubicBezTo>
                    <a:cubicBezTo>
                      <a:pt x="50" y="38"/>
                      <a:pt x="48" y="41"/>
                      <a:pt x="44" y="43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68"/>
                      <a:pt x="19" y="68"/>
                      <a:pt x="19" y="68"/>
                    </a:cubicBezTo>
                    <a:lnTo>
                      <a:pt x="0" y="68"/>
                    </a:lnTo>
                    <a:close/>
                    <a:moveTo>
                      <a:pt x="19" y="31"/>
                    </a:moveTo>
                    <a:cubicBezTo>
                      <a:pt x="30" y="31"/>
                      <a:pt x="30" y="31"/>
                      <a:pt x="30" y="31"/>
                    </a:cubicBezTo>
                    <a:cubicBezTo>
                      <a:pt x="32" y="31"/>
                      <a:pt x="33" y="30"/>
                      <a:pt x="34" y="29"/>
                    </a:cubicBezTo>
                    <a:cubicBezTo>
                      <a:pt x="35" y="27"/>
                      <a:pt x="35" y="26"/>
                      <a:pt x="35" y="23"/>
                    </a:cubicBezTo>
                    <a:cubicBezTo>
                      <a:pt x="35" y="21"/>
                      <a:pt x="35" y="19"/>
                      <a:pt x="34" y="18"/>
                    </a:cubicBezTo>
                    <a:cubicBezTo>
                      <a:pt x="32" y="17"/>
                      <a:pt x="31" y="16"/>
                      <a:pt x="30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" name="Freeform 363"/>
              <p:cNvSpPr>
                <a:spLocks/>
              </p:cNvSpPr>
              <p:nvPr/>
            </p:nvSpPr>
            <p:spPr bwMode="auto">
              <a:xfrm>
                <a:off x="7229475" y="4068763"/>
                <a:ext cx="98425" cy="100013"/>
              </a:xfrm>
              <a:custGeom>
                <a:avLst/>
                <a:gdLst>
                  <a:gd name="T0" fmla="*/ 19 w 62"/>
                  <a:gd name="T1" fmla="*/ 0 h 63"/>
                  <a:gd name="T2" fmla="*/ 31 w 62"/>
                  <a:gd name="T3" fmla="*/ 43 h 63"/>
                  <a:gd name="T4" fmla="*/ 44 w 62"/>
                  <a:gd name="T5" fmla="*/ 0 h 63"/>
                  <a:gd name="T6" fmla="*/ 62 w 62"/>
                  <a:gd name="T7" fmla="*/ 0 h 63"/>
                  <a:gd name="T8" fmla="*/ 40 w 62"/>
                  <a:gd name="T9" fmla="*/ 63 h 63"/>
                  <a:gd name="T10" fmla="*/ 23 w 62"/>
                  <a:gd name="T11" fmla="*/ 63 h 63"/>
                  <a:gd name="T12" fmla="*/ 0 w 62"/>
                  <a:gd name="T13" fmla="*/ 0 h 63"/>
                  <a:gd name="T14" fmla="*/ 19 w 62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63">
                    <a:moveTo>
                      <a:pt x="19" y="0"/>
                    </a:moveTo>
                    <a:lnTo>
                      <a:pt x="31" y="43"/>
                    </a:lnTo>
                    <a:lnTo>
                      <a:pt x="44" y="0"/>
                    </a:lnTo>
                    <a:lnTo>
                      <a:pt x="62" y="0"/>
                    </a:lnTo>
                    <a:lnTo>
                      <a:pt x="40" y="63"/>
                    </a:lnTo>
                    <a:lnTo>
                      <a:pt x="23" y="63"/>
                    </a:lnTo>
                    <a:lnTo>
                      <a:pt x="0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" name="Rectangle 364"/>
              <p:cNvSpPr>
                <a:spLocks noChangeArrowheads="1"/>
              </p:cNvSpPr>
              <p:nvPr/>
            </p:nvSpPr>
            <p:spPr bwMode="auto">
              <a:xfrm>
                <a:off x="7364413" y="4068763"/>
                <a:ext cx="28575" cy="100013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" name="Freeform 365"/>
              <p:cNvSpPr>
                <a:spLocks/>
              </p:cNvSpPr>
              <p:nvPr/>
            </p:nvSpPr>
            <p:spPr bwMode="auto">
              <a:xfrm>
                <a:off x="7432675" y="4067175"/>
                <a:ext cx="93663" cy="133350"/>
              </a:xfrm>
              <a:custGeom>
                <a:avLst/>
                <a:gdLst>
                  <a:gd name="T0" fmla="*/ 64 w 64"/>
                  <a:gd name="T1" fmla="*/ 54 h 90"/>
                  <a:gd name="T2" fmla="*/ 55 w 64"/>
                  <a:gd name="T3" fmla="*/ 64 h 90"/>
                  <a:gd name="T4" fmla="*/ 40 w 64"/>
                  <a:gd name="T5" fmla="*/ 69 h 90"/>
                  <a:gd name="T6" fmla="*/ 45 w 64"/>
                  <a:gd name="T7" fmla="*/ 79 h 90"/>
                  <a:gd name="T8" fmla="*/ 42 w 64"/>
                  <a:gd name="T9" fmla="*/ 87 h 90"/>
                  <a:gd name="T10" fmla="*/ 33 w 64"/>
                  <a:gd name="T11" fmla="*/ 90 h 90"/>
                  <a:gd name="T12" fmla="*/ 21 w 64"/>
                  <a:gd name="T13" fmla="*/ 87 h 90"/>
                  <a:gd name="T14" fmla="*/ 25 w 64"/>
                  <a:gd name="T15" fmla="*/ 78 h 90"/>
                  <a:gd name="T16" fmla="*/ 30 w 64"/>
                  <a:gd name="T17" fmla="*/ 80 h 90"/>
                  <a:gd name="T18" fmla="*/ 33 w 64"/>
                  <a:gd name="T19" fmla="*/ 79 h 90"/>
                  <a:gd name="T20" fmla="*/ 34 w 64"/>
                  <a:gd name="T21" fmla="*/ 76 h 90"/>
                  <a:gd name="T22" fmla="*/ 30 w 64"/>
                  <a:gd name="T23" fmla="*/ 69 h 90"/>
                  <a:gd name="T24" fmla="*/ 18 w 64"/>
                  <a:gd name="T25" fmla="*/ 65 h 90"/>
                  <a:gd name="T26" fmla="*/ 8 w 64"/>
                  <a:gd name="T27" fmla="*/ 57 h 90"/>
                  <a:gd name="T28" fmla="*/ 2 w 64"/>
                  <a:gd name="T29" fmla="*/ 46 h 90"/>
                  <a:gd name="T30" fmla="*/ 0 w 64"/>
                  <a:gd name="T31" fmla="*/ 34 h 90"/>
                  <a:gd name="T32" fmla="*/ 2 w 64"/>
                  <a:gd name="T33" fmla="*/ 22 h 90"/>
                  <a:gd name="T34" fmla="*/ 9 w 64"/>
                  <a:gd name="T35" fmla="*/ 11 h 90"/>
                  <a:gd name="T36" fmla="*/ 20 w 64"/>
                  <a:gd name="T37" fmla="*/ 3 h 90"/>
                  <a:gd name="T38" fmla="*/ 35 w 64"/>
                  <a:gd name="T39" fmla="*/ 0 h 90"/>
                  <a:gd name="T40" fmla="*/ 52 w 64"/>
                  <a:gd name="T41" fmla="*/ 4 h 90"/>
                  <a:gd name="T42" fmla="*/ 63 w 64"/>
                  <a:gd name="T43" fmla="*/ 15 h 90"/>
                  <a:gd name="T44" fmla="*/ 49 w 64"/>
                  <a:gd name="T45" fmla="*/ 25 h 90"/>
                  <a:gd name="T46" fmla="*/ 46 w 64"/>
                  <a:gd name="T47" fmla="*/ 21 h 90"/>
                  <a:gd name="T48" fmla="*/ 43 w 64"/>
                  <a:gd name="T49" fmla="*/ 19 h 90"/>
                  <a:gd name="T50" fmla="*/ 39 w 64"/>
                  <a:gd name="T51" fmla="*/ 17 h 90"/>
                  <a:gd name="T52" fmla="*/ 35 w 64"/>
                  <a:gd name="T53" fmla="*/ 17 h 90"/>
                  <a:gd name="T54" fmla="*/ 28 w 64"/>
                  <a:gd name="T55" fmla="*/ 18 h 90"/>
                  <a:gd name="T56" fmla="*/ 23 w 64"/>
                  <a:gd name="T57" fmla="*/ 23 h 90"/>
                  <a:gd name="T58" fmla="*/ 20 w 64"/>
                  <a:gd name="T59" fmla="*/ 28 h 90"/>
                  <a:gd name="T60" fmla="*/ 19 w 64"/>
                  <a:gd name="T61" fmla="*/ 35 h 90"/>
                  <a:gd name="T62" fmla="*/ 23 w 64"/>
                  <a:gd name="T63" fmla="*/ 48 h 90"/>
                  <a:gd name="T64" fmla="*/ 35 w 64"/>
                  <a:gd name="T65" fmla="*/ 53 h 90"/>
                  <a:gd name="T66" fmla="*/ 40 w 64"/>
                  <a:gd name="T67" fmla="*/ 52 h 90"/>
                  <a:gd name="T68" fmla="*/ 45 w 64"/>
                  <a:gd name="T69" fmla="*/ 50 h 90"/>
                  <a:gd name="T70" fmla="*/ 49 w 64"/>
                  <a:gd name="T71" fmla="*/ 45 h 90"/>
                  <a:gd name="T72" fmla="*/ 64 w 64"/>
                  <a:gd name="T73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90">
                    <a:moveTo>
                      <a:pt x="64" y="54"/>
                    </a:moveTo>
                    <a:cubicBezTo>
                      <a:pt x="62" y="58"/>
                      <a:pt x="59" y="61"/>
                      <a:pt x="55" y="64"/>
                    </a:cubicBezTo>
                    <a:cubicBezTo>
                      <a:pt x="50" y="67"/>
                      <a:pt x="45" y="69"/>
                      <a:pt x="40" y="69"/>
                    </a:cubicBezTo>
                    <a:cubicBezTo>
                      <a:pt x="43" y="72"/>
                      <a:pt x="45" y="76"/>
                      <a:pt x="45" y="79"/>
                    </a:cubicBezTo>
                    <a:cubicBezTo>
                      <a:pt x="45" y="83"/>
                      <a:pt x="44" y="85"/>
                      <a:pt x="42" y="87"/>
                    </a:cubicBezTo>
                    <a:cubicBezTo>
                      <a:pt x="40" y="89"/>
                      <a:pt x="37" y="90"/>
                      <a:pt x="33" y="90"/>
                    </a:cubicBezTo>
                    <a:cubicBezTo>
                      <a:pt x="29" y="90"/>
                      <a:pt x="25" y="89"/>
                      <a:pt x="21" y="87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7" y="79"/>
                      <a:pt x="28" y="80"/>
                      <a:pt x="30" y="80"/>
                    </a:cubicBezTo>
                    <a:cubicBezTo>
                      <a:pt x="31" y="80"/>
                      <a:pt x="32" y="79"/>
                      <a:pt x="33" y="79"/>
                    </a:cubicBezTo>
                    <a:cubicBezTo>
                      <a:pt x="34" y="78"/>
                      <a:pt x="34" y="77"/>
                      <a:pt x="34" y="76"/>
                    </a:cubicBezTo>
                    <a:cubicBezTo>
                      <a:pt x="34" y="74"/>
                      <a:pt x="33" y="72"/>
                      <a:pt x="30" y="69"/>
                    </a:cubicBezTo>
                    <a:cubicBezTo>
                      <a:pt x="26" y="69"/>
                      <a:pt x="22" y="68"/>
                      <a:pt x="18" y="65"/>
                    </a:cubicBezTo>
                    <a:cubicBezTo>
                      <a:pt x="14" y="63"/>
                      <a:pt x="11" y="60"/>
                      <a:pt x="8" y="57"/>
                    </a:cubicBezTo>
                    <a:cubicBezTo>
                      <a:pt x="6" y="54"/>
                      <a:pt x="4" y="50"/>
                      <a:pt x="2" y="46"/>
                    </a:cubicBezTo>
                    <a:cubicBezTo>
                      <a:pt x="1" y="42"/>
                      <a:pt x="0" y="38"/>
                      <a:pt x="0" y="34"/>
                    </a:cubicBezTo>
                    <a:cubicBezTo>
                      <a:pt x="0" y="30"/>
                      <a:pt x="1" y="26"/>
                      <a:pt x="2" y="22"/>
                    </a:cubicBezTo>
                    <a:cubicBezTo>
                      <a:pt x="4" y="18"/>
                      <a:pt x="6" y="14"/>
                      <a:pt x="9" y="11"/>
                    </a:cubicBezTo>
                    <a:cubicBezTo>
                      <a:pt x="12" y="8"/>
                      <a:pt x="16" y="5"/>
                      <a:pt x="20" y="3"/>
                    </a:cubicBezTo>
                    <a:cubicBezTo>
                      <a:pt x="25" y="1"/>
                      <a:pt x="30" y="0"/>
                      <a:pt x="35" y="0"/>
                    </a:cubicBezTo>
                    <a:cubicBezTo>
                      <a:pt x="42" y="0"/>
                      <a:pt x="47" y="2"/>
                      <a:pt x="52" y="4"/>
                    </a:cubicBezTo>
                    <a:cubicBezTo>
                      <a:pt x="57" y="7"/>
                      <a:pt x="61" y="11"/>
                      <a:pt x="63" y="1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8" y="24"/>
                      <a:pt x="47" y="22"/>
                      <a:pt x="46" y="21"/>
                    </a:cubicBezTo>
                    <a:cubicBezTo>
                      <a:pt x="45" y="20"/>
                      <a:pt x="44" y="19"/>
                      <a:pt x="43" y="19"/>
                    </a:cubicBezTo>
                    <a:cubicBezTo>
                      <a:pt x="41" y="18"/>
                      <a:pt x="40" y="18"/>
                      <a:pt x="39" y="17"/>
                    </a:cubicBezTo>
                    <a:cubicBezTo>
                      <a:pt x="37" y="17"/>
                      <a:pt x="36" y="17"/>
                      <a:pt x="35" y="17"/>
                    </a:cubicBezTo>
                    <a:cubicBezTo>
                      <a:pt x="32" y="17"/>
                      <a:pt x="30" y="17"/>
                      <a:pt x="28" y="18"/>
                    </a:cubicBezTo>
                    <a:cubicBezTo>
                      <a:pt x="26" y="20"/>
                      <a:pt x="24" y="21"/>
                      <a:pt x="23" y="23"/>
                    </a:cubicBezTo>
                    <a:cubicBezTo>
                      <a:pt x="22" y="24"/>
                      <a:pt x="21" y="26"/>
                      <a:pt x="20" y="28"/>
                    </a:cubicBezTo>
                    <a:cubicBezTo>
                      <a:pt x="19" y="30"/>
                      <a:pt x="19" y="33"/>
                      <a:pt x="19" y="35"/>
                    </a:cubicBezTo>
                    <a:cubicBezTo>
                      <a:pt x="19" y="40"/>
                      <a:pt x="21" y="44"/>
                      <a:pt x="23" y="48"/>
                    </a:cubicBezTo>
                    <a:cubicBezTo>
                      <a:pt x="26" y="51"/>
                      <a:pt x="30" y="53"/>
                      <a:pt x="35" y="53"/>
                    </a:cubicBezTo>
                    <a:cubicBezTo>
                      <a:pt x="37" y="53"/>
                      <a:pt x="39" y="53"/>
                      <a:pt x="40" y="52"/>
                    </a:cubicBezTo>
                    <a:cubicBezTo>
                      <a:pt x="42" y="52"/>
                      <a:pt x="44" y="51"/>
                      <a:pt x="45" y="50"/>
                    </a:cubicBezTo>
                    <a:cubicBezTo>
                      <a:pt x="47" y="48"/>
                      <a:pt x="48" y="47"/>
                      <a:pt x="49" y="45"/>
                    </a:cubicBezTo>
                    <a:lnTo>
                      <a:pt x="64" y="54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" name="Freeform 366"/>
              <p:cNvSpPr>
                <a:spLocks noEditPoints="1"/>
              </p:cNvSpPr>
              <p:nvPr/>
            </p:nvSpPr>
            <p:spPr bwMode="auto">
              <a:xfrm>
                <a:off x="7558088" y="4067175"/>
                <a:ext cx="103188" cy="103188"/>
              </a:xfrm>
              <a:custGeom>
                <a:avLst/>
                <a:gdLst>
                  <a:gd name="T0" fmla="*/ 0 w 70"/>
                  <a:gd name="T1" fmla="*/ 35 h 70"/>
                  <a:gd name="T2" fmla="*/ 3 w 70"/>
                  <a:gd name="T3" fmla="*/ 22 h 70"/>
                  <a:gd name="T4" fmla="*/ 10 w 70"/>
                  <a:gd name="T5" fmla="*/ 11 h 70"/>
                  <a:gd name="T6" fmla="*/ 21 w 70"/>
                  <a:gd name="T7" fmla="*/ 3 h 70"/>
                  <a:gd name="T8" fmla="*/ 35 w 70"/>
                  <a:gd name="T9" fmla="*/ 0 h 70"/>
                  <a:gd name="T10" fmla="*/ 49 w 70"/>
                  <a:gd name="T11" fmla="*/ 3 h 70"/>
                  <a:gd name="T12" fmla="*/ 60 w 70"/>
                  <a:gd name="T13" fmla="*/ 11 h 70"/>
                  <a:gd name="T14" fmla="*/ 67 w 70"/>
                  <a:gd name="T15" fmla="*/ 22 h 70"/>
                  <a:gd name="T16" fmla="*/ 70 w 70"/>
                  <a:gd name="T17" fmla="*/ 35 h 70"/>
                  <a:gd name="T18" fmla="*/ 67 w 70"/>
                  <a:gd name="T19" fmla="*/ 48 h 70"/>
                  <a:gd name="T20" fmla="*/ 60 w 70"/>
                  <a:gd name="T21" fmla="*/ 59 h 70"/>
                  <a:gd name="T22" fmla="*/ 49 w 70"/>
                  <a:gd name="T23" fmla="*/ 67 h 70"/>
                  <a:gd name="T24" fmla="*/ 35 w 70"/>
                  <a:gd name="T25" fmla="*/ 70 h 70"/>
                  <a:gd name="T26" fmla="*/ 20 w 70"/>
                  <a:gd name="T27" fmla="*/ 67 h 70"/>
                  <a:gd name="T28" fmla="*/ 9 w 70"/>
                  <a:gd name="T29" fmla="*/ 59 h 70"/>
                  <a:gd name="T30" fmla="*/ 2 w 70"/>
                  <a:gd name="T31" fmla="*/ 48 h 70"/>
                  <a:gd name="T32" fmla="*/ 0 w 70"/>
                  <a:gd name="T33" fmla="*/ 35 h 70"/>
                  <a:gd name="T34" fmla="*/ 35 w 70"/>
                  <a:gd name="T35" fmla="*/ 53 h 70"/>
                  <a:gd name="T36" fmla="*/ 42 w 70"/>
                  <a:gd name="T37" fmla="*/ 51 h 70"/>
                  <a:gd name="T38" fmla="*/ 47 w 70"/>
                  <a:gd name="T39" fmla="*/ 47 h 70"/>
                  <a:gd name="T40" fmla="*/ 50 w 70"/>
                  <a:gd name="T41" fmla="*/ 41 h 70"/>
                  <a:gd name="T42" fmla="*/ 50 w 70"/>
                  <a:gd name="T43" fmla="*/ 35 h 70"/>
                  <a:gd name="T44" fmla="*/ 49 w 70"/>
                  <a:gd name="T45" fmla="*/ 26 h 70"/>
                  <a:gd name="T46" fmla="*/ 43 w 70"/>
                  <a:gd name="T47" fmla="*/ 19 h 70"/>
                  <a:gd name="T48" fmla="*/ 35 w 70"/>
                  <a:gd name="T49" fmla="*/ 17 h 70"/>
                  <a:gd name="T50" fmla="*/ 28 w 70"/>
                  <a:gd name="T51" fmla="*/ 18 h 70"/>
                  <a:gd name="T52" fmla="*/ 23 w 70"/>
                  <a:gd name="T53" fmla="*/ 23 h 70"/>
                  <a:gd name="T54" fmla="*/ 20 w 70"/>
                  <a:gd name="T55" fmla="*/ 28 h 70"/>
                  <a:gd name="T56" fmla="*/ 19 w 70"/>
                  <a:gd name="T57" fmla="*/ 35 h 70"/>
                  <a:gd name="T58" fmla="*/ 20 w 70"/>
                  <a:gd name="T59" fmla="*/ 42 h 70"/>
                  <a:gd name="T60" fmla="*/ 23 w 70"/>
                  <a:gd name="T61" fmla="*/ 47 h 70"/>
                  <a:gd name="T62" fmla="*/ 28 w 70"/>
                  <a:gd name="T63" fmla="*/ 52 h 70"/>
                  <a:gd name="T64" fmla="*/ 35 w 70"/>
                  <a:gd name="T65" fmla="*/ 5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70">
                    <a:moveTo>
                      <a:pt x="0" y="35"/>
                    </a:moveTo>
                    <a:cubicBezTo>
                      <a:pt x="0" y="30"/>
                      <a:pt x="1" y="26"/>
                      <a:pt x="3" y="22"/>
                    </a:cubicBezTo>
                    <a:cubicBezTo>
                      <a:pt x="4" y="18"/>
                      <a:pt x="7" y="14"/>
                      <a:pt x="10" y="11"/>
                    </a:cubicBezTo>
                    <a:cubicBezTo>
                      <a:pt x="13" y="7"/>
                      <a:pt x="17" y="5"/>
                      <a:pt x="21" y="3"/>
                    </a:cubicBezTo>
                    <a:cubicBezTo>
                      <a:pt x="25" y="1"/>
                      <a:pt x="30" y="0"/>
                      <a:pt x="35" y="0"/>
                    </a:cubicBezTo>
                    <a:cubicBezTo>
                      <a:pt x="40" y="0"/>
                      <a:pt x="45" y="1"/>
                      <a:pt x="49" y="3"/>
                    </a:cubicBezTo>
                    <a:cubicBezTo>
                      <a:pt x="54" y="5"/>
                      <a:pt x="57" y="8"/>
                      <a:pt x="60" y="11"/>
                    </a:cubicBezTo>
                    <a:cubicBezTo>
                      <a:pt x="63" y="14"/>
                      <a:pt x="65" y="18"/>
                      <a:pt x="67" y="22"/>
                    </a:cubicBezTo>
                    <a:cubicBezTo>
                      <a:pt x="69" y="26"/>
                      <a:pt x="70" y="31"/>
                      <a:pt x="70" y="35"/>
                    </a:cubicBezTo>
                    <a:cubicBezTo>
                      <a:pt x="70" y="40"/>
                      <a:pt x="69" y="44"/>
                      <a:pt x="67" y="48"/>
                    </a:cubicBezTo>
                    <a:cubicBezTo>
                      <a:pt x="65" y="52"/>
                      <a:pt x="63" y="56"/>
                      <a:pt x="60" y="59"/>
                    </a:cubicBezTo>
                    <a:cubicBezTo>
                      <a:pt x="57" y="62"/>
                      <a:pt x="53" y="65"/>
                      <a:pt x="49" y="67"/>
                    </a:cubicBezTo>
                    <a:cubicBezTo>
                      <a:pt x="44" y="69"/>
                      <a:pt x="40" y="70"/>
                      <a:pt x="35" y="70"/>
                    </a:cubicBezTo>
                    <a:cubicBezTo>
                      <a:pt x="30" y="70"/>
                      <a:pt x="25" y="69"/>
                      <a:pt x="20" y="67"/>
                    </a:cubicBezTo>
                    <a:cubicBezTo>
                      <a:pt x="16" y="65"/>
                      <a:pt x="12" y="62"/>
                      <a:pt x="9" y="59"/>
                    </a:cubicBezTo>
                    <a:cubicBezTo>
                      <a:pt x="7" y="56"/>
                      <a:pt x="4" y="52"/>
                      <a:pt x="2" y="48"/>
                    </a:cubicBezTo>
                    <a:cubicBezTo>
                      <a:pt x="1" y="43"/>
                      <a:pt x="0" y="39"/>
                      <a:pt x="0" y="35"/>
                    </a:cubicBezTo>
                    <a:close/>
                    <a:moveTo>
                      <a:pt x="35" y="53"/>
                    </a:moveTo>
                    <a:cubicBezTo>
                      <a:pt x="37" y="53"/>
                      <a:pt x="40" y="52"/>
                      <a:pt x="42" y="51"/>
                    </a:cubicBezTo>
                    <a:cubicBezTo>
                      <a:pt x="44" y="50"/>
                      <a:pt x="46" y="49"/>
                      <a:pt x="47" y="47"/>
                    </a:cubicBezTo>
                    <a:cubicBezTo>
                      <a:pt x="48" y="45"/>
                      <a:pt x="49" y="44"/>
                      <a:pt x="50" y="41"/>
                    </a:cubicBezTo>
                    <a:cubicBezTo>
                      <a:pt x="50" y="39"/>
                      <a:pt x="50" y="37"/>
                      <a:pt x="50" y="35"/>
                    </a:cubicBezTo>
                    <a:cubicBezTo>
                      <a:pt x="50" y="32"/>
                      <a:pt x="50" y="29"/>
                      <a:pt x="49" y="26"/>
                    </a:cubicBezTo>
                    <a:cubicBezTo>
                      <a:pt x="48" y="23"/>
                      <a:pt x="46" y="21"/>
                      <a:pt x="43" y="19"/>
                    </a:cubicBezTo>
                    <a:cubicBezTo>
                      <a:pt x="41" y="18"/>
                      <a:pt x="38" y="17"/>
                      <a:pt x="35" y="17"/>
                    </a:cubicBezTo>
                    <a:cubicBezTo>
                      <a:pt x="32" y="17"/>
                      <a:pt x="30" y="17"/>
                      <a:pt x="28" y="18"/>
                    </a:cubicBezTo>
                    <a:cubicBezTo>
                      <a:pt x="26" y="19"/>
                      <a:pt x="24" y="21"/>
                      <a:pt x="23" y="23"/>
                    </a:cubicBezTo>
                    <a:cubicBezTo>
                      <a:pt x="22" y="24"/>
                      <a:pt x="21" y="26"/>
                      <a:pt x="20" y="28"/>
                    </a:cubicBezTo>
                    <a:cubicBezTo>
                      <a:pt x="19" y="30"/>
                      <a:pt x="19" y="33"/>
                      <a:pt x="19" y="35"/>
                    </a:cubicBezTo>
                    <a:cubicBezTo>
                      <a:pt x="19" y="37"/>
                      <a:pt x="19" y="40"/>
                      <a:pt x="20" y="42"/>
                    </a:cubicBezTo>
                    <a:cubicBezTo>
                      <a:pt x="21" y="44"/>
                      <a:pt x="22" y="46"/>
                      <a:pt x="23" y="47"/>
                    </a:cubicBezTo>
                    <a:cubicBezTo>
                      <a:pt x="24" y="49"/>
                      <a:pt x="26" y="51"/>
                      <a:pt x="28" y="52"/>
                    </a:cubicBezTo>
                    <a:cubicBezTo>
                      <a:pt x="30" y="53"/>
                      <a:pt x="32" y="53"/>
                      <a:pt x="35" y="53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" name="Freeform 367"/>
              <p:cNvSpPr>
                <a:spLocks/>
              </p:cNvSpPr>
              <p:nvPr/>
            </p:nvSpPr>
            <p:spPr bwMode="auto">
              <a:xfrm>
                <a:off x="7694613" y="4067175"/>
                <a:ext cx="82550" cy="103188"/>
              </a:xfrm>
              <a:custGeom>
                <a:avLst/>
                <a:gdLst>
                  <a:gd name="T0" fmla="*/ 46 w 56"/>
                  <a:gd name="T1" fmla="*/ 23 h 70"/>
                  <a:gd name="T2" fmla="*/ 45 w 56"/>
                  <a:gd name="T3" fmla="*/ 22 h 70"/>
                  <a:gd name="T4" fmla="*/ 42 w 56"/>
                  <a:gd name="T5" fmla="*/ 21 h 70"/>
                  <a:gd name="T6" fmla="*/ 38 w 56"/>
                  <a:gd name="T7" fmla="*/ 19 h 70"/>
                  <a:gd name="T8" fmla="*/ 33 w 56"/>
                  <a:gd name="T9" fmla="*/ 17 h 70"/>
                  <a:gd name="T10" fmla="*/ 28 w 56"/>
                  <a:gd name="T11" fmla="*/ 17 h 70"/>
                  <a:gd name="T12" fmla="*/ 22 w 56"/>
                  <a:gd name="T13" fmla="*/ 20 h 70"/>
                  <a:gd name="T14" fmla="*/ 22 w 56"/>
                  <a:gd name="T15" fmla="*/ 21 h 70"/>
                  <a:gd name="T16" fmla="*/ 23 w 56"/>
                  <a:gd name="T17" fmla="*/ 23 h 70"/>
                  <a:gd name="T18" fmla="*/ 25 w 56"/>
                  <a:gd name="T19" fmla="*/ 23 h 70"/>
                  <a:gd name="T20" fmla="*/ 27 w 56"/>
                  <a:gd name="T21" fmla="*/ 24 h 70"/>
                  <a:gd name="T22" fmla="*/ 29 w 56"/>
                  <a:gd name="T23" fmla="*/ 25 h 70"/>
                  <a:gd name="T24" fmla="*/ 32 w 56"/>
                  <a:gd name="T25" fmla="*/ 26 h 70"/>
                  <a:gd name="T26" fmla="*/ 35 w 56"/>
                  <a:gd name="T27" fmla="*/ 27 h 70"/>
                  <a:gd name="T28" fmla="*/ 42 w 56"/>
                  <a:gd name="T29" fmla="*/ 29 h 70"/>
                  <a:gd name="T30" fmla="*/ 48 w 56"/>
                  <a:gd name="T31" fmla="*/ 32 h 70"/>
                  <a:gd name="T32" fmla="*/ 52 w 56"/>
                  <a:gd name="T33" fmla="*/ 36 h 70"/>
                  <a:gd name="T34" fmla="*/ 55 w 56"/>
                  <a:gd name="T35" fmla="*/ 41 h 70"/>
                  <a:gd name="T36" fmla="*/ 56 w 56"/>
                  <a:gd name="T37" fmla="*/ 48 h 70"/>
                  <a:gd name="T38" fmla="*/ 54 w 56"/>
                  <a:gd name="T39" fmla="*/ 57 h 70"/>
                  <a:gd name="T40" fmla="*/ 50 w 56"/>
                  <a:gd name="T41" fmla="*/ 63 h 70"/>
                  <a:gd name="T42" fmla="*/ 44 w 56"/>
                  <a:gd name="T43" fmla="*/ 67 h 70"/>
                  <a:gd name="T44" fmla="*/ 37 w 56"/>
                  <a:gd name="T45" fmla="*/ 69 h 70"/>
                  <a:gd name="T46" fmla="*/ 30 w 56"/>
                  <a:gd name="T47" fmla="*/ 70 h 70"/>
                  <a:gd name="T48" fmla="*/ 14 w 56"/>
                  <a:gd name="T49" fmla="*/ 68 h 70"/>
                  <a:gd name="T50" fmla="*/ 0 w 56"/>
                  <a:gd name="T51" fmla="*/ 62 h 70"/>
                  <a:gd name="T52" fmla="*/ 8 w 56"/>
                  <a:gd name="T53" fmla="*/ 45 h 70"/>
                  <a:gd name="T54" fmla="*/ 9 w 56"/>
                  <a:gd name="T55" fmla="*/ 46 h 70"/>
                  <a:gd name="T56" fmla="*/ 13 w 56"/>
                  <a:gd name="T57" fmla="*/ 48 h 70"/>
                  <a:gd name="T58" fmla="*/ 18 w 56"/>
                  <a:gd name="T59" fmla="*/ 50 h 70"/>
                  <a:gd name="T60" fmla="*/ 24 w 56"/>
                  <a:gd name="T61" fmla="*/ 52 h 70"/>
                  <a:gd name="T62" fmla="*/ 30 w 56"/>
                  <a:gd name="T63" fmla="*/ 53 h 70"/>
                  <a:gd name="T64" fmla="*/ 35 w 56"/>
                  <a:gd name="T65" fmla="*/ 50 h 70"/>
                  <a:gd name="T66" fmla="*/ 35 w 56"/>
                  <a:gd name="T67" fmla="*/ 48 h 70"/>
                  <a:gd name="T68" fmla="*/ 32 w 56"/>
                  <a:gd name="T69" fmla="*/ 46 h 70"/>
                  <a:gd name="T70" fmla="*/ 29 w 56"/>
                  <a:gd name="T71" fmla="*/ 45 h 70"/>
                  <a:gd name="T72" fmla="*/ 25 w 56"/>
                  <a:gd name="T73" fmla="*/ 44 h 70"/>
                  <a:gd name="T74" fmla="*/ 20 w 56"/>
                  <a:gd name="T75" fmla="*/ 42 h 70"/>
                  <a:gd name="T76" fmla="*/ 7 w 56"/>
                  <a:gd name="T77" fmla="*/ 35 h 70"/>
                  <a:gd name="T78" fmla="*/ 3 w 56"/>
                  <a:gd name="T79" fmla="*/ 23 h 70"/>
                  <a:gd name="T80" fmla="*/ 5 w 56"/>
                  <a:gd name="T81" fmla="*/ 13 h 70"/>
                  <a:gd name="T82" fmla="*/ 10 w 56"/>
                  <a:gd name="T83" fmla="*/ 6 h 70"/>
                  <a:gd name="T84" fmla="*/ 19 w 56"/>
                  <a:gd name="T85" fmla="*/ 2 h 70"/>
                  <a:gd name="T86" fmla="*/ 28 w 56"/>
                  <a:gd name="T87" fmla="*/ 0 h 70"/>
                  <a:gd name="T88" fmla="*/ 54 w 56"/>
                  <a:gd name="T89" fmla="*/ 7 h 70"/>
                  <a:gd name="T90" fmla="*/ 46 w 56"/>
                  <a:gd name="T91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70">
                    <a:moveTo>
                      <a:pt x="46" y="23"/>
                    </a:moveTo>
                    <a:cubicBezTo>
                      <a:pt x="46" y="23"/>
                      <a:pt x="45" y="23"/>
                      <a:pt x="45" y="22"/>
                    </a:cubicBezTo>
                    <a:cubicBezTo>
                      <a:pt x="44" y="22"/>
                      <a:pt x="43" y="22"/>
                      <a:pt x="42" y="21"/>
                    </a:cubicBezTo>
                    <a:cubicBezTo>
                      <a:pt x="40" y="20"/>
                      <a:pt x="39" y="19"/>
                      <a:pt x="38" y="19"/>
                    </a:cubicBezTo>
                    <a:cubicBezTo>
                      <a:pt x="36" y="18"/>
                      <a:pt x="35" y="18"/>
                      <a:pt x="33" y="17"/>
                    </a:cubicBezTo>
                    <a:cubicBezTo>
                      <a:pt x="31" y="17"/>
                      <a:pt x="29" y="17"/>
                      <a:pt x="28" y="17"/>
                    </a:cubicBezTo>
                    <a:cubicBezTo>
                      <a:pt x="24" y="17"/>
                      <a:pt x="22" y="18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5" y="24"/>
                      <a:pt x="26" y="24"/>
                      <a:pt x="27" y="24"/>
                    </a:cubicBezTo>
                    <a:cubicBezTo>
                      <a:pt x="28" y="25"/>
                      <a:pt x="28" y="25"/>
                      <a:pt x="29" y="25"/>
                    </a:cubicBezTo>
                    <a:cubicBezTo>
                      <a:pt x="30" y="25"/>
                      <a:pt x="31" y="26"/>
                      <a:pt x="32" y="26"/>
                    </a:cubicBezTo>
                    <a:cubicBezTo>
                      <a:pt x="33" y="26"/>
                      <a:pt x="34" y="27"/>
                      <a:pt x="35" y="27"/>
                    </a:cubicBezTo>
                    <a:cubicBezTo>
                      <a:pt x="38" y="28"/>
                      <a:pt x="40" y="29"/>
                      <a:pt x="42" y="29"/>
                    </a:cubicBezTo>
                    <a:cubicBezTo>
                      <a:pt x="44" y="30"/>
                      <a:pt x="46" y="31"/>
                      <a:pt x="48" y="32"/>
                    </a:cubicBezTo>
                    <a:cubicBezTo>
                      <a:pt x="49" y="34"/>
                      <a:pt x="51" y="35"/>
                      <a:pt x="52" y="36"/>
                    </a:cubicBezTo>
                    <a:cubicBezTo>
                      <a:pt x="53" y="38"/>
                      <a:pt x="54" y="39"/>
                      <a:pt x="55" y="41"/>
                    </a:cubicBezTo>
                    <a:cubicBezTo>
                      <a:pt x="55" y="43"/>
                      <a:pt x="56" y="46"/>
                      <a:pt x="56" y="48"/>
                    </a:cubicBezTo>
                    <a:cubicBezTo>
                      <a:pt x="56" y="51"/>
                      <a:pt x="55" y="54"/>
                      <a:pt x="54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8" y="65"/>
                      <a:pt x="46" y="66"/>
                      <a:pt x="44" y="67"/>
                    </a:cubicBezTo>
                    <a:cubicBezTo>
                      <a:pt x="42" y="68"/>
                      <a:pt x="40" y="69"/>
                      <a:pt x="37" y="69"/>
                    </a:cubicBezTo>
                    <a:cubicBezTo>
                      <a:pt x="35" y="70"/>
                      <a:pt x="32" y="70"/>
                      <a:pt x="30" y="70"/>
                    </a:cubicBezTo>
                    <a:cubicBezTo>
                      <a:pt x="25" y="70"/>
                      <a:pt x="19" y="69"/>
                      <a:pt x="14" y="68"/>
                    </a:cubicBezTo>
                    <a:cubicBezTo>
                      <a:pt x="9" y="66"/>
                      <a:pt x="4" y="64"/>
                      <a:pt x="0" y="62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6"/>
                      <a:pt x="9" y="46"/>
                      <a:pt x="9" y="46"/>
                    </a:cubicBezTo>
                    <a:cubicBezTo>
                      <a:pt x="10" y="47"/>
                      <a:pt x="11" y="47"/>
                      <a:pt x="13" y="48"/>
                    </a:cubicBezTo>
                    <a:cubicBezTo>
                      <a:pt x="14" y="49"/>
                      <a:pt x="16" y="50"/>
                      <a:pt x="18" y="50"/>
                    </a:cubicBezTo>
                    <a:cubicBezTo>
                      <a:pt x="19" y="51"/>
                      <a:pt x="21" y="52"/>
                      <a:pt x="24" y="52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4" y="53"/>
                      <a:pt x="35" y="52"/>
                      <a:pt x="35" y="50"/>
                    </a:cubicBezTo>
                    <a:cubicBezTo>
                      <a:pt x="35" y="49"/>
                      <a:pt x="35" y="49"/>
                      <a:pt x="35" y="48"/>
                    </a:cubicBezTo>
                    <a:cubicBezTo>
                      <a:pt x="34" y="47"/>
                      <a:pt x="33" y="47"/>
                      <a:pt x="32" y="46"/>
                    </a:cubicBezTo>
                    <a:cubicBezTo>
                      <a:pt x="31" y="46"/>
                      <a:pt x="30" y="46"/>
                      <a:pt x="29" y="45"/>
                    </a:cubicBezTo>
                    <a:cubicBezTo>
                      <a:pt x="28" y="45"/>
                      <a:pt x="27" y="44"/>
                      <a:pt x="25" y="44"/>
                    </a:cubicBezTo>
                    <a:cubicBezTo>
                      <a:pt x="23" y="43"/>
                      <a:pt x="21" y="43"/>
                      <a:pt x="20" y="42"/>
                    </a:cubicBezTo>
                    <a:cubicBezTo>
                      <a:pt x="14" y="40"/>
                      <a:pt x="9" y="38"/>
                      <a:pt x="7" y="35"/>
                    </a:cubicBezTo>
                    <a:cubicBezTo>
                      <a:pt x="4" y="32"/>
                      <a:pt x="3" y="28"/>
                      <a:pt x="3" y="23"/>
                    </a:cubicBezTo>
                    <a:cubicBezTo>
                      <a:pt x="3" y="19"/>
                      <a:pt x="3" y="16"/>
                      <a:pt x="5" y="13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3" y="4"/>
                      <a:pt x="16" y="3"/>
                      <a:pt x="19" y="2"/>
                    </a:cubicBezTo>
                    <a:cubicBezTo>
                      <a:pt x="22" y="1"/>
                      <a:pt x="25" y="0"/>
                      <a:pt x="28" y="0"/>
                    </a:cubicBezTo>
                    <a:cubicBezTo>
                      <a:pt x="36" y="0"/>
                      <a:pt x="44" y="2"/>
                      <a:pt x="54" y="7"/>
                    </a:cubicBez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" name="Freeform 368"/>
              <p:cNvSpPr>
                <a:spLocks noEditPoints="1"/>
              </p:cNvSpPr>
              <p:nvPr/>
            </p:nvSpPr>
            <p:spPr bwMode="auto">
              <a:xfrm>
                <a:off x="7877175" y="4068763"/>
                <a:ext cx="77788" cy="100013"/>
              </a:xfrm>
              <a:custGeom>
                <a:avLst/>
                <a:gdLst>
                  <a:gd name="T0" fmla="*/ 0 w 53"/>
                  <a:gd name="T1" fmla="*/ 68 h 68"/>
                  <a:gd name="T2" fmla="*/ 0 w 53"/>
                  <a:gd name="T3" fmla="*/ 0 h 68"/>
                  <a:gd name="T4" fmla="*/ 30 w 53"/>
                  <a:gd name="T5" fmla="*/ 0 h 68"/>
                  <a:gd name="T6" fmla="*/ 39 w 53"/>
                  <a:gd name="T7" fmla="*/ 2 h 68"/>
                  <a:gd name="T8" fmla="*/ 46 w 53"/>
                  <a:gd name="T9" fmla="*/ 7 h 68"/>
                  <a:gd name="T10" fmla="*/ 51 w 53"/>
                  <a:gd name="T11" fmla="*/ 15 h 68"/>
                  <a:gd name="T12" fmla="*/ 53 w 53"/>
                  <a:gd name="T13" fmla="*/ 23 h 68"/>
                  <a:gd name="T14" fmla="*/ 51 w 53"/>
                  <a:gd name="T15" fmla="*/ 32 h 68"/>
                  <a:gd name="T16" fmla="*/ 47 w 53"/>
                  <a:gd name="T17" fmla="*/ 40 h 68"/>
                  <a:gd name="T18" fmla="*/ 40 w 53"/>
                  <a:gd name="T19" fmla="*/ 45 h 68"/>
                  <a:gd name="T20" fmla="*/ 30 w 53"/>
                  <a:gd name="T21" fmla="*/ 47 h 68"/>
                  <a:gd name="T22" fmla="*/ 19 w 53"/>
                  <a:gd name="T23" fmla="*/ 47 h 68"/>
                  <a:gd name="T24" fmla="*/ 19 w 53"/>
                  <a:gd name="T25" fmla="*/ 68 h 68"/>
                  <a:gd name="T26" fmla="*/ 0 w 53"/>
                  <a:gd name="T27" fmla="*/ 68 h 68"/>
                  <a:gd name="T28" fmla="*/ 19 w 53"/>
                  <a:gd name="T29" fmla="*/ 31 h 68"/>
                  <a:gd name="T30" fmla="*/ 29 w 53"/>
                  <a:gd name="T31" fmla="*/ 31 h 68"/>
                  <a:gd name="T32" fmla="*/ 32 w 53"/>
                  <a:gd name="T33" fmla="*/ 29 h 68"/>
                  <a:gd name="T34" fmla="*/ 34 w 53"/>
                  <a:gd name="T35" fmla="*/ 23 h 68"/>
                  <a:gd name="T36" fmla="*/ 32 w 53"/>
                  <a:gd name="T37" fmla="*/ 18 h 68"/>
                  <a:gd name="T38" fmla="*/ 29 w 53"/>
                  <a:gd name="T39" fmla="*/ 16 h 68"/>
                  <a:gd name="T40" fmla="*/ 19 w 53"/>
                  <a:gd name="T41" fmla="*/ 16 h 68"/>
                  <a:gd name="T42" fmla="*/ 19 w 53"/>
                  <a:gd name="T43" fmla="*/ 3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" h="68">
                    <a:moveTo>
                      <a:pt x="0" y="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0"/>
                      <a:pt x="39" y="2"/>
                    </a:cubicBezTo>
                    <a:cubicBezTo>
                      <a:pt x="42" y="3"/>
                      <a:pt x="44" y="5"/>
                      <a:pt x="46" y="7"/>
                    </a:cubicBezTo>
                    <a:cubicBezTo>
                      <a:pt x="48" y="9"/>
                      <a:pt x="50" y="12"/>
                      <a:pt x="51" y="15"/>
                    </a:cubicBezTo>
                    <a:cubicBezTo>
                      <a:pt x="52" y="18"/>
                      <a:pt x="53" y="20"/>
                      <a:pt x="53" y="23"/>
                    </a:cubicBezTo>
                    <a:cubicBezTo>
                      <a:pt x="53" y="26"/>
                      <a:pt x="52" y="29"/>
                      <a:pt x="51" y="32"/>
                    </a:cubicBezTo>
                    <a:cubicBezTo>
                      <a:pt x="50" y="35"/>
                      <a:pt x="49" y="38"/>
                      <a:pt x="47" y="40"/>
                    </a:cubicBezTo>
                    <a:cubicBezTo>
                      <a:pt x="45" y="42"/>
                      <a:pt x="42" y="44"/>
                      <a:pt x="40" y="45"/>
                    </a:cubicBezTo>
                    <a:cubicBezTo>
                      <a:pt x="37" y="46"/>
                      <a:pt x="34" y="47"/>
                      <a:pt x="30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68"/>
                      <a:pt x="19" y="68"/>
                      <a:pt x="19" y="68"/>
                    </a:cubicBezTo>
                    <a:lnTo>
                      <a:pt x="0" y="68"/>
                    </a:lnTo>
                    <a:close/>
                    <a:moveTo>
                      <a:pt x="19" y="31"/>
                    </a:move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1"/>
                      <a:pt x="31" y="30"/>
                      <a:pt x="32" y="29"/>
                    </a:cubicBezTo>
                    <a:cubicBezTo>
                      <a:pt x="33" y="28"/>
                      <a:pt x="34" y="26"/>
                      <a:pt x="34" y="23"/>
                    </a:cubicBezTo>
                    <a:cubicBezTo>
                      <a:pt x="34" y="21"/>
                      <a:pt x="33" y="19"/>
                      <a:pt x="32" y="18"/>
                    </a:cubicBezTo>
                    <a:cubicBezTo>
                      <a:pt x="31" y="17"/>
                      <a:pt x="30" y="16"/>
                      <a:pt x="29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" name="Freeform 369"/>
              <p:cNvSpPr>
                <a:spLocks noEditPoints="1"/>
              </p:cNvSpPr>
              <p:nvPr/>
            </p:nvSpPr>
            <p:spPr bwMode="auto">
              <a:xfrm>
                <a:off x="7993063" y="4038600"/>
                <a:ext cx="92075" cy="131763"/>
              </a:xfrm>
              <a:custGeom>
                <a:avLst/>
                <a:gdLst>
                  <a:gd name="T0" fmla="*/ 31 w 62"/>
                  <a:gd name="T1" fmla="*/ 89 h 89"/>
                  <a:gd name="T2" fmla="*/ 19 w 62"/>
                  <a:gd name="T3" fmla="*/ 87 h 89"/>
                  <a:gd name="T4" fmla="*/ 10 w 62"/>
                  <a:gd name="T5" fmla="*/ 82 h 89"/>
                  <a:gd name="T6" fmla="*/ 4 w 62"/>
                  <a:gd name="T7" fmla="*/ 75 h 89"/>
                  <a:gd name="T8" fmla="*/ 1 w 62"/>
                  <a:gd name="T9" fmla="*/ 65 h 89"/>
                  <a:gd name="T10" fmla="*/ 0 w 62"/>
                  <a:gd name="T11" fmla="*/ 55 h 89"/>
                  <a:gd name="T12" fmla="*/ 0 w 62"/>
                  <a:gd name="T13" fmla="*/ 20 h 89"/>
                  <a:gd name="T14" fmla="*/ 19 w 62"/>
                  <a:gd name="T15" fmla="*/ 20 h 89"/>
                  <a:gd name="T16" fmla="*/ 19 w 62"/>
                  <a:gd name="T17" fmla="*/ 55 h 89"/>
                  <a:gd name="T18" fmla="*/ 19 w 62"/>
                  <a:gd name="T19" fmla="*/ 61 h 89"/>
                  <a:gd name="T20" fmla="*/ 21 w 62"/>
                  <a:gd name="T21" fmla="*/ 67 h 89"/>
                  <a:gd name="T22" fmla="*/ 25 w 62"/>
                  <a:gd name="T23" fmla="*/ 71 h 89"/>
                  <a:gd name="T24" fmla="*/ 31 w 62"/>
                  <a:gd name="T25" fmla="*/ 72 h 89"/>
                  <a:gd name="T26" fmla="*/ 36 w 62"/>
                  <a:gd name="T27" fmla="*/ 71 h 89"/>
                  <a:gd name="T28" fmla="*/ 40 w 62"/>
                  <a:gd name="T29" fmla="*/ 67 h 89"/>
                  <a:gd name="T30" fmla="*/ 42 w 62"/>
                  <a:gd name="T31" fmla="*/ 61 h 89"/>
                  <a:gd name="T32" fmla="*/ 43 w 62"/>
                  <a:gd name="T33" fmla="*/ 55 h 89"/>
                  <a:gd name="T34" fmla="*/ 43 w 62"/>
                  <a:gd name="T35" fmla="*/ 20 h 89"/>
                  <a:gd name="T36" fmla="*/ 62 w 62"/>
                  <a:gd name="T37" fmla="*/ 20 h 89"/>
                  <a:gd name="T38" fmla="*/ 62 w 62"/>
                  <a:gd name="T39" fmla="*/ 55 h 89"/>
                  <a:gd name="T40" fmla="*/ 60 w 62"/>
                  <a:gd name="T41" fmla="*/ 68 h 89"/>
                  <a:gd name="T42" fmla="*/ 54 w 62"/>
                  <a:gd name="T43" fmla="*/ 79 h 89"/>
                  <a:gd name="T44" fmla="*/ 45 w 62"/>
                  <a:gd name="T45" fmla="*/ 86 h 89"/>
                  <a:gd name="T46" fmla="*/ 31 w 62"/>
                  <a:gd name="T47" fmla="*/ 89 h 89"/>
                  <a:gd name="T48" fmla="*/ 37 w 62"/>
                  <a:gd name="T49" fmla="*/ 17 h 89"/>
                  <a:gd name="T50" fmla="*/ 25 w 62"/>
                  <a:gd name="T51" fmla="*/ 14 h 89"/>
                  <a:gd name="T52" fmla="*/ 30 w 62"/>
                  <a:gd name="T53" fmla="*/ 0 h 89"/>
                  <a:gd name="T54" fmla="*/ 46 w 62"/>
                  <a:gd name="T55" fmla="*/ 0 h 89"/>
                  <a:gd name="T56" fmla="*/ 37 w 62"/>
                  <a:gd name="T57" fmla="*/ 1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2" h="89">
                    <a:moveTo>
                      <a:pt x="31" y="89"/>
                    </a:moveTo>
                    <a:cubicBezTo>
                      <a:pt x="26" y="89"/>
                      <a:pt x="23" y="88"/>
                      <a:pt x="19" y="87"/>
                    </a:cubicBezTo>
                    <a:cubicBezTo>
                      <a:pt x="16" y="86"/>
                      <a:pt x="13" y="84"/>
                      <a:pt x="10" y="82"/>
                    </a:cubicBezTo>
                    <a:cubicBezTo>
                      <a:pt x="8" y="80"/>
                      <a:pt x="6" y="77"/>
                      <a:pt x="4" y="75"/>
                    </a:cubicBezTo>
                    <a:cubicBezTo>
                      <a:pt x="3" y="72"/>
                      <a:pt x="2" y="69"/>
                      <a:pt x="1" y="65"/>
                    </a:cubicBezTo>
                    <a:cubicBezTo>
                      <a:pt x="0" y="62"/>
                      <a:pt x="0" y="59"/>
                      <a:pt x="0" y="5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7"/>
                      <a:pt x="19" y="59"/>
                      <a:pt x="19" y="61"/>
                    </a:cubicBezTo>
                    <a:cubicBezTo>
                      <a:pt x="20" y="63"/>
                      <a:pt x="20" y="65"/>
                      <a:pt x="21" y="67"/>
                    </a:cubicBezTo>
                    <a:cubicBezTo>
                      <a:pt x="22" y="68"/>
                      <a:pt x="24" y="70"/>
                      <a:pt x="25" y="71"/>
                    </a:cubicBezTo>
                    <a:cubicBezTo>
                      <a:pt x="27" y="72"/>
                      <a:pt x="29" y="72"/>
                      <a:pt x="31" y="72"/>
                    </a:cubicBezTo>
                    <a:cubicBezTo>
                      <a:pt x="33" y="72"/>
                      <a:pt x="35" y="72"/>
                      <a:pt x="36" y="71"/>
                    </a:cubicBezTo>
                    <a:cubicBezTo>
                      <a:pt x="38" y="70"/>
                      <a:pt x="39" y="68"/>
                      <a:pt x="40" y="67"/>
                    </a:cubicBezTo>
                    <a:cubicBezTo>
                      <a:pt x="41" y="65"/>
                      <a:pt x="42" y="63"/>
                      <a:pt x="42" y="61"/>
                    </a:cubicBezTo>
                    <a:cubicBezTo>
                      <a:pt x="43" y="59"/>
                      <a:pt x="43" y="57"/>
                      <a:pt x="43" y="55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60"/>
                      <a:pt x="61" y="64"/>
                      <a:pt x="60" y="68"/>
                    </a:cubicBezTo>
                    <a:cubicBezTo>
                      <a:pt x="59" y="72"/>
                      <a:pt x="57" y="76"/>
                      <a:pt x="54" y="79"/>
                    </a:cubicBezTo>
                    <a:cubicBezTo>
                      <a:pt x="52" y="82"/>
                      <a:pt x="49" y="84"/>
                      <a:pt x="45" y="86"/>
                    </a:cubicBezTo>
                    <a:cubicBezTo>
                      <a:pt x="40" y="88"/>
                      <a:pt x="36" y="89"/>
                      <a:pt x="31" y="89"/>
                    </a:cubicBezTo>
                    <a:close/>
                    <a:moveTo>
                      <a:pt x="37" y="17"/>
                    </a:moveTo>
                    <a:cubicBezTo>
                      <a:pt x="25" y="14"/>
                      <a:pt x="25" y="14"/>
                      <a:pt x="25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37" y="17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" name="Freeform 370"/>
              <p:cNvSpPr>
                <a:spLocks noEditPoints="1"/>
              </p:cNvSpPr>
              <p:nvPr/>
            </p:nvSpPr>
            <p:spPr bwMode="auto">
              <a:xfrm>
                <a:off x="8129588" y="4068763"/>
                <a:ext cx="85725" cy="100013"/>
              </a:xfrm>
              <a:custGeom>
                <a:avLst/>
                <a:gdLst>
                  <a:gd name="T0" fmla="*/ 34 w 58"/>
                  <a:gd name="T1" fmla="*/ 68 h 68"/>
                  <a:gd name="T2" fmla="*/ 0 w 58"/>
                  <a:gd name="T3" fmla="*/ 68 h 68"/>
                  <a:gd name="T4" fmla="*/ 0 w 58"/>
                  <a:gd name="T5" fmla="*/ 0 h 68"/>
                  <a:gd name="T6" fmla="*/ 40 w 58"/>
                  <a:gd name="T7" fmla="*/ 0 h 68"/>
                  <a:gd name="T8" fmla="*/ 48 w 58"/>
                  <a:gd name="T9" fmla="*/ 2 h 68"/>
                  <a:gd name="T10" fmla="*/ 53 w 58"/>
                  <a:gd name="T11" fmla="*/ 9 h 68"/>
                  <a:gd name="T12" fmla="*/ 55 w 58"/>
                  <a:gd name="T13" fmla="*/ 17 h 68"/>
                  <a:gd name="T14" fmla="*/ 53 w 58"/>
                  <a:gd name="T15" fmla="*/ 27 h 68"/>
                  <a:gd name="T16" fmla="*/ 45 w 58"/>
                  <a:gd name="T17" fmla="*/ 33 h 68"/>
                  <a:gd name="T18" fmla="*/ 55 w 58"/>
                  <a:gd name="T19" fmla="*/ 39 h 68"/>
                  <a:gd name="T20" fmla="*/ 58 w 58"/>
                  <a:gd name="T21" fmla="*/ 51 h 68"/>
                  <a:gd name="T22" fmla="*/ 56 w 58"/>
                  <a:gd name="T23" fmla="*/ 58 h 68"/>
                  <a:gd name="T24" fmla="*/ 51 w 58"/>
                  <a:gd name="T25" fmla="*/ 64 h 68"/>
                  <a:gd name="T26" fmla="*/ 43 w 58"/>
                  <a:gd name="T27" fmla="*/ 67 h 68"/>
                  <a:gd name="T28" fmla="*/ 34 w 58"/>
                  <a:gd name="T29" fmla="*/ 68 h 68"/>
                  <a:gd name="T30" fmla="*/ 19 w 58"/>
                  <a:gd name="T31" fmla="*/ 16 h 68"/>
                  <a:gd name="T32" fmla="*/ 19 w 58"/>
                  <a:gd name="T33" fmla="*/ 26 h 68"/>
                  <a:gd name="T34" fmla="*/ 32 w 58"/>
                  <a:gd name="T35" fmla="*/ 26 h 68"/>
                  <a:gd name="T36" fmla="*/ 35 w 58"/>
                  <a:gd name="T37" fmla="*/ 25 h 68"/>
                  <a:gd name="T38" fmla="*/ 37 w 58"/>
                  <a:gd name="T39" fmla="*/ 21 h 68"/>
                  <a:gd name="T40" fmla="*/ 35 w 58"/>
                  <a:gd name="T41" fmla="*/ 17 h 68"/>
                  <a:gd name="T42" fmla="*/ 32 w 58"/>
                  <a:gd name="T43" fmla="*/ 16 h 68"/>
                  <a:gd name="T44" fmla="*/ 19 w 58"/>
                  <a:gd name="T45" fmla="*/ 16 h 68"/>
                  <a:gd name="T46" fmla="*/ 34 w 58"/>
                  <a:gd name="T47" fmla="*/ 41 h 68"/>
                  <a:gd name="T48" fmla="*/ 19 w 58"/>
                  <a:gd name="T49" fmla="*/ 41 h 68"/>
                  <a:gd name="T50" fmla="*/ 19 w 58"/>
                  <a:gd name="T51" fmla="*/ 52 h 68"/>
                  <a:gd name="T52" fmla="*/ 34 w 58"/>
                  <a:gd name="T53" fmla="*/ 52 h 68"/>
                  <a:gd name="T54" fmla="*/ 38 w 58"/>
                  <a:gd name="T55" fmla="*/ 51 h 68"/>
                  <a:gd name="T56" fmla="*/ 39 w 58"/>
                  <a:gd name="T57" fmla="*/ 47 h 68"/>
                  <a:gd name="T58" fmla="*/ 38 w 58"/>
                  <a:gd name="T59" fmla="*/ 42 h 68"/>
                  <a:gd name="T60" fmla="*/ 34 w 58"/>
                  <a:gd name="T61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68">
                    <a:moveTo>
                      <a:pt x="34" y="68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3" y="0"/>
                      <a:pt x="45" y="0"/>
                      <a:pt x="48" y="2"/>
                    </a:cubicBezTo>
                    <a:cubicBezTo>
                      <a:pt x="50" y="4"/>
                      <a:pt x="52" y="6"/>
                      <a:pt x="53" y="9"/>
                    </a:cubicBezTo>
                    <a:cubicBezTo>
                      <a:pt x="55" y="11"/>
                      <a:pt x="55" y="14"/>
                      <a:pt x="55" y="17"/>
                    </a:cubicBezTo>
                    <a:cubicBezTo>
                      <a:pt x="55" y="21"/>
                      <a:pt x="54" y="24"/>
                      <a:pt x="53" y="27"/>
                    </a:cubicBezTo>
                    <a:cubicBezTo>
                      <a:pt x="51" y="29"/>
                      <a:pt x="49" y="32"/>
                      <a:pt x="45" y="33"/>
                    </a:cubicBezTo>
                    <a:cubicBezTo>
                      <a:pt x="50" y="34"/>
                      <a:pt x="53" y="36"/>
                      <a:pt x="55" y="39"/>
                    </a:cubicBezTo>
                    <a:cubicBezTo>
                      <a:pt x="57" y="42"/>
                      <a:pt x="58" y="46"/>
                      <a:pt x="58" y="51"/>
                    </a:cubicBezTo>
                    <a:cubicBezTo>
                      <a:pt x="58" y="54"/>
                      <a:pt x="58" y="56"/>
                      <a:pt x="56" y="58"/>
                    </a:cubicBezTo>
                    <a:cubicBezTo>
                      <a:pt x="55" y="61"/>
                      <a:pt x="53" y="63"/>
                      <a:pt x="51" y="64"/>
                    </a:cubicBezTo>
                    <a:cubicBezTo>
                      <a:pt x="49" y="65"/>
                      <a:pt x="46" y="66"/>
                      <a:pt x="43" y="67"/>
                    </a:cubicBezTo>
                    <a:cubicBezTo>
                      <a:pt x="40" y="68"/>
                      <a:pt x="37" y="68"/>
                      <a:pt x="34" y="68"/>
                    </a:cubicBezTo>
                    <a:close/>
                    <a:moveTo>
                      <a:pt x="19" y="16"/>
                    </a:moveTo>
                    <a:cubicBezTo>
                      <a:pt x="19" y="26"/>
                      <a:pt x="19" y="26"/>
                      <a:pt x="19" y="26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4" y="26"/>
                      <a:pt x="35" y="25"/>
                    </a:cubicBezTo>
                    <a:cubicBezTo>
                      <a:pt x="36" y="24"/>
                      <a:pt x="37" y="23"/>
                      <a:pt x="37" y="21"/>
                    </a:cubicBezTo>
                    <a:cubicBezTo>
                      <a:pt x="37" y="19"/>
                      <a:pt x="36" y="18"/>
                      <a:pt x="35" y="17"/>
                    </a:cubicBezTo>
                    <a:cubicBezTo>
                      <a:pt x="35" y="16"/>
                      <a:pt x="33" y="16"/>
                      <a:pt x="32" y="16"/>
                    </a:cubicBezTo>
                    <a:lnTo>
                      <a:pt x="19" y="16"/>
                    </a:lnTo>
                    <a:close/>
                    <a:moveTo>
                      <a:pt x="34" y="41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6" y="52"/>
                      <a:pt x="38" y="51"/>
                    </a:cubicBezTo>
                    <a:cubicBezTo>
                      <a:pt x="39" y="50"/>
                      <a:pt x="39" y="48"/>
                      <a:pt x="39" y="47"/>
                    </a:cubicBezTo>
                    <a:cubicBezTo>
                      <a:pt x="39" y="45"/>
                      <a:pt x="39" y="44"/>
                      <a:pt x="38" y="42"/>
                    </a:cubicBezTo>
                    <a:cubicBezTo>
                      <a:pt x="37" y="41"/>
                      <a:pt x="36" y="41"/>
                      <a:pt x="34" y="41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1" name="Freeform 371"/>
              <p:cNvSpPr>
                <a:spLocks/>
              </p:cNvSpPr>
              <p:nvPr/>
            </p:nvSpPr>
            <p:spPr bwMode="auto">
              <a:xfrm>
                <a:off x="8256588" y="4068763"/>
                <a:ext cx="74613" cy="100013"/>
              </a:xfrm>
              <a:custGeom>
                <a:avLst/>
                <a:gdLst>
                  <a:gd name="T0" fmla="*/ 0 w 47"/>
                  <a:gd name="T1" fmla="*/ 63 h 63"/>
                  <a:gd name="T2" fmla="*/ 0 w 47"/>
                  <a:gd name="T3" fmla="*/ 0 h 63"/>
                  <a:gd name="T4" fmla="*/ 18 w 47"/>
                  <a:gd name="T5" fmla="*/ 0 h 63"/>
                  <a:gd name="T6" fmla="*/ 18 w 47"/>
                  <a:gd name="T7" fmla="*/ 48 h 63"/>
                  <a:gd name="T8" fmla="*/ 47 w 47"/>
                  <a:gd name="T9" fmla="*/ 48 h 63"/>
                  <a:gd name="T10" fmla="*/ 47 w 47"/>
                  <a:gd name="T11" fmla="*/ 63 h 63"/>
                  <a:gd name="T12" fmla="*/ 0 w 47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63">
                    <a:moveTo>
                      <a:pt x="0" y="6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18" y="48"/>
                    </a:lnTo>
                    <a:lnTo>
                      <a:pt x="47" y="48"/>
                    </a:lnTo>
                    <a:lnTo>
                      <a:pt x="47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" name="Rectangle 372"/>
              <p:cNvSpPr>
                <a:spLocks noChangeArrowheads="1"/>
              </p:cNvSpPr>
              <p:nvPr/>
            </p:nvSpPr>
            <p:spPr bwMode="auto">
              <a:xfrm>
                <a:off x="8369300" y="4068763"/>
                <a:ext cx="25400" cy="100013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3" name="Freeform 373"/>
              <p:cNvSpPr>
                <a:spLocks/>
              </p:cNvSpPr>
              <p:nvPr/>
            </p:nvSpPr>
            <p:spPr bwMode="auto">
              <a:xfrm>
                <a:off x="8437563" y="4067175"/>
                <a:ext cx="93663" cy="103188"/>
              </a:xfrm>
              <a:custGeom>
                <a:avLst/>
                <a:gdLst>
                  <a:gd name="T0" fmla="*/ 35 w 64"/>
                  <a:gd name="T1" fmla="*/ 0 h 70"/>
                  <a:gd name="T2" fmla="*/ 52 w 64"/>
                  <a:gd name="T3" fmla="*/ 4 h 70"/>
                  <a:gd name="T4" fmla="*/ 63 w 64"/>
                  <a:gd name="T5" fmla="*/ 15 h 70"/>
                  <a:gd name="T6" fmla="*/ 49 w 64"/>
                  <a:gd name="T7" fmla="*/ 25 h 70"/>
                  <a:gd name="T8" fmla="*/ 46 w 64"/>
                  <a:gd name="T9" fmla="*/ 21 h 70"/>
                  <a:gd name="T10" fmla="*/ 42 w 64"/>
                  <a:gd name="T11" fmla="*/ 19 h 70"/>
                  <a:gd name="T12" fmla="*/ 39 w 64"/>
                  <a:gd name="T13" fmla="*/ 17 h 70"/>
                  <a:gd name="T14" fmla="*/ 35 w 64"/>
                  <a:gd name="T15" fmla="*/ 17 h 70"/>
                  <a:gd name="T16" fmla="*/ 28 w 64"/>
                  <a:gd name="T17" fmla="*/ 18 h 70"/>
                  <a:gd name="T18" fmla="*/ 23 w 64"/>
                  <a:gd name="T19" fmla="*/ 23 h 70"/>
                  <a:gd name="T20" fmla="*/ 20 w 64"/>
                  <a:gd name="T21" fmla="*/ 28 h 70"/>
                  <a:gd name="T22" fmla="*/ 19 w 64"/>
                  <a:gd name="T23" fmla="*/ 35 h 70"/>
                  <a:gd name="T24" fmla="*/ 23 w 64"/>
                  <a:gd name="T25" fmla="*/ 48 h 70"/>
                  <a:gd name="T26" fmla="*/ 35 w 64"/>
                  <a:gd name="T27" fmla="*/ 53 h 70"/>
                  <a:gd name="T28" fmla="*/ 40 w 64"/>
                  <a:gd name="T29" fmla="*/ 52 h 70"/>
                  <a:gd name="T30" fmla="*/ 45 w 64"/>
                  <a:gd name="T31" fmla="*/ 50 h 70"/>
                  <a:gd name="T32" fmla="*/ 48 w 64"/>
                  <a:gd name="T33" fmla="*/ 45 h 70"/>
                  <a:gd name="T34" fmla="*/ 64 w 64"/>
                  <a:gd name="T35" fmla="*/ 54 h 70"/>
                  <a:gd name="T36" fmla="*/ 57 w 64"/>
                  <a:gd name="T37" fmla="*/ 62 h 70"/>
                  <a:gd name="T38" fmla="*/ 46 w 64"/>
                  <a:gd name="T39" fmla="*/ 68 h 70"/>
                  <a:gd name="T40" fmla="*/ 34 w 64"/>
                  <a:gd name="T41" fmla="*/ 70 h 70"/>
                  <a:gd name="T42" fmla="*/ 20 w 64"/>
                  <a:gd name="T43" fmla="*/ 67 h 70"/>
                  <a:gd name="T44" fmla="*/ 9 w 64"/>
                  <a:gd name="T45" fmla="*/ 59 h 70"/>
                  <a:gd name="T46" fmla="*/ 2 w 64"/>
                  <a:gd name="T47" fmla="*/ 47 h 70"/>
                  <a:gd name="T48" fmla="*/ 0 w 64"/>
                  <a:gd name="T49" fmla="*/ 34 h 70"/>
                  <a:gd name="T50" fmla="*/ 2 w 64"/>
                  <a:gd name="T51" fmla="*/ 22 h 70"/>
                  <a:gd name="T52" fmla="*/ 9 w 64"/>
                  <a:gd name="T53" fmla="*/ 11 h 70"/>
                  <a:gd name="T54" fmla="*/ 20 w 64"/>
                  <a:gd name="T55" fmla="*/ 3 h 70"/>
                  <a:gd name="T56" fmla="*/ 35 w 64"/>
                  <a:gd name="T5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70">
                    <a:moveTo>
                      <a:pt x="35" y="0"/>
                    </a:moveTo>
                    <a:cubicBezTo>
                      <a:pt x="41" y="0"/>
                      <a:pt x="47" y="2"/>
                      <a:pt x="52" y="4"/>
                    </a:cubicBezTo>
                    <a:cubicBezTo>
                      <a:pt x="57" y="7"/>
                      <a:pt x="61" y="11"/>
                      <a:pt x="63" y="1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8" y="24"/>
                      <a:pt x="47" y="22"/>
                      <a:pt x="46" y="21"/>
                    </a:cubicBezTo>
                    <a:cubicBezTo>
                      <a:pt x="45" y="20"/>
                      <a:pt x="44" y="19"/>
                      <a:pt x="42" y="19"/>
                    </a:cubicBezTo>
                    <a:cubicBezTo>
                      <a:pt x="41" y="18"/>
                      <a:pt x="40" y="18"/>
                      <a:pt x="39" y="17"/>
                    </a:cubicBezTo>
                    <a:cubicBezTo>
                      <a:pt x="37" y="17"/>
                      <a:pt x="36" y="17"/>
                      <a:pt x="35" y="17"/>
                    </a:cubicBezTo>
                    <a:cubicBezTo>
                      <a:pt x="32" y="17"/>
                      <a:pt x="30" y="17"/>
                      <a:pt x="28" y="18"/>
                    </a:cubicBezTo>
                    <a:cubicBezTo>
                      <a:pt x="26" y="20"/>
                      <a:pt x="24" y="21"/>
                      <a:pt x="23" y="23"/>
                    </a:cubicBezTo>
                    <a:cubicBezTo>
                      <a:pt x="21" y="24"/>
                      <a:pt x="21" y="26"/>
                      <a:pt x="20" y="28"/>
                    </a:cubicBezTo>
                    <a:cubicBezTo>
                      <a:pt x="19" y="30"/>
                      <a:pt x="19" y="33"/>
                      <a:pt x="19" y="35"/>
                    </a:cubicBezTo>
                    <a:cubicBezTo>
                      <a:pt x="19" y="40"/>
                      <a:pt x="20" y="44"/>
                      <a:pt x="23" y="48"/>
                    </a:cubicBezTo>
                    <a:cubicBezTo>
                      <a:pt x="26" y="51"/>
                      <a:pt x="30" y="53"/>
                      <a:pt x="35" y="53"/>
                    </a:cubicBezTo>
                    <a:cubicBezTo>
                      <a:pt x="37" y="53"/>
                      <a:pt x="38" y="53"/>
                      <a:pt x="40" y="52"/>
                    </a:cubicBezTo>
                    <a:cubicBezTo>
                      <a:pt x="42" y="52"/>
                      <a:pt x="43" y="51"/>
                      <a:pt x="45" y="50"/>
                    </a:cubicBezTo>
                    <a:cubicBezTo>
                      <a:pt x="46" y="48"/>
                      <a:pt x="48" y="47"/>
                      <a:pt x="48" y="45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2" y="57"/>
                      <a:pt x="60" y="60"/>
                      <a:pt x="57" y="62"/>
                    </a:cubicBezTo>
                    <a:cubicBezTo>
                      <a:pt x="54" y="65"/>
                      <a:pt x="50" y="67"/>
                      <a:pt x="46" y="68"/>
                    </a:cubicBezTo>
                    <a:cubicBezTo>
                      <a:pt x="42" y="69"/>
                      <a:pt x="38" y="70"/>
                      <a:pt x="34" y="70"/>
                    </a:cubicBezTo>
                    <a:cubicBezTo>
                      <a:pt x="29" y="70"/>
                      <a:pt x="25" y="69"/>
                      <a:pt x="20" y="67"/>
                    </a:cubicBezTo>
                    <a:cubicBezTo>
                      <a:pt x="16" y="65"/>
                      <a:pt x="12" y="62"/>
                      <a:pt x="9" y="59"/>
                    </a:cubicBezTo>
                    <a:cubicBezTo>
                      <a:pt x="6" y="55"/>
                      <a:pt x="4" y="52"/>
                      <a:pt x="2" y="47"/>
                    </a:cubicBezTo>
                    <a:cubicBezTo>
                      <a:pt x="1" y="43"/>
                      <a:pt x="0" y="39"/>
                      <a:pt x="0" y="34"/>
                    </a:cubicBezTo>
                    <a:cubicBezTo>
                      <a:pt x="0" y="30"/>
                      <a:pt x="1" y="26"/>
                      <a:pt x="2" y="22"/>
                    </a:cubicBezTo>
                    <a:cubicBezTo>
                      <a:pt x="4" y="18"/>
                      <a:pt x="6" y="14"/>
                      <a:pt x="9" y="11"/>
                    </a:cubicBezTo>
                    <a:cubicBezTo>
                      <a:pt x="12" y="8"/>
                      <a:pt x="16" y="5"/>
                      <a:pt x="20" y="3"/>
                    </a:cubicBezTo>
                    <a:cubicBezTo>
                      <a:pt x="25" y="1"/>
                      <a:pt x="30" y="0"/>
                      <a:pt x="35" y="0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4" name="Freeform 374"/>
              <p:cNvSpPr>
                <a:spLocks noEditPoints="1"/>
              </p:cNvSpPr>
              <p:nvPr/>
            </p:nvSpPr>
            <p:spPr bwMode="auto">
              <a:xfrm>
                <a:off x="8562975" y="4067175"/>
                <a:ext cx="101600" cy="103188"/>
              </a:xfrm>
              <a:custGeom>
                <a:avLst/>
                <a:gdLst>
                  <a:gd name="T0" fmla="*/ 0 w 69"/>
                  <a:gd name="T1" fmla="*/ 35 h 70"/>
                  <a:gd name="T2" fmla="*/ 2 w 69"/>
                  <a:gd name="T3" fmla="*/ 22 h 70"/>
                  <a:gd name="T4" fmla="*/ 10 w 69"/>
                  <a:gd name="T5" fmla="*/ 11 h 70"/>
                  <a:gd name="T6" fmla="*/ 21 w 69"/>
                  <a:gd name="T7" fmla="*/ 3 h 70"/>
                  <a:gd name="T8" fmla="*/ 35 w 69"/>
                  <a:gd name="T9" fmla="*/ 0 h 70"/>
                  <a:gd name="T10" fmla="*/ 49 w 69"/>
                  <a:gd name="T11" fmla="*/ 3 h 70"/>
                  <a:gd name="T12" fmla="*/ 60 w 69"/>
                  <a:gd name="T13" fmla="*/ 11 h 70"/>
                  <a:gd name="T14" fmla="*/ 67 w 69"/>
                  <a:gd name="T15" fmla="*/ 22 h 70"/>
                  <a:gd name="T16" fmla="*/ 69 w 69"/>
                  <a:gd name="T17" fmla="*/ 35 h 70"/>
                  <a:gd name="T18" fmla="*/ 67 w 69"/>
                  <a:gd name="T19" fmla="*/ 48 h 70"/>
                  <a:gd name="T20" fmla="*/ 60 w 69"/>
                  <a:gd name="T21" fmla="*/ 59 h 70"/>
                  <a:gd name="T22" fmla="*/ 48 w 69"/>
                  <a:gd name="T23" fmla="*/ 67 h 70"/>
                  <a:gd name="T24" fmla="*/ 34 w 69"/>
                  <a:gd name="T25" fmla="*/ 70 h 70"/>
                  <a:gd name="T26" fmla="*/ 20 w 69"/>
                  <a:gd name="T27" fmla="*/ 67 h 70"/>
                  <a:gd name="T28" fmla="*/ 9 w 69"/>
                  <a:gd name="T29" fmla="*/ 59 h 70"/>
                  <a:gd name="T30" fmla="*/ 2 w 69"/>
                  <a:gd name="T31" fmla="*/ 48 h 70"/>
                  <a:gd name="T32" fmla="*/ 0 w 69"/>
                  <a:gd name="T33" fmla="*/ 35 h 70"/>
                  <a:gd name="T34" fmla="*/ 35 w 69"/>
                  <a:gd name="T35" fmla="*/ 53 h 70"/>
                  <a:gd name="T36" fmla="*/ 42 w 69"/>
                  <a:gd name="T37" fmla="*/ 51 h 70"/>
                  <a:gd name="T38" fmla="*/ 47 w 69"/>
                  <a:gd name="T39" fmla="*/ 47 h 70"/>
                  <a:gd name="T40" fmla="*/ 49 w 69"/>
                  <a:gd name="T41" fmla="*/ 41 h 70"/>
                  <a:gd name="T42" fmla="*/ 50 w 69"/>
                  <a:gd name="T43" fmla="*/ 35 h 70"/>
                  <a:gd name="T44" fmla="*/ 49 w 69"/>
                  <a:gd name="T45" fmla="*/ 26 h 70"/>
                  <a:gd name="T46" fmla="*/ 43 w 69"/>
                  <a:gd name="T47" fmla="*/ 19 h 70"/>
                  <a:gd name="T48" fmla="*/ 35 w 69"/>
                  <a:gd name="T49" fmla="*/ 17 h 70"/>
                  <a:gd name="T50" fmla="*/ 28 w 69"/>
                  <a:gd name="T51" fmla="*/ 18 h 70"/>
                  <a:gd name="T52" fmla="*/ 23 w 69"/>
                  <a:gd name="T53" fmla="*/ 23 h 70"/>
                  <a:gd name="T54" fmla="*/ 20 w 69"/>
                  <a:gd name="T55" fmla="*/ 28 h 70"/>
                  <a:gd name="T56" fmla="*/ 19 w 69"/>
                  <a:gd name="T57" fmla="*/ 35 h 70"/>
                  <a:gd name="T58" fmla="*/ 20 w 69"/>
                  <a:gd name="T59" fmla="*/ 42 h 70"/>
                  <a:gd name="T60" fmla="*/ 23 w 69"/>
                  <a:gd name="T61" fmla="*/ 47 h 70"/>
                  <a:gd name="T62" fmla="*/ 28 w 69"/>
                  <a:gd name="T63" fmla="*/ 52 h 70"/>
                  <a:gd name="T64" fmla="*/ 35 w 69"/>
                  <a:gd name="T65" fmla="*/ 5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" h="70">
                    <a:moveTo>
                      <a:pt x="0" y="35"/>
                    </a:moveTo>
                    <a:cubicBezTo>
                      <a:pt x="0" y="30"/>
                      <a:pt x="1" y="26"/>
                      <a:pt x="2" y="22"/>
                    </a:cubicBezTo>
                    <a:cubicBezTo>
                      <a:pt x="4" y="18"/>
                      <a:pt x="7" y="14"/>
                      <a:pt x="10" y="11"/>
                    </a:cubicBezTo>
                    <a:cubicBezTo>
                      <a:pt x="13" y="7"/>
                      <a:pt x="16" y="5"/>
                      <a:pt x="21" y="3"/>
                    </a:cubicBezTo>
                    <a:cubicBezTo>
                      <a:pt x="25" y="1"/>
                      <a:pt x="30" y="0"/>
                      <a:pt x="35" y="0"/>
                    </a:cubicBezTo>
                    <a:cubicBezTo>
                      <a:pt x="40" y="0"/>
                      <a:pt x="45" y="1"/>
                      <a:pt x="49" y="3"/>
                    </a:cubicBezTo>
                    <a:cubicBezTo>
                      <a:pt x="53" y="5"/>
                      <a:pt x="57" y="8"/>
                      <a:pt x="60" y="11"/>
                    </a:cubicBezTo>
                    <a:cubicBezTo>
                      <a:pt x="63" y="14"/>
                      <a:pt x="65" y="18"/>
                      <a:pt x="67" y="22"/>
                    </a:cubicBezTo>
                    <a:cubicBezTo>
                      <a:pt x="69" y="26"/>
                      <a:pt x="69" y="31"/>
                      <a:pt x="69" y="35"/>
                    </a:cubicBezTo>
                    <a:cubicBezTo>
                      <a:pt x="69" y="40"/>
                      <a:pt x="69" y="44"/>
                      <a:pt x="67" y="48"/>
                    </a:cubicBezTo>
                    <a:cubicBezTo>
                      <a:pt x="65" y="52"/>
                      <a:pt x="63" y="56"/>
                      <a:pt x="60" y="59"/>
                    </a:cubicBezTo>
                    <a:cubicBezTo>
                      <a:pt x="57" y="62"/>
                      <a:pt x="53" y="65"/>
                      <a:pt x="48" y="67"/>
                    </a:cubicBezTo>
                    <a:cubicBezTo>
                      <a:pt x="44" y="69"/>
                      <a:pt x="39" y="70"/>
                      <a:pt x="34" y="70"/>
                    </a:cubicBezTo>
                    <a:cubicBezTo>
                      <a:pt x="29" y="70"/>
                      <a:pt x="25" y="69"/>
                      <a:pt x="20" y="67"/>
                    </a:cubicBezTo>
                    <a:cubicBezTo>
                      <a:pt x="16" y="65"/>
                      <a:pt x="12" y="62"/>
                      <a:pt x="9" y="59"/>
                    </a:cubicBezTo>
                    <a:cubicBezTo>
                      <a:pt x="6" y="56"/>
                      <a:pt x="4" y="52"/>
                      <a:pt x="2" y="48"/>
                    </a:cubicBezTo>
                    <a:cubicBezTo>
                      <a:pt x="1" y="43"/>
                      <a:pt x="0" y="39"/>
                      <a:pt x="0" y="35"/>
                    </a:cubicBezTo>
                    <a:close/>
                    <a:moveTo>
                      <a:pt x="35" y="53"/>
                    </a:moveTo>
                    <a:cubicBezTo>
                      <a:pt x="37" y="53"/>
                      <a:pt x="40" y="52"/>
                      <a:pt x="42" y="51"/>
                    </a:cubicBezTo>
                    <a:cubicBezTo>
                      <a:pt x="44" y="50"/>
                      <a:pt x="45" y="49"/>
                      <a:pt x="47" y="47"/>
                    </a:cubicBezTo>
                    <a:cubicBezTo>
                      <a:pt x="48" y="45"/>
                      <a:pt x="49" y="44"/>
                      <a:pt x="49" y="41"/>
                    </a:cubicBezTo>
                    <a:cubicBezTo>
                      <a:pt x="50" y="39"/>
                      <a:pt x="50" y="37"/>
                      <a:pt x="50" y="35"/>
                    </a:cubicBezTo>
                    <a:cubicBezTo>
                      <a:pt x="50" y="32"/>
                      <a:pt x="50" y="29"/>
                      <a:pt x="49" y="26"/>
                    </a:cubicBezTo>
                    <a:cubicBezTo>
                      <a:pt x="47" y="23"/>
                      <a:pt x="46" y="21"/>
                      <a:pt x="43" y="19"/>
                    </a:cubicBezTo>
                    <a:cubicBezTo>
                      <a:pt x="41" y="18"/>
                      <a:pt x="38" y="17"/>
                      <a:pt x="35" y="17"/>
                    </a:cubicBezTo>
                    <a:cubicBezTo>
                      <a:pt x="32" y="17"/>
                      <a:pt x="30" y="17"/>
                      <a:pt x="28" y="18"/>
                    </a:cubicBezTo>
                    <a:cubicBezTo>
                      <a:pt x="26" y="19"/>
                      <a:pt x="24" y="21"/>
                      <a:pt x="23" y="23"/>
                    </a:cubicBezTo>
                    <a:cubicBezTo>
                      <a:pt x="21" y="24"/>
                      <a:pt x="20" y="26"/>
                      <a:pt x="20" y="28"/>
                    </a:cubicBezTo>
                    <a:cubicBezTo>
                      <a:pt x="19" y="30"/>
                      <a:pt x="19" y="33"/>
                      <a:pt x="19" y="35"/>
                    </a:cubicBezTo>
                    <a:cubicBezTo>
                      <a:pt x="19" y="37"/>
                      <a:pt x="19" y="40"/>
                      <a:pt x="20" y="42"/>
                    </a:cubicBezTo>
                    <a:cubicBezTo>
                      <a:pt x="21" y="44"/>
                      <a:pt x="21" y="46"/>
                      <a:pt x="23" y="47"/>
                    </a:cubicBezTo>
                    <a:cubicBezTo>
                      <a:pt x="24" y="49"/>
                      <a:pt x="26" y="51"/>
                      <a:pt x="28" y="52"/>
                    </a:cubicBezTo>
                    <a:cubicBezTo>
                      <a:pt x="30" y="53"/>
                      <a:pt x="32" y="53"/>
                      <a:pt x="35" y="53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5" name="Freeform 375"/>
              <p:cNvSpPr>
                <a:spLocks/>
              </p:cNvSpPr>
              <p:nvPr/>
            </p:nvSpPr>
            <p:spPr bwMode="auto">
              <a:xfrm>
                <a:off x="8697913" y="4067175"/>
                <a:ext cx="80963" cy="103188"/>
              </a:xfrm>
              <a:custGeom>
                <a:avLst/>
                <a:gdLst>
                  <a:gd name="T0" fmla="*/ 46 w 55"/>
                  <a:gd name="T1" fmla="*/ 23 h 70"/>
                  <a:gd name="T2" fmla="*/ 45 w 55"/>
                  <a:gd name="T3" fmla="*/ 22 h 70"/>
                  <a:gd name="T4" fmla="*/ 42 w 55"/>
                  <a:gd name="T5" fmla="*/ 21 h 70"/>
                  <a:gd name="T6" fmla="*/ 37 w 55"/>
                  <a:gd name="T7" fmla="*/ 19 h 70"/>
                  <a:gd name="T8" fmla="*/ 33 w 55"/>
                  <a:gd name="T9" fmla="*/ 17 h 70"/>
                  <a:gd name="T10" fmla="*/ 28 w 55"/>
                  <a:gd name="T11" fmla="*/ 17 h 70"/>
                  <a:gd name="T12" fmla="*/ 22 w 55"/>
                  <a:gd name="T13" fmla="*/ 20 h 70"/>
                  <a:gd name="T14" fmla="*/ 22 w 55"/>
                  <a:gd name="T15" fmla="*/ 21 h 70"/>
                  <a:gd name="T16" fmla="*/ 23 w 55"/>
                  <a:gd name="T17" fmla="*/ 23 h 70"/>
                  <a:gd name="T18" fmla="*/ 25 w 55"/>
                  <a:gd name="T19" fmla="*/ 23 h 70"/>
                  <a:gd name="T20" fmla="*/ 26 w 55"/>
                  <a:gd name="T21" fmla="*/ 24 h 70"/>
                  <a:gd name="T22" fmla="*/ 29 w 55"/>
                  <a:gd name="T23" fmla="*/ 25 h 70"/>
                  <a:gd name="T24" fmla="*/ 32 w 55"/>
                  <a:gd name="T25" fmla="*/ 26 h 70"/>
                  <a:gd name="T26" fmla="*/ 35 w 55"/>
                  <a:gd name="T27" fmla="*/ 27 h 70"/>
                  <a:gd name="T28" fmla="*/ 42 w 55"/>
                  <a:gd name="T29" fmla="*/ 29 h 70"/>
                  <a:gd name="T30" fmla="*/ 47 w 55"/>
                  <a:gd name="T31" fmla="*/ 32 h 70"/>
                  <a:gd name="T32" fmla="*/ 52 w 55"/>
                  <a:gd name="T33" fmla="*/ 36 h 70"/>
                  <a:gd name="T34" fmla="*/ 54 w 55"/>
                  <a:gd name="T35" fmla="*/ 41 h 70"/>
                  <a:gd name="T36" fmla="*/ 55 w 55"/>
                  <a:gd name="T37" fmla="*/ 48 h 70"/>
                  <a:gd name="T38" fmla="*/ 54 w 55"/>
                  <a:gd name="T39" fmla="*/ 57 h 70"/>
                  <a:gd name="T40" fmla="*/ 50 w 55"/>
                  <a:gd name="T41" fmla="*/ 63 h 70"/>
                  <a:gd name="T42" fmla="*/ 44 w 55"/>
                  <a:gd name="T43" fmla="*/ 67 h 70"/>
                  <a:gd name="T44" fmla="*/ 37 w 55"/>
                  <a:gd name="T45" fmla="*/ 69 h 70"/>
                  <a:gd name="T46" fmla="*/ 29 w 55"/>
                  <a:gd name="T47" fmla="*/ 70 h 70"/>
                  <a:gd name="T48" fmla="*/ 14 w 55"/>
                  <a:gd name="T49" fmla="*/ 68 h 70"/>
                  <a:gd name="T50" fmla="*/ 0 w 55"/>
                  <a:gd name="T51" fmla="*/ 62 h 70"/>
                  <a:gd name="T52" fmla="*/ 8 w 55"/>
                  <a:gd name="T53" fmla="*/ 45 h 70"/>
                  <a:gd name="T54" fmla="*/ 9 w 55"/>
                  <a:gd name="T55" fmla="*/ 46 h 70"/>
                  <a:gd name="T56" fmla="*/ 12 w 55"/>
                  <a:gd name="T57" fmla="*/ 48 h 70"/>
                  <a:gd name="T58" fmla="*/ 17 w 55"/>
                  <a:gd name="T59" fmla="*/ 50 h 70"/>
                  <a:gd name="T60" fmla="*/ 23 w 55"/>
                  <a:gd name="T61" fmla="*/ 52 h 70"/>
                  <a:gd name="T62" fmla="*/ 30 w 55"/>
                  <a:gd name="T63" fmla="*/ 53 h 70"/>
                  <a:gd name="T64" fmla="*/ 35 w 55"/>
                  <a:gd name="T65" fmla="*/ 50 h 70"/>
                  <a:gd name="T66" fmla="*/ 34 w 55"/>
                  <a:gd name="T67" fmla="*/ 48 h 70"/>
                  <a:gd name="T68" fmla="*/ 32 w 55"/>
                  <a:gd name="T69" fmla="*/ 46 h 70"/>
                  <a:gd name="T70" fmla="*/ 29 w 55"/>
                  <a:gd name="T71" fmla="*/ 45 h 70"/>
                  <a:gd name="T72" fmla="*/ 25 w 55"/>
                  <a:gd name="T73" fmla="*/ 44 h 70"/>
                  <a:gd name="T74" fmla="*/ 20 w 55"/>
                  <a:gd name="T75" fmla="*/ 42 h 70"/>
                  <a:gd name="T76" fmla="*/ 7 w 55"/>
                  <a:gd name="T77" fmla="*/ 35 h 70"/>
                  <a:gd name="T78" fmla="*/ 3 w 55"/>
                  <a:gd name="T79" fmla="*/ 23 h 70"/>
                  <a:gd name="T80" fmla="*/ 5 w 55"/>
                  <a:gd name="T81" fmla="*/ 13 h 70"/>
                  <a:gd name="T82" fmla="*/ 10 w 55"/>
                  <a:gd name="T83" fmla="*/ 6 h 70"/>
                  <a:gd name="T84" fmla="*/ 18 w 55"/>
                  <a:gd name="T85" fmla="*/ 2 h 70"/>
                  <a:gd name="T86" fmla="*/ 28 w 55"/>
                  <a:gd name="T87" fmla="*/ 0 h 70"/>
                  <a:gd name="T88" fmla="*/ 54 w 55"/>
                  <a:gd name="T89" fmla="*/ 7 h 70"/>
                  <a:gd name="T90" fmla="*/ 46 w 55"/>
                  <a:gd name="T91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5" h="70">
                    <a:moveTo>
                      <a:pt x="46" y="23"/>
                    </a:moveTo>
                    <a:cubicBezTo>
                      <a:pt x="45" y="23"/>
                      <a:pt x="45" y="23"/>
                      <a:pt x="45" y="22"/>
                    </a:cubicBezTo>
                    <a:cubicBezTo>
                      <a:pt x="44" y="22"/>
                      <a:pt x="43" y="22"/>
                      <a:pt x="42" y="21"/>
                    </a:cubicBezTo>
                    <a:cubicBezTo>
                      <a:pt x="40" y="20"/>
                      <a:pt x="39" y="19"/>
                      <a:pt x="37" y="19"/>
                    </a:cubicBezTo>
                    <a:cubicBezTo>
                      <a:pt x="36" y="18"/>
                      <a:pt x="34" y="18"/>
                      <a:pt x="33" y="17"/>
                    </a:cubicBezTo>
                    <a:cubicBezTo>
                      <a:pt x="31" y="17"/>
                      <a:pt x="29" y="17"/>
                      <a:pt x="28" y="17"/>
                    </a:cubicBezTo>
                    <a:cubicBezTo>
                      <a:pt x="24" y="17"/>
                      <a:pt x="22" y="18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2"/>
                      <a:pt x="23" y="22"/>
                      <a:pt x="23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7" y="25"/>
                      <a:pt x="28" y="25"/>
                      <a:pt x="29" y="25"/>
                    </a:cubicBezTo>
                    <a:cubicBezTo>
                      <a:pt x="29" y="25"/>
                      <a:pt x="30" y="26"/>
                      <a:pt x="32" y="26"/>
                    </a:cubicBezTo>
                    <a:cubicBezTo>
                      <a:pt x="33" y="26"/>
                      <a:pt x="34" y="27"/>
                      <a:pt x="35" y="27"/>
                    </a:cubicBezTo>
                    <a:cubicBezTo>
                      <a:pt x="38" y="28"/>
                      <a:pt x="40" y="29"/>
                      <a:pt x="42" y="29"/>
                    </a:cubicBezTo>
                    <a:cubicBezTo>
                      <a:pt x="44" y="30"/>
                      <a:pt x="46" y="31"/>
                      <a:pt x="47" y="32"/>
                    </a:cubicBezTo>
                    <a:cubicBezTo>
                      <a:pt x="49" y="34"/>
                      <a:pt x="51" y="35"/>
                      <a:pt x="52" y="36"/>
                    </a:cubicBezTo>
                    <a:cubicBezTo>
                      <a:pt x="53" y="38"/>
                      <a:pt x="54" y="39"/>
                      <a:pt x="54" y="41"/>
                    </a:cubicBezTo>
                    <a:cubicBezTo>
                      <a:pt x="55" y="43"/>
                      <a:pt x="55" y="46"/>
                      <a:pt x="55" y="48"/>
                    </a:cubicBezTo>
                    <a:cubicBezTo>
                      <a:pt x="55" y="51"/>
                      <a:pt x="55" y="54"/>
                      <a:pt x="54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8" y="65"/>
                      <a:pt x="46" y="66"/>
                      <a:pt x="44" y="67"/>
                    </a:cubicBezTo>
                    <a:cubicBezTo>
                      <a:pt x="42" y="68"/>
                      <a:pt x="39" y="69"/>
                      <a:pt x="37" y="69"/>
                    </a:cubicBezTo>
                    <a:cubicBezTo>
                      <a:pt x="35" y="70"/>
                      <a:pt x="32" y="70"/>
                      <a:pt x="29" y="70"/>
                    </a:cubicBezTo>
                    <a:cubicBezTo>
                      <a:pt x="24" y="70"/>
                      <a:pt x="19" y="69"/>
                      <a:pt x="14" y="68"/>
                    </a:cubicBezTo>
                    <a:cubicBezTo>
                      <a:pt x="8" y="66"/>
                      <a:pt x="4" y="64"/>
                      <a:pt x="0" y="62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6"/>
                      <a:pt x="8" y="46"/>
                      <a:pt x="9" y="46"/>
                    </a:cubicBezTo>
                    <a:cubicBezTo>
                      <a:pt x="9" y="47"/>
                      <a:pt x="11" y="47"/>
                      <a:pt x="12" y="48"/>
                    </a:cubicBezTo>
                    <a:cubicBezTo>
                      <a:pt x="14" y="49"/>
                      <a:pt x="16" y="50"/>
                      <a:pt x="17" y="50"/>
                    </a:cubicBezTo>
                    <a:cubicBezTo>
                      <a:pt x="19" y="51"/>
                      <a:pt x="21" y="52"/>
                      <a:pt x="23" y="52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53"/>
                      <a:pt x="35" y="52"/>
                      <a:pt x="35" y="50"/>
                    </a:cubicBezTo>
                    <a:cubicBezTo>
                      <a:pt x="35" y="49"/>
                      <a:pt x="35" y="49"/>
                      <a:pt x="34" y="48"/>
                    </a:cubicBezTo>
                    <a:cubicBezTo>
                      <a:pt x="34" y="47"/>
                      <a:pt x="33" y="47"/>
                      <a:pt x="32" y="46"/>
                    </a:cubicBezTo>
                    <a:cubicBezTo>
                      <a:pt x="31" y="46"/>
                      <a:pt x="30" y="46"/>
                      <a:pt x="29" y="45"/>
                    </a:cubicBezTo>
                    <a:cubicBezTo>
                      <a:pt x="28" y="45"/>
                      <a:pt x="26" y="44"/>
                      <a:pt x="25" y="44"/>
                    </a:cubicBezTo>
                    <a:cubicBezTo>
                      <a:pt x="23" y="43"/>
                      <a:pt x="21" y="43"/>
                      <a:pt x="20" y="42"/>
                    </a:cubicBezTo>
                    <a:cubicBezTo>
                      <a:pt x="14" y="40"/>
                      <a:pt x="9" y="38"/>
                      <a:pt x="7" y="35"/>
                    </a:cubicBezTo>
                    <a:cubicBezTo>
                      <a:pt x="4" y="32"/>
                      <a:pt x="3" y="28"/>
                      <a:pt x="3" y="23"/>
                    </a:cubicBezTo>
                    <a:cubicBezTo>
                      <a:pt x="3" y="19"/>
                      <a:pt x="3" y="16"/>
                      <a:pt x="5" y="13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3" y="4"/>
                      <a:pt x="15" y="3"/>
                      <a:pt x="18" y="2"/>
                    </a:cubicBezTo>
                    <a:cubicBezTo>
                      <a:pt x="21" y="1"/>
                      <a:pt x="25" y="0"/>
                      <a:pt x="28" y="0"/>
                    </a:cubicBezTo>
                    <a:cubicBezTo>
                      <a:pt x="35" y="0"/>
                      <a:pt x="44" y="2"/>
                      <a:pt x="54" y="7"/>
                    </a:cubicBez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sp>
        <p:nvSpPr>
          <p:cNvPr id="138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575176" y="4053273"/>
            <a:ext cx="5984747" cy="180126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defRPr sz="4000">
                <a:latin typeface="Rawline" panose="00000500000000000000" pitchFamily="2" charset="0"/>
              </a:defRPr>
            </a:lvl2pPr>
            <a:lvl3pPr indent="0">
              <a:defRPr sz="4000">
                <a:latin typeface="Rawline" panose="00000500000000000000" pitchFamily="2" charset="0"/>
              </a:defRPr>
            </a:lvl3pPr>
            <a:lvl4pPr indent="0">
              <a:defRPr sz="4000">
                <a:latin typeface="Rawline" panose="00000500000000000000" pitchFamily="2" charset="0"/>
              </a:defRPr>
            </a:lvl4pPr>
            <a:lvl5pPr indent="0"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5CF57D2-7379-B3BA-8CF6-D94B6030F3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8781" y="4300822"/>
            <a:ext cx="1252800" cy="4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2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m verde se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46A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67095" y="684426"/>
            <a:ext cx="405710" cy="539900"/>
          </a:xfrm>
          <a:prstGeom prst="rect">
            <a:avLst/>
          </a:prstGeom>
          <a:solidFill>
            <a:srgbClr val="46A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5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745798" y="1694529"/>
            <a:ext cx="3540125" cy="3348037"/>
          </a:xfrm>
        </p:spPr>
        <p:txBody>
          <a:bodyPr lIns="0" tIns="0" rIns="0" bIns="0">
            <a:noAutofit/>
          </a:bodyPr>
          <a:lstStyle>
            <a:lvl1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83626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m verde e títul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46A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-167165" y="902794"/>
            <a:ext cx="874229" cy="539900"/>
          </a:xfrm>
          <a:prstGeom prst="rect">
            <a:avLst/>
          </a:prstGeom>
          <a:solidFill>
            <a:srgbClr val="46A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ço Reservado para Texto 13"/>
          <p:cNvSpPr>
            <a:spLocks noGrp="1"/>
          </p:cNvSpPr>
          <p:nvPr>
            <p:ph type="body" sz="quarter" idx="11"/>
          </p:nvPr>
        </p:nvSpPr>
        <p:spPr>
          <a:xfrm>
            <a:off x="731688" y="719999"/>
            <a:ext cx="7272282" cy="1061299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80000"/>
              </a:lnSpc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348055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m verde e título duplo se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46A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-167165" y="902794"/>
            <a:ext cx="874229" cy="539900"/>
          </a:xfrm>
          <a:prstGeom prst="rect">
            <a:avLst/>
          </a:prstGeom>
          <a:solidFill>
            <a:srgbClr val="46A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ço Reservado para Texto 13"/>
          <p:cNvSpPr>
            <a:spLocks noGrp="1"/>
          </p:cNvSpPr>
          <p:nvPr>
            <p:ph type="body" sz="quarter" idx="11"/>
          </p:nvPr>
        </p:nvSpPr>
        <p:spPr>
          <a:xfrm>
            <a:off x="731688" y="719999"/>
            <a:ext cx="7272282" cy="1061299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80000"/>
              </a:lnSpc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49486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m amarelo e títul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-167165" y="902794"/>
            <a:ext cx="874229" cy="539900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ço Reservado para Texto 13"/>
          <p:cNvSpPr>
            <a:spLocks noGrp="1"/>
          </p:cNvSpPr>
          <p:nvPr>
            <p:ph type="body" sz="quarter" idx="11"/>
          </p:nvPr>
        </p:nvSpPr>
        <p:spPr>
          <a:xfrm>
            <a:off x="731688" y="719999"/>
            <a:ext cx="7272282" cy="1061299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80000"/>
              </a:lnSpc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740510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m amarelo e título duplo se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-167165" y="902794"/>
            <a:ext cx="874229" cy="539900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ço Reservado para Texto 13"/>
          <p:cNvSpPr>
            <a:spLocks noGrp="1"/>
          </p:cNvSpPr>
          <p:nvPr>
            <p:ph type="body" sz="quarter" idx="11"/>
          </p:nvPr>
        </p:nvSpPr>
        <p:spPr>
          <a:xfrm>
            <a:off x="731688" y="719999"/>
            <a:ext cx="7272282" cy="1061299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80000"/>
              </a:lnSpc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53258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m azul e títul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-167165" y="902794"/>
            <a:ext cx="874229" cy="539900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ço Reservado para Texto 13"/>
          <p:cNvSpPr>
            <a:spLocks noGrp="1"/>
          </p:cNvSpPr>
          <p:nvPr>
            <p:ph type="body" sz="quarter" idx="11"/>
          </p:nvPr>
        </p:nvSpPr>
        <p:spPr>
          <a:xfrm>
            <a:off x="731688" y="719999"/>
            <a:ext cx="7272282" cy="1061299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80000"/>
              </a:lnSpc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43074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m azul e título duplo se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-167165" y="902794"/>
            <a:ext cx="874229" cy="539900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Espaço Reservado para Texto 13"/>
          <p:cNvSpPr>
            <a:spLocks noGrp="1"/>
          </p:cNvSpPr>
          <p:nvPr>
            <p:ph type="body" sz="quarter" idx="11"/>
          </p:nvPr>
        </p:nvSpPr>
        <p:spPr>
          <a:xfrm>
            <a:off x="731688" y="719999"/>
            <a:ext cx="7272282" cy="1061299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80000"/>
              </a:lnSpc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65974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ndo amarelo co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ABD10"/>
          </a:solidFill>
        </p:spPr>
      </p:pic>
      <p:sp>
        <p:nvSpPr>
          <p:cNvPr id="19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720000" y="1571331"/>
            <a:ext cx="4959824" cy="344318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defRPr sz="4000">
                <a:latin typeface="Rawline" panose="00000500000000000000" pitchFamily="2" charset="0"/>
              </a:defRPr>
            </a:lvl2pPr>
            <a:lvl3pPr indent="0">
              <a:defRPr sz="4000">
                <a:latin typeface="Rawline" panose="00000500000000000000" pitchFamily="2" charset="0"/>
              </a:defRPr>
            </a:lvl3pPr>
            <a:lvl4pPr indent="0">
              <a:defRPr sz="4000">
                <a:latin typeface="Rawline" panose="00000500000000000000" pitchFamily="2" charset="0"/>
              </a:defRPr>
            </a:lvl4pPr>
            <a:lvl5pPr indent="0"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822542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ndo azul  co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2864AE"/>
          </a:solidFill>
        </p:spPr>
      </p:pic>
      <p:sp>
        <p:nvSpPr>
          <p:cNvPr id="19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720000" y="1571331"/>
            <a:ext cx="4959824" cy="344318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defRPr sz="4000">
                <a:latin typeface="Rawline" panose="00000500000000000000" pitchFamily="2" charset="0"/>
              </a:defRPr>
            </a:lvl2pPr>
            <a:lvl3pPr indent="0">
              <a:defRPr sz="4000">
                <a:latin typeface="Rawline" panose="00000500000000000000" pitchFamily="2" charset="0"/>
              </a:defRPr>
            </a:lvl3pPr>
            <a:lvl4pPr indent="0">
              <a:defRPr sz="4000">
                <a:latin typeface="Rawline" panose="00000500000000000000" pitchFamily="2" charset="0"/>
              </a:defRPr>
            </a:lvl4pPr>
            <a:lvl5pPr indent="0"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44763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ndo verde  co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720000" y="1571331"/>
            <a:ext cx="4959824" cy="344318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defRPr sz="4000">
                <a:latin typeface="Rawline" panose="00000500000000000000" pitchFamily="2" charset="0"/>
              </a:defRPr>
            </a:lvl2pPr>
            <a:lvl3pPr indent="0">
              <a:defRPr sz="4000">
                <a:latin typeface="Rawline" panose="00000500000000000000" pitchFamily="2" charset="0"/>
              </a:defRPr>
            </a:lvl3pPr>
            <a:lvl4pPr indent="0">
              <a:defRPr sz="4000">
                <a:latin typeface="Rawline" panose="00000500000000000000" pitchFamily="2" charset="0"/>
              </a:defRPr>
            </a:lvl4pPr>
            <a:lvl5pPr indent="0"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27486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m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720000" y="1571331"/>
            <a:ext cx="4959824" cy="344318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defRPr sz="4000">
                <a:latin typeface="Rawline" panose="00000500000000000000" pitchFamily="2" charset="0"/>
              </a:defRPr>
            </a:lvl2pPr>
            <a:lvl3pPr indent="0">
              <a:defRPr sz="4000">
                <a:latin typeface="Rawline" panose="00000500000000000000" pitchFamily="2" charset="0"/>
              </a:defRPr>
            </a:lvl3pPr>
            <a:lvl4pPr indent="0">
              <a:defRPr sz="4000">
                <a:latin typeface="Rawline" panose="00000500000000000000" pitchFamily="2" charset="0"/>
              </a:defRPr>
            </a:lvl4pPr>
            <a:lvl5pPr indent="0"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99655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EEDEB-21C7-A00E-6ABC-667392C7E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4A04AE-2657-4877-F27A-DBED484D6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6770BC-FF32-1B9A-95FF-2749FC4F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E1B319-906F-797D-B403-9407BA8A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DF42EA-35C2-25F2-D93F-1700AF5A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957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E64D9-1958-BBEC-655A-66273076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EFCFFC-0F74-A373-2641-4350391D1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4D8F24-4964-425B-FB04-BD883132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A7EE0F-DD26-77D9-978F-A8350EDC9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63FE26-F5EA-FB11-5322-9C857EEA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5128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4EC15-FE61-FEDF-BD6F-8C0B385B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6069B4-33E6-5F9C-7EE2-B5D8ADFC5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24ED6A-8D6D-29B7-7868-02782C44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D956E2-3302-7808-C278-B16279F9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ED1526-0B05-D0C3-104E-9A36D1E8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682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FA14A-8B14-3A60-29AE-1289E9F0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AE13B8-1624-B6D3-4742-98C4E4CC9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6EF2CD-3BA4-E7DD-E2DF-DB33BCA1B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F40696E-3411-AB29-5575-9C29C147B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B8F403-C742-CAF2-2130-9D556A064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EA82C6-58A1-6BB4-FF8A-265C451B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433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5BCF3-1C1D-F034-611B-9345F265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12AB7A-A2D6-4219-DF44-D6E83690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7A07CF-6E6D-C077-F697-31514689F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199B2FB-1CEE-F8C0-BDE9-DDED232BA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2D11A06-70A4-83BD-00C1-34D5648AF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D36DDC6-B71B-4EF5-F371-15E2BD3D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1016F23-9BE2-0DCA-1EB6-4CA80B27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5815E63-D431-398D-E813-4DE6A2E5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57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E4963-0205-12F7-45ED-C68E7F5D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AD6A964-7166-CF89-6BBC-061A9E1D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F73279-E6EE-283D-CA50-7023081CE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3A4FAE-7A1B-2C43-71DA-8F447523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29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7BC0682-4FC2-7864-FFA4-DE113825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D6425F-3174-640C-69A5-933CB5AE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ED99A5-DB83-B541-5AAE-AC3B4580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3884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44986-181E-2820-56A4-AA294BA5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D239E6-A673-ADC8-68B7-FB151D91A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70D35F-CAD6-72F0-9B5E-C5FC791F4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86B2F1-60D2-5893-DB09-E9C29229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0E94F8-092E-1531-8024-8AC0D8E7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4C3950-E678-3718-60B7-9BD0B2F0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3518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5A131-547F-F00A-13D2-32432A53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BF5A856-4131-2D37-D171-B40D094A0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3BCEB7-4703-FFAB-92B1-8CC3FC501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8C222F-F880-E214-30C1-14FE33F4E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8B2CEB-133C-E66C-3238-44A79CA45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E3E197-D974-E9EC-8947-B309039E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062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2C7CF-F781-8288-680A-B214BE27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648B0CE-5724-BD3C-11FC-94DDE411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E9A539-ADD5-D9CE-AE7F-70460175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FC66A4-9EFB-4C80-2F0F-0C02DCD7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0E3594-815C-F051-836D-9120B37C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59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m título se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720000" y="1571331"/>
            <a:ext cx="4959824" cy="344318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defRPr sz="4000">
                <a:latin typeface="Rawline" panose="00000500000000000000" pitchFamily="2" charset="0"/>
              </a:defRPr>
            </a:lvl2pPr>
            <a:lvl3pPr indent="0">
              <a:defRPr sz="4000">
                <a:latin typeface="Rawline" panose="00000500000000000000" pitchFamily="2" charset="0"/>
              </a:defRPr>
            </a:lvl3pPr>
            <a:lvl4pPr indent="0">
              <a:defRPr sz="4000">
                <a:latin typeface="Rawline" panose="00000500000000000000" pitchFamily="2" charset="0"/>
              </a:defRPr>
            </a:lvl4pPr>
            <a:lvl5pPr indent="0"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07293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D8E7F8-6A0D-B57F-EF16-374F8EB996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C1BD7D4-4F75-716F-3C28-B4E89EE2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280B25-DAF5-746C-7A96-3F4C7B34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7093AD-A647-8DF3-7982-476676A2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9D4006-65AE-3E3B-17BB-50FDB74A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826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m título sem mapa amar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6C26656-38DE-8A52-BFA2-1E2F526AF3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720000" y="1571331"/>
            <a:ext cx="4959824" cy="344318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defRPr sz="4000">
                <a:latin typeface="Rawline" panose="00000500000000000000" pitchFamily="2" charset="0"/>
              </a:defRPr>
            </a:lvl2pPr>
            <a:lvl3pPr indent="0">
              <a:defRPr sz="4000">
                <a:latin typeface="Rawline" panose="00000500000000000000" pitchFamily="2" charset="0"/>
              </a:defRPr>
            </a:lvl3pPr>
            <a:lvl4pPr indent="0">
              <a:defRPr sz="4000">
                <a:latin typeface="Rawline" panose="00000500000000000000" pitchFamily="2" charset="0"/>
              </a:defRPr>
            </a:lvl4pPr>
            <a:lvl5pPr indent="0"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12110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 2 imagens peque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685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0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458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886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696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463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647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0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relo Sem título se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720000" y="1571331"/>
            <a:ext cx="4959824" cy="344318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defRPr sz="4000">
                <a:latin typeface="Rawline" panose="00000500000000000000" pitchFamily="2" charset="0"/>
              </a:defRPr>
            </a:lvl2pPr>
            <a:lvl3pPr indent="0">
              <a:defRPr sz="4000">
                <a:latin typeface="Rawline" panose="00000500000000000000" pitchFamily="2" charset="0"/>
              </a:defRPr>
            </a:lvl3pPr>
            <a:lvl4pPr indent="0">
              <a:defRPr sz="4000">
                <a:latin typeface="Rawline" panose="00000500000000000000" pitchFamily="2" charset="0"/>
              </a:defRPr>
            </a:lvl4pPr>
            <a:lvl5pPr indent="0"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229546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267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194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592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473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o com amarelo se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67095" y="684426"/>
            <a:ext cx="405710" cy="539900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5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745798" y="1694529"/>
            <a:ext cx="3540125" cy="3348037"/>
          </a:xfrm>
        </p:spPr>
        <p:txBody>
          <a:bodyPr lIns="0" tIns="0" rIns="0" bIns="0">
            <a:noAutofit/>
          </a:bodyPr>
          <a:lstStyle>
            <a:lvl1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001475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m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377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720000" y="1571331"/>
            <a:ext cx="4959824" cy="344318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defRPr sz="4000">
                <a:latin typeface="Rawline" panose="00000500000000000000" pitchFamily="2" charset="0"/>
              </a:defRPr>
            </a:lvl2pPr>
            <a:lvl3pPr indent="0">
              <a:defRPr sz="4000">
                <a:latin typeface="Rawline" panose="00000500000000000000" pitchFamily="2" charset="0"/>
              </a:defRPr>
            </a:lvl3pPr>
            <a:lvl4pPr indent="0">
              <a:defRPr sz="4000">
                <a:latin typeface="Rawline" panose="00000500000000000000" pitchFamily="2" charset="0"/>
              </a:defRPr>
            </a:lvl4pPr>
            <a:lvl5pPr indent="0"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8642881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ângulo 12"/>
          <p:cNvSpPr/>
          <p:nvPr userDrawn="1"/>
        </p:nvSpPr>
        <p:spPr>
          <a:xfrm>
            <a:off x="0" y="3615043"/>
            <a:ext cx="6980903" cy="2520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 userDrawn="1"/>
        </p:nvSpPr>
        <p:spPr>
          <a:xfrm>
            <a:off x="6999890" y="3615043"/>
            <a:ext cx="2520000" cy="2520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15"/>
          <p:cNvGrpSpPr/>
          <p:nvPr userDrawn="1"/>
        </p:nvGrpSpPr>
        <p:grpSpPr>
          <a:xfrm>
            <a:off x="7645852" y="5269234"/>
            <a:ext cx="1228077" cy="244615"/>
            <a:chOff x="6564313" y="3448908"/>
            <a:chExt cx="4598675" cy="915988"/>
          </a:xfrm>
        </p:grpSpPr>
        <p:grpSp>
          <p:nvGrpSpPr>
            <p:cNvPr id="17" name="Grupo 16"/>
            <p:cNvGrpSpPr/>
            <p:nvPr/>
          </p:nvGrpSpPr>
          <p:grpSpPr>
            <a:xfrm>
              <a:off x="9110350" y="3448908"/>
              <a:ext cx="2052638" cy="915988"/>
              <a:chOff x="9163110" y="5081595"/>
              <a:chExt cx="2052651" cy="915984"/>
            </a:xfrm>
          </p:grpSpPr>
          <p:sp>
            <p:nvSpPr>
              <p:cNvPr id="66" name="Freeform 231"/>
              <p:cNvSpPr>
                <a:spLocks/>
              </p:cNvSpPr>
              <p:nvPr/>
            </p:nvSpPr>
            <p:spPr bwMode="auto">
              <a:xfrm>
                <a:off x="9340912" y="5903919"/>
                <a:ext cx="63501" cy="74613"/>
              </a:xfrm>
              <a:custGeom>
                <a:avLst/>
                <a:gdLst>
                  <a:gd name="T0" fmla="*/ 22 w 44"/>
                  <a:gd name="T1" fmla="*/ 51 h 51"/>
                  <a:gd name="T2" fmla="*/ 14 w 44"/>
                  <a:gd name="T3" fmla="*/ 49 h 51"/>
                  <a:gd name="T4" fmla="*/ 8 w 44"/>
                  <a:gd name="T5" fmla="*/ 46 h 51"/>
                  <a:gd name="T6" fmla="*/ 3 w 44"/>
                  <a:gd name="T7" fmla="*/ 40 h 51"/>
                  <a:gd name="T8" fmla="*/ 1 w 44"/>
                  <a:gd name="T9" fmla="*/ 33 h 51"/>
                  <a:gd name="T10" fmla="*/ 0 w 44"/>
                  <a:gd name="T11" fmla="*/ 25 h 51"/>
                  <a:gd name="T12" fmla="*/ 0 w 44"/>
                  <a:gd name="T13" fmla="*/ 0 h 51"/>
                  <a:gd name="T14" fmla="*/ 8 w 44"/>
                  <a:gd name="T15" fmla="*/ 0 h 51"/>
                  <a:gd name="T16" fmla="*/ 8 w 44"/>
                  <a:gd name="T17" fmla="*/ 25 h 51"/>
                  <a:gd name="T18" fmla="*/ 9 w 44"/>
                  <a:gd name="T19" fmla="*/ 31 h 51"/>
                  <a:gd name="T20" fmla="*/ 10 w 44"/>
                  <a:gd name="T21" fmla="*/ 36 h 51"/>
                  <a:gd name="T22" fmla="*/ 13 w 44"/>
                  <a:gd name="T23" fmla="*/ 40 h 51"/>
                  <a:gd name="T24" fmla="*/ 17 w 44"/>
                  <a:gd name="T25" fmla="*/ 42 h 51"/>
                  <a:gd name="T26" fmla="*/ 22 w 44"/>
                  <a:gd name="T27" fmla="*/ 43 h 51"/>
                  <a:gd name="T28" fmla="*/ 28 w 44"/>
                  <a:gd name="T29" fmla="*/ 42 h 51"/>
                  <a:gd name="T30" fmla="*/ 32 w 44"/>
                  <a:gd name="T31" fmla="*/ 40 h 51"/>
                  <a:gd name="T32" fmla="*/ 34 w 44"/>
                  <a:gd name="T33" fmla="*/ 36 h 51"/>
                  <a:gd name="T34" fmla="*/ 36 w 44"/>
                  <a:gd name="T35" fmla="*/ 31 h 51"/>
                  <a:gd name="T36" fmla="*/ 36 w 44"/>
                  <a:gd name="T37" fmla="*/ 25 h 51"/>
                  <a:gd name="T38" fmla="*/ 36 w 44"/>
                  <a:gd name="T39" fmla="*/ 0 h 51"/>
                  <a:gd name="T40" fmla="*/ 44 w 44"/>
                  <a:gd name="T41" fmla="*/ 0 h 51"/>
                  <a:gd name="T42" fmla="*/ 44 w 44"/>
                  <a:gd name="T43" fmla="*/ 25 h 51"/>
                  <a:gd name="T44" fmla="*/ 43 w 44"/>
                  <a:gd name="T45" fmla="*/ 35 h 51"/>
                  <a:gd name="T46" fmla="*/ 39 w 44"/>
                  <a:gd name="T47" fmla="*/ 43 h 51"/>
                  <a:gd name="T48" fmla="*/ 32 w 44"/>
                  <a:gd name="T49" fmla="*/ 49 h 51"/>
                  <a:gd name="T50" fmla="*/ 22 w 44"/>
                  <a:gd name="T5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51">
                    <a:moveTo>
                      <a:pt x="22" y="51"/>
                    </a:moveTo>
                    <a:cubicBezTo>
                      <a:pt x="19" y="51"/>
                      <a:pt x="16" y="50"/>
                      <a:pt x="14" y="49"/>
                    </a:cubicBezTo>
                    <a:cubicBezTo>
                      <a:pt x="11" y="48"/>
                      <a:pt x="9" y="47"/>
                      <a:pt x="8" y="46"/>
                    </a:cubicBezTo>
                    <a:cubicBezTo>
                      <a:pt x="6" y="44"/>
                      <a:pt x="5" y="42"/>
                      <a:pt x="3" y="40"/>
                    </a:cubicBezTo>
                    <a:cubicBezTo>
                      <a:pt x="2" y="38"/>
                      <a:pt x="2" y="35"/>
                      <a:pt x="1" y="33"/>
                    </a:cubicBezTo>
                    <a:cubicBezTo>
                      <a:pt x="1" y="31"/>
                      <a:pt x="0" y="28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9" y="29"/>
                      <a:pt x="9" y="31"/>
                    </a:cubicBezTo>
                    <a:cubicBezTo>
                      <a:pt x="9" y="32"/>
                      <a:pt x="10" y="34"/>
                      <a:pt x="10" y="36"/>
                    </a:cubicBezTo>
                    <a:cubicBezTo>
                      <a:pt x="11" y="37"/>
                      <a:pt x="12" y="39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3"/>
                      <a:pt x="20" y="43"/>
                      <a:pt x="22" y="43"/>
                    </a:cubicBezTo>
                    <a:cubicBezTo>
                      <a:pt x="24" y="43"/>
                      <a:pt x="26" y="43"/>
                      <a:pt x="28" y="42"/>
                    </a:cubicBezTo>
                    <a:cubicBezTo>
                      <a:pt x="29" y="42"/>
                      <a:pt x="31" y="41"/>
                      <a:pt x="32" y="40"/>
                    </a:cubicBezTo>
                    <a:cubicBezTo>
                      <a:pt x="33" y="39"/>
                      <a:pt x="34" y="37"/>
                      <a:pt x="34" y="36"/>
                    </a:cubicBezTo>
                    <a:cubicBezTo>
                      <a:pt x="35" y="34"/>
                      <a:pt x="35" y="32"/>
                      <a:pt x="36" y="31"/>
                    </a:cubicBezTo>
                    <a:cubicBezTo>
                      <a:pt x="36" y="29"/>
                      <a:pt x="36" y="27"/>
                      <a:pt x="36" y="2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9"/>
                      <a:pt x="44" y="32"/>
                      <a:pt x="43" y="35"/>
                    </a:cubicBezTo>
                    <a:cubicBezTo>
                      <a:pt x="42" y="38"/>
                      <a:pt x="41" y="41"/>
                      <a:pt x="39" y="43"/>
                    </a:cubicBezTo>
                    <a:cubicBezTo>
                      <a:pt x="37" y="46"/>
                      <a:pt x="35" y="47"/>
                      <a:pt x="32" y="49"/>
                    </a:cubicBezTo>
                    <a:cubicBezTo>
                      <a:pt x="29" y="50"/>
                      <a:pt x="26" y="51"/>
                      <a:pt x="22" y="5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7" name="Freeform 232"/>
              <p:cNvSpPr>
                <a:spLocks/>
              </p:cNvSpPr>
              <p:nvPr/>
            </p:nvSpPr>
            <p:spPr bwMode="auto">
              <a:xfrm>
                <a:off x="9442512" y="5903919"/>
                <a:ext cx="63501" cy="73025"/>
              </a:xfrm>
              <a:custGeom>
                <a:avLst/>
                <a:gdLst>
                  <a:gd name="T0" fmla="*/ 7 w 40"/>
                  <a:gd name="T1" fmla="*/ 13 h 46"/>
                  <a:gd name="T2" fmla="*/ 7 w 40"/>
                  <a:gd name="T3" fmla="*/ 46 h 46"/>
                  <a:gd name="T4" fmla="*/ 0 w 40"/>
                  <a:gd name="T5" fmla="*/ 46 h 46"/>
                  <a:gd name="T6" fmla="*/ 0 w 40"/>
                  <a:gd name="T7" fmla="*/ 0 h 46"/>
                  <a:gd name="T8" fmla="*/ 6 w 40"/>
                  <a:gd name="T9" fmla="*/ 0 h 46"/>
                  <a:gd name="T10" fmla="*/ 33 w 40"/>
                  <a:gd name="T11" fmla="*/ 33 h 46"/>
                  <a:gd name="T12" fmla="*/ 33 w 40"/>
                  <a:gd name="T13" fmla="*/ 0 h 46"/>
                  <a:gd name="T14" fmla="*/ 40 w 40"/>
                  <a:gd name="T15" fmla="*/ 0 h 46"/>
                  <a:gd name="T16" fmla="*/ 40 w 40"/>
                  <a:gd name="T17" fmla="*/ 46 h 46"/>
                  <a:gd name="T18" fmla="*/ 34 w 40"/>
                  <a:gd name="T19" fmla="*/ 46 h 46"/>
                  <a:gd name="T20" fmla="*/ 7 w 40"/>
                  <a:gd name="T21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6">
                    <a:moveTo>
                      <a:pt x="7" y="13"/>
                    </a:moveTo>
                    <a:lnTo>
                      <a:pt x="7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33" y="33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0" y="46"/>
                    </a:lnTo>
                    <a:lnTo>
                      <a:pt x="34" y="46"/>
                    </a:ln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8" name="Rectangle 233"/>
              <p:cNvSpPr>
                <a:spLocks noChangeArrowheads="1"/>
              </p:cNvSpPr>
              <p:nvPr/>
            </p:nvSpPr>
            <p:spPr bwMode="auto">
              <a:xfrm>
                <a:off x="9544111" y="5903919"/>
                <a:ext cx="11113" cy="730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9" name="Freeform 234"/>
              <p:cNvSpPr>
                <a:spLocks noEditPoints="1"/>
              </p:cNvSpPr>
              <p:nvPr/>
            </p:nvSpPr>
            <p:spPr bwMode="auto">
              <a:xfrm>
                <a:off x="9586975" y="5881693"/>
                <a:ext cx="68263" cy="95251"/>
              </a:xfrm>
              <a:custGeom>
                <a:avLst/>
                <a:gdLst>
                  <a:gd name="T0" fmla="*/ 20 w 47"/>
                  <a:gd name="T1" fmla="*/ 15 h 65"/>
                  <a:gd name="T2" fmla="*/ 28 w 47"/>
                  <a:gd name="T3" fmla="*/ 15 h 65"/>
                  <a:gd name="T4" fmla="*/ 47 w 47"/>
                  <a:gd name="T5" fmla="*/ 65 h 65"/>
                  <a:gd name="T6" fmla="*/ 39 w 47"/>
                  <a:gd name="T7" fmla="*/ 65 h 65"/>
                  <a:gd name="T8" fmla="*/ 33 w 47"/>
                  <a:gd name="T9" fmla="*/ 52 h 65"/>
                  <a:gd name="T10" fmla="*/ 14 w 47"/>
                  <a:gd name="T11" fmla="*/ 52 h 65"/>
                  <a:gd name="T12" fmla="*/ 9 w 47"/>
                  <a:gd name="T13" fmla="*/ 65 h 65"/>
                  <a:gd name="T14" fmla="*/ 0 w 47"/>
                  <a:gd name="T15" fmla="*/ 65 h 65"/>
                  <a:gd name="T16" fmla="*/ 20 w 47"/>
                  <a:gd name="T17" fmla="*/ 15 h 65"/>
                  <a:gd name="T18" fmla="*/ 19 w 47"/>
                  <a:gd name="T19" fmla="*/ 5 h 65"/>
                  <a:gd name="T20" fmla="*/ 17 w 47"/>
                  <a:gd name="T21" fmla="*/ 6 h 65"/>
                  <a:gd name="T22" fmla="*/ 16 w 47"/>
                  <a:gd name="T23" fmla="*/ 7 h 65"/>
                  <a:gd name="T24" fmla="*/ 16 w 47"/>
                  <a:gd name="T25" fmla="*/ 8 h 65"/>
                  <a:gd name="T26" fmla="*/ 15 w 47"/>
                  <a:gd name="T27" fmla="*/ 8 h 65"/>
                  <a:gd name="T28" fmla="*/ 11 w 47"/>
                  <a:gd name="T29" fmla="*/ 8 h 65"/>
                  <a:gd name="T30" fmla="*/ 11 w 47"/>
                  <a:gd name="T31" fmla="*/ 7 h 65"/>
                  <a:gd name="T32" fmla="*/ 12 w 47"/>
                  <a:gd name="T33" fmla="*/ 5 h 65"/>
                  <a:gd name="T34" fmla="*/ 13 w 47"/>
                  <a:gd name="T35" fmla="*/ 3 h 65"/>
                  <a:gd name="T36" fmla="*/ 16 w 47"/>
                  <a:gd name="T37" fmla="*/ 1 h 65"/>
                  <a:gd name="T38" fmla="*/ 19 w 47"/>
                  <a:gd name="T39" fmla="*/ 0 h 65"/>
                  <a:gd name="T40" fmla="*/ 22 w 47"/>
                  <a:gd name="T41" fmla="*/ 1 h 65"/>
                  <a:gd name="T42" fmla="*/ 25 w 47"/>
                  <a:gd name="T43" fmla="*/ 3 h 65"/>
                  <a:gd name="T44" fmla="*/ 28 w 47"/>
                  <a:gd name="T45" fmla="*/ 3 h 65"/>
                  <a:gd name="T46" fmla="*/ 30 w 47"/>
                  <a:gd name="T47" fmla="*/ 3 h 65"/>
                  <a:gd name="T48" fmla="*/ 31 w 47"/>
                  <a:gd name="T49" fmla="*/ 2 h 65"/>
                  <a:gd name="T50" fmla="*/ 32 w 47"/>
                  <a:gd name="T51" fmla="*/ 1 h 65"/>
                  <a:gd name="T52" fmla="*/ 32 w 47"/>
                  <a:gd name="T53" fmla="*/ 0 h 65"/>
                  <a:gd name="T54" fmla="*/ 32 w 47"/>
                  <a:gd name="T55" fmla="*/ 0 h 65"/>
                  <a:gd name="T56" fmla="*/ 36 w 47"/>
                  <a:gd name="T57" fmla="*/ 0 h 65"/>
                  <a:gd name="T58" fmla="*/ 36 w 47"/>
                  <a:gd name="T59" fmla="*/ 1 h 65"/>
                  <a:gd name="T60" fmla="*/ 35 w 47"/>
                  <a:gd name="T61" fmla="*/ 3 h 65"/>
                  <a:gd name="T62" fmla="*/ 34 w 47"/>
                  <a:gd name="T63" fmla="*/ 6 h 65"/>
                  <a:gd name="T64" fmla="*/ 32 w 47"/>
                  <a:gd name="T65" fmla="*/ 7 h 65"/>
                  <a:gd name="T66" fmla="*/ 28 w 47"/>
                  <a:gd name="T67" fmla="*/ 8 h 65"/>
                  <a:gd name="T68" fmla="*/ 25 w 47"/>
                  <a:gd name="T69" fmla="*/ 7 h 65"/>
                  <a:gd name="T70" fmla="*/ 22 w 47"/>
                  <a:gd name="T71" fmla="*/ 6 h 65"/>
                  <a:gd name="T72" fmla="*/ 19 w 47"/>
                  <a:gd name="T73" fmla="*/ 5 h 65"/>
                  <a:gd name="T74" fmla="*/ 32 w 47"/>
                  <a:gd name="T75" fmla="*/ 46 h 65"/>
                  <a:gd name="T76" fmla="*/ 24 w 47"/>
                  <a:gd name="T77" fmla="*/ 23 h 65"/>
                  <a:gd name="T78" fmla="*/ 15 w 47"/>
                  <a:gd name="T79" fmla="*/ 46 h 65"/>
                  <a:gd name="T80" fmla="*/ 32 w 47"/>
                  <a:gd name="T81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" h="65">
                    <a:moveTo>
                      <a:pt x="20" y="15"/>
                    </a:moveTo>
                    <a:cubicBezTo>
                      <a:pt x="28" y="15"/>
                      <a:pt x="28" y="15"/>
                      <a:pt x="28" y="1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0" y="65"/>
                      <a:pt x="0" y="65"/>
                      <a:pt x="0" y="65"/>
                    </a:cubicBezTo>
                    <a:lnTo>
                      <a:pt x="20" y="15"/>
                    </a:lnTo>
                    <a:close/>
                    <a:moveTo>
                      <a:pt x="19" y="5"/>
                    </a:moveTo>
                    <a:cubicBezTo>
                      <a:pt x="18" y="5"/>
                      <a:pt x="18" y="5"/>
                      <a:pt x="17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1" y="6"/>
                      <a:pt x="12" y="6"/>
                      <a:pt x="12" y="5"/>
                    </a:cubicBezTo>
                    <a:cubicBezTo>
                      <a:pt x="12" y="4"/>
                      <a:pt x="13" y="3"/>
                      <a:pt x="13" y="3"/>
                    </a:cubicBezTo>
                    <a:cubicBezTo>
                      <a:pt x="14" y="2"/>
                      <a:pt x="15" y="1"/>
                      <a:pt x="16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0" y="0"/>
                      <a:pt x="21" y="0"/>
                      <a:pt x="22" y="1"/>
                    </a:cubicBezTo>
                    <a:cubicBezTo>
                      <a:pt x="23" y="2"/>
                      <a:pt x="24" y="2"/>
                      <a:pt x="25" y="3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30" y="3"/>
                      <a:pt x="31" y="3"/>
                      <a:pt x="31" y="2"/>
                    </a:cubicBezTo>
                    <a:cubicBezTo>
                      <a:pt x="31" y="2"/>
                      <a:pt x="31" y="2"/>
                      <a:pt x="32" y="1"/>
                    </a:cubicBezTo>
                    <a:cubicBezTo>
                      <a:pt x="32" y="1"/>
                      <a:pt x="32" y="1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1"/>
                      <a:pt x="36" y="1"/>
                    </a:cubicBezTo>
                    <a:cubicBezTo>
                      <a:pt x="36" y="2"/>
                      <a:pt x="36" y="2"/>
                      <a:pt x="35" y="3"/>
                    </a:cubicBezTo>
                    <a:cubicBezTo>
                      <a:pt x="35" y="4"/>
                      <a:pt x="34" y="5"/>
                      <a:pt x="34" y="6"/>
                    </a:cubicBezTo>
                    <a:cubicBezTo>
                      <a:pt x="33" y="6"/>
                      <a:pt x="33" y="7"/>
                      <a:pt x="32" y="7"/>
                    </a:cubicBezTo>
                    <a:cubicBezTo>
                      <a:pt x="31" y="8"/>
                      <a:pt x="29" y="8"/>
                      <a:pt x="28" y="8"/>
                    </a:cubicBezTo>
                    <a:cubicBezTo>
                      <a:pt x="27" y="8"/>
                      <a:pt x="26" y="8"/>
                      <a:pt x="25" y="7"/>
                    </a:cubicBezTo>
                    <a:cubicBezTo>
                      <a:pt x="24" y="7"/>
                      <a:pt x="23" y="6"/>
                      <a:pt x="22" y="6"/>
                    </a:cubicBezTo>
                    <a:cubicBezTo>
                      <a:pt x="21" y="5"/>
                      <a:pt x="20" y="5"/>
                      <a:pt x="19" y="5"/>
                    </a:cubicBezTo>
                    <a:moveTo>
                      <a:pt x="32" y="46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15" y="46"/>
                      <a:pt x="15" y="46"/>
                      <a:pt x="15" y="46"/>
                    </a:cubicBezTo>
                    <a:lnTo>
                      <a:pt x="3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0" name="Freeform 235"/>
              <p:cNvSpPr>
                <a:spLocks noEditPoints="1"/>
              </p:cNvSpPr>
              <p:nvPr/>
            </p:nvSpPr>
            <p:spPr bwMode="auto">
              <a:xfrm>
                <a:off x="9679052" y="5902331"/>
                <a:ext cx="69852" cy="76199"/>
              </a:xfrm>
              <a:custGeom>
                <a:avLst/>
                <a:gdLst>
                  <a:gd name="T0" fmla="*/ 0 w 48"/>
                  <a:gd name="T1" fmla="*/ 26 h 52"/>
                  <a:gd name="T2" fmla="*/ 2 w 48"/>
                  <a:gd name="T3" fmla="*/ 16 h 52"/>
                  <a:gd name="T4" fmla="*/ 7 w 48"/>
                  <a:gd name="T5" fmla="*/ 8 h 52"/>
                  <a:gd name="T6" fmla="*/ 14 w 48"/>
                  <a:gd name="T7" fmla="*/ 2 h 52"/>
                  <a:gd name="T8" fmla="*/ 24 w 48"/>
                  <a:gd name="T9" fmla="*/ 0 h 52"/>
                  <a:gd name="T10" fmla="*/ 34 w 48"/>
                  <a:gd name="T11" fmla="*/ 2 h 52"/>
                  <a:gd name="T12" fmla="*/ 42 w 48"/>
                  <a:gd name="T13" fmla="*/ 8 h 52"/>
                  <a:gd name="T14" fmla="*/ 47 w 48"/>
                  <a:gd name="T15" fmla="*/ 17 h 52"/>
                  <a:gd name="T16" fmla="*/ 48 w 48"/>
                  <a:gd name="T17" fmla="*/ 26 h 52"/>
                  <a:gd name="T18" fmla="*/ 47 w 48"/>
                  <a:gd name="T19" fmla="*/ 36 h 52"/>
                  <a:gd name="T20" fmla="*/ 42 w 48"/>
                  <a:gd name="T21" fmla="*/ 44 h 52"/>
                  <a:gd name="T22" fmla="*/ 34 w 48"/>
                  <a:gd name="T23" fmla="*/ 50 h 52"/>
                  <a:gd name="T24" fmla="*/ 24 w 48"/>
                  <a:gd name="T25" fmla="*/ 52 h 52"/>
                  <a:gd name="T26" fmla="*/ 16 w 48"/>
                  <a:gd name="T27" fmla="*/ 50 h 52"/>
                  <a:gd name="T28" fmla="*/ 9 w 48"/>
                  <a:gd name="T29" fmla="*/ 46 h 52"/>
                  <a:gd name="T30" fmla="*/ 4 w 48"/>
                  <a:gd name="T31" fmla="*/ 41 h 52"/>
                  <a:gd name="T32" fmla="*/ 1 w 48"/>
                  <a:gd name="T33" fmla="*/ 34 h 52"/>
                  <a:gd name="T34" fmla="*/ 0 w 48"/>
                  <a:gd name="T35" fmla="*/ 26 h 52"/>
                  <a:gd name="T36" fmla="*/ 24 w 48"/>
                  <a:gd name="T37" fmla="*/ 44 h 52"/>
                  <a:gd name="T38" fmla="*/ 31 w 48"/>
                  <a:gd name="T39" fmla="*/ 43 h 52"/>
                  <a:gd name="T40" fmla="*/ 36 w 48"/>
                  <a:gd name="T41" fmla="*/ 39 h 52"/>
                  <a:gd name="T42" fmla="*/ 39 w 48"/>
                  <a:gd name="T43" fmla="*/ 33 h 52"/>
                  <a:gd name="T44" fmla="*/ 40 w 48"/>
                  <a:gd name="T45" fmla="*/ 26 h 52"/>
                  <a:gd name="T46" fmla="*/ 39 w 48"/>
                  <a:gd name="T47" fmla="*/ 19 h 52"/>
                  <a:gd name="T48" fmla="*/ 36 w 48"/>
                  <a:gd name="T49" fmla="*/ 13 h 52"/>
                  <a:gd name="T50" fmla="*/ 31 w 48"/>
                  <a:gd name="T51" fmla="*/ 9 h 52"/>
                  <a:gd name="T52" fmla="*/ 24 w 48"/>
                  <a:gd name="T53" fmla="*/ 7 h 52"/>
                  <a:gd name="T54" fmla="*/ 17 w 48"/>
                  <a:gd name="T55" fmla="*/ 9 h 52"/>
                  <a:gd name="T56" fmla="*/ 12 w 48"/>
                  <a:gd name="T57" fmla="*/ 13 h 52"/>
                  <a:gd name="T58" fmla="*/ 9 w 48"/>
                  <a:gd name="T59" fmla="*/ 19 h 52"/>
                  <a:gd name="T60" fmla="*/ 8 w 48"/>
                  <a:gd name="T61" fmla="*/ 26 h 52"/>
                  <a:gd name="T62" fmla="*/ 10 w 48"/>
                  <a:gd name="T63" fmla="*/ 35 h 52"/>
                  <a:gd name="T64" fmla="*/ 16 w 48"/>
                  <a:gd name="T65" fmla="*/ 42 h 52"/>
                  <a:gd name="T66" fmla="*/ 24 w 48"/>
                  <a:gd name="T6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8" h="52">
                    <a:moveTo>
                      <a:pt x="0" y="26"/>
                    </a:moveTo>
                    <a:cubicBezTo>
                      <a:pt x="0" y="23"/>
                      <a:pt x="0" y="19"/>
                      <a:pt x="2" y="16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9" y="6"/>
                      <a:pt x="11" y="4"/>
                      <a:pt x="14" y="2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8" y="0"/>
                      <a:pt x="31" y="1"/>
                      <a:pt x="34" y="2"/>
                    </a:cubicBezTo>
                    <a:cubicBezTo>
                      <a:pt x="37" y="4"/>
                      <a:pt x="40" y="6"/>
                      <a:pt x="42" y="8"/>
                    </a:cubicBezTo>
                    <a:cubicBezTo>
                      <a:pt x="44" y="11"/>
                      <a:pt x="45" y="14"/>
                      <a:pt x="47" y="17"/>
                    </a:cubicBezTo>
                    <a:cubicBezTo>
                      <a:pt x="48" y="20"/>
                      <a:pt x="48" y="23"/>
                      <a:pt x="48" y="26"/>
                    </a:cubicBezTo>
                    <a:cubicBezTo>
                      <a:pt x="48" y="29"/>
                      <a:pt x="48" y="33"/>
                      <a:pt x="47" y="36"/>
                    </a:cubicBezTo>
                    <a:cubicBezTo>
                      <a:pt x="45" y="39"/>
                      <a:pt x="44" y="42"/>
                      <a:pt x="42" y="44"/>
                    </a:cubicBezTo>
                    <a:cubicBezTo>
                      <a:pt x="39" y="46"/>
                      <a:pt x="37" y="48"/>
                      <a:pt x="34" y="50"/>
                    </a:cubicBezTo>
                    <a:cubicBezTo>
                      <a:pt x="31" y="51"/>
                      <a:pt x="27" y="52"/>
                      <a:pt x="24" y="52"/>
                    </a:cubicBezTo>
                    <a:cubicBezTo>
                      <a:pt x="21" y="52"/>
                      <a:pt x="19" y="51"/>
                      <a:pt x="16" y="50"/>
                    </a:cubicBezTo>
                    <a:cubicBezTo>
                      <a:pt x="13" y="49"/>
                      <a:pt x="11" y="48"/>
                      <a:pt x="9" y="46"/>
                    </a:cubicBezTo>
                    <a:cubicBezTo>
                      <a:pt x="7" y="45"/>
                      <a:pt x="6" y="43"/>
                      <a:pt x="4" y="41"/>
                    </a:cubicBezTo>
                    <a:cubicBezTo>
                      <a:pt x="3" y="38"/>
                      <a:pt x="2" y="36"/>
                      <a:pt x="1" y="34"/>
                    </a:cubicBezTo>
                    <a:cubicBezTo>
                      <a:pt x="0" y="31"/>
                      <a:pt x="0" y="29"/>
                      <a:pt x="0" y="26"/>
                    </a:cubicBezTo>
                    <a:moveTo>
                      <a:pt x="24" y="44"/>
                    </a:moveTo>
                    <a:cubicBezTo>
                      <a:pt x="27" y="44"/>
                      <a:pt x="29" y="44"/>
                      <a:pt x="31" y="43"/>
                    </a:cubicBezTo>
                    <a:cubicBezTo>
                      <a:pt x="33" y="42"/>
                      <a:pt x="35" y="40"/>
                      <a:pt x="36" y="39"/>
                    </a:cubicBezTo>
                    <a:cubicBezTo>
                      <a:pt x="37" y="37"/>
                      <a:pt x="38" y="35"/>
                      <a:pt x="39" y="33"/>
                    </a:cubicBezTo>
                    <a:cubicBezTo>
                      <a:pt x="40" y="31"/>
                      <a:pt x="40" y="28"/>
                      <a:pt x="40" y="26"/>
                    </a:cubicBezTo>
                    <a:cubicBezTo>
                      <a:pt x="40" y="24"/>
                      <a:pt x="40" y="21"/>
                      <a:pt x="39" y="19"/>
                    </a:cubicBezTo>
                    <a:cubicBezTo>
                      <a:pt x="38" y="17"/>
                      <a:pt x="37" y="15"/>
                      <a:pt x="36" y="13"/>
                    </a:cubicBezTo>
                    <a:cubicBezTo>
                      <a:pt x="34" y="11"/>
                      <a:pt x="33" y="10"/>
                      <a:pt x="31" y="9"/>
                    </a:cubicBezTo>
                    <a:cubicBezTo>
                      <a:pt x="29" y="8"/>
                      <a:pt x="26" y="7"/>
                      <a:pt x="24" y="7"/>
                    </a:cubicBezTo>
                    <a:cubicBezTo>
                      <a:pt x="22" y="7"/>
                      <a:pt x="19" y="8"/>
                      <a:pt x="17" y="9"/>
                    </a:cubicBezTo>
                    <a:cubicBezTo>
                      <a:pt x="15" y="10"/>
                      <a:pt x="13" y="12"/>
                      <a:pt x="12" y="13"/>
                    </a:cubicBezTo>
                    <a:cubicBezTo>
                      <a:pt x="11" y="15"/>
                      <a:pt x="10" y="17"/>
                      <a:pt x="9" y="19"/>
                    </a:cubicBezTo>
                    <a:cubicBezTo>
                      <a:pt x="8" y="21"/>
                      <a:pt x="8" y="24"/>
                      <a:pt x="8" y="26"/>
                    </a:cubicBezTo>
                    <a:cubicBezTo>
                      <a:pt x="8" y="29"/>
                      <a:pt x="9" y="32"/>
                      <a:pt x="10" y="35"/>
                    </a:cubicBezTo>
                    <a:cubicBezTo>
                      <a:pt x="11" y="38"/>
                      <a:pt x="13" y="40"/>
                      <a:pt x="16" y="42"/>
                    </a:cubicBezTo>
                    <a:cubicBezTo>
                      <a:pt x="18" y="44"/>
                      <a:pt x="21" y="44"/>
                      <a:pt x="24" y="4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1" name="Freeform 236"/>
              <p:cNvSpPr>
                <a:spLocks/>
              </p:cNvSpPr>
              <p:nvPr/>
            </p:nvSpPr>
            <p:spPr bwMode="auto">
              <a:xfrm>
                <a:off x="9829863" y="5903919"/>
                <a:ext cx="52388" cy="73025"/>
              </a:xfrm>
              <a:custGeom>
                <a:avLst/>
                <a:gdLst>
                  <a:gd name="T0" fmla="*/ 33 w 33"/>
                  <a:gd name="T1" fmla="*/ 40 h 46"/>
                  <a:gd name="T2" fmla="*/ 33 w 33"/>
                  <a:gd name="T3" fmla="*/ 46 h 46"/>
                  <a:gd name="T4" fmla="*/ 0 w 33"/>
                  <a:gd name="T5" fmla="*/ 46 h 46"/>
                  <a:gd name="T6" fmla="*/ 0 w 33"/>
                  <a:gd name="T7" fmla="*/ 0 h 46"/>
                  <a:gd name="T8" fmla="*/ 32 w 33"/>
                  <a:gd name="T9" fmla="*/ 0 h 46"/>
                  <a:gd name="T10" fmla="*/ 32 w 33"/>
                  <a:gd name="T11" fmla="*/ 6 h 46"/>
                  <a:gd name="T12" fmla="*/ 8 w 33"/>
                  <a:gd name="T13" fmla="*/ 6 h 46"/>
                  <a:gd name="T14" fmla="*/ 8 w 33"/>
                  <a:gd name="T15" fmla="*/ 19 h 46"/>
                  <a:gd name="T16" fmla="*/ 29 w 33"/>
                  <a:gd name="T17" fmla="*/ 19 h 46"/>
                  <a:gd name="T18" fmla="*/ 29 w 33"/>
                  <a:gd name="T19" fmla="*/ 26 h 46"/>
                  <a:gd name="T20" fmla="*/ 8 w 33"/>
                  <a:gd name="T21" fmla="*/ 26 h 46"/>
                  <a:gd name="T22" fmla="*/ 8 w 33"/>
                  <a:gd name="T23" fmla="*/ 40 h 46"/>
                  <a:gd name="T24" fmla="*/ 33 w 33"/>
                  <a:gd name="T25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46">
                    <a:moveTo>
                      <a:pt x="33" y="40"/>
                    </a:moveTo>
                    <a:lnTo>
                      <a:pt x="33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32" y="6"/>
                    </a:lnTo>
                    <a:lnTo>
                      <a:pt x="8" y="6"/>
                    </a:lnTo>
                    <a:lnTo>
                      <a:pt x="8" y="19"/>
                    </a:lnTo>
                    <a:lnTo>
                      <a:pt x="29" y="19"/>
                    </a:lnTo>
                    <a:lnTo>
                      <a:pt x="29" y="26"/>
                    </a:lnTo>
                    <a:lnTo>
                      <a:pt x="8" y="26"/>
                    </a:lnTo>
                    <a:lnTo>
                      <a:pt x="8" y="40"/>
                    </a:lnTo>
                    <a:lnTo>
                      <a:pt x="33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2" name="Freeform 237"/>
              <p:cNvSpPr>
                <a:spLocks noEditPoints="1"/>
              </p:cNvSpPr>
              <p:nvPr/>
            </p:nvSpPr>
            <p:spPr bwMode="auto">
              <a:xfrm>
                <a:off x="9961628" y="5903919"/>
                <a:ext cx="58739" cy="73025"/>
              </a:xfrm>
              <a:custGeom>
                <a:avLst/>
                <a:gdLst>
                  <a:gd name="T0" fmla="*/ 0 w 40"/>
                  <a:gd name="T1" fmla="*/ 50 h 50"/>
                  <a:gd name="T2" fmla="*/ 0 w 40"/>
                  <a:gd name="T3" fmla="*/ 0 h 50"/>
                  <a:gd name="T4" fmla="*/ 22 w 40"/>
                  <a:gd name="T5" fmla="*/ 0 h 50"/>
                  <a:gd name="T6" fmla="*/ 29 w 40"/>
                  <a:gd name="T7" fmla="*/ 1 h 50"/>
                  <a:gd name="T8" fmla="*/ 34 w 40"/>
                  <a:gd name="T9" fmla="*/ 5 h 50"/>
                  <a:gd name="T10" fmla="*/ 37 w 40"/>
                  <a:gd name="T11" fmla="*/ 10 h 50"/>
                  <a:gd name="T12" fmla="*/ 38 w 40"/>
                  <a:gd name="T13" fmla="*/ 16 h 50"/>
                  <a:gd name="T14" fmla="*/ 35 w 40"/>
                  <a:gd name="T15" fmla="*/ 25 h 50"/>
                  <a:gd name="T16" fmla="*/ 28 w 40"/>
                  <a:gd name="T17" fmla="*/ 31 h 50"/>
                  <a:gd name="T18" fmla="*/ 40 w 40"/>
                  <a:gd name="T19" fmla="*/ 50 h 50"/>
                  <a:gd name="T20" fmla="*/ 31 w 40"/>
                  <a:gd name="T21" fmla="*/ 50 h 50"/>
                  <a:gd name="T22" fmla="*/ 20 w 40"/>
                  <a:gd name="T23" fmla="*/ 33 h 50"/>
                  <a:gd name="T24" fmla="*/ 8 w 40"/>
                  <a:gd name="T25" fmla="*/ 33 h 50"/>
                  <a:gd name="T26" fmla="*/ 8 w 40"/>
                  <a:gd name="T27" fmla="*/ 50 h 50"/>
                  <a:gd name="T28" fmla="*/ 0 w 40"/>
                  <a:gd name="T29" fmla="*/ 50 h 50"/>
                  <a:gd name="T30" fmla="*/ 8 w 40"/>
                  <a:gd name="T31" fmla="*/ 26 h 50"/>
                  <a:gd name="T32" fmla="*/ 22 w 40"/>
                  <a:gd name="T33" fmla="*/ 26 h 50"/>
                  <a:gd name="T34" fmla="*/ 28 w 40"/>
                  <a:gd name="T35" fmla="*/ 23 h 50"/>
                  <a:gd name="T36" fmla="*/ 30 w 40"/>
                  <a:gd name="T37" fmla="*/ 16 h 50"/>
                  <a:gd name="T38" fmla="*/ 28 w 40"/>
                  <a:gd name="T39" fmla="*/ 9 h 50"/>
                  <a:gd name="T40" fmla="*/ 22 w 40"/>
                  <a:gd name="T41" fmla="*/ 7 h 50"/>
                  <a:gd name="T42" fmla="*/ 8 w 40"/>
                  <a:gd name="T43" fmla="*/ 7 h 50"/>
                  <a:gd name="T44" fmla="*/ 8 w 40"/>
                  <a:gd name="T45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5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0"/>
                      <a:pt x="29" y="1"/>
                    </a:cubicBezTo>
                    <a:cubicBezTo>
                      <a:pt x="31" y="2"/>
                      <a:pt x="32" y="3"/>
                      <a:pt x="34" y="5"/>
                    </a:cubicBezTo>
                    <a:cubicBezTo>
                      <a:pt x="35" y="6"/>
                      <a:pt x="36" y="8"/>
                      <a:pt x="37" y="10"/>
                    </a:cubicBezTo>
                    <a:cubicBezTo>
                      <a:pt x="38" y="12"/>
                      <a:pt x="38" y="14"/>
                      <a:pt x="38" y="16"/>
                    </a:cubicBezTo>
                    <a:cubicBezTo>
                      <a:pt x="38" y="20"/>
                      <a:pt x="37" y="23"/>
                      <a:pt x="35" y="25"/>
                    </a:cubicBezTo>
                    <a:cubicBezTo>
                      <a:pt x="34" y="28"/>
                      <a:pt x="31" y="30"/>
                      <a:pt x="28" y="31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50"/>
                      <a:pt x="8" y="50"/>
                      <a:pt x="8" y="50"/>
                    </a:cubicBezTo>
                    <a:lnTo>
                      <a:pt x="0" y="50"/>
                    </a:lnTo>
                    <a:close/>
                    <a:moveTo>
                      <a:pt x="8" y="26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5" y="26"/>
                      <a:pt x="26" y="25"/>
                      <a:pt x="28" y="23"/>
                    </a:cubicBezTo>
                    <a:cubicBezTo>
                      <a:pt x="29" y="21"/>
                      <a:pt x="30" y="19"/>
                      <a:pt x="30" y="16"/>
                    </a:cubicBezTo>
                    <a:cubicBezTo>
                      <a:pt x="30" y="13"/>
                      <a:pt x="29" y="11"/>
                      <a:pt x="28" y="9"/>
                    </a:cubicBezTo>
                    <a:cubicBezTo>
                      <a:pt x="26" y="8"/>
                      <a:pt x="24" y="7"/>
                      <a:pt x="22" y="7"/>
                    </a:cubicBezTo>
                    <a:cubicBezTo>
                      <a:pt x="8" y="7"/>
                      <a:pt x="8" y="7"/>
                      <a:pt x="8" y="7"/>
                    </a:cubicBezTo>
                    <a:lnTo>
                      <a:pt x="8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3" name="Freeform 238"/>
              <p:cNvSpPr>
                <a:spLocks/>
              </p:cNvSpPr>
              <p:nvPr/>
            </p:nvSpPr>
            <p:spPr bwMode="auto">
              <a:xfrm>
                <a:off x="10052115" y="5903919"/>
                <a:ext cx="52388" cy="73025"/>
              </a:xfrm>
              <a:custGeom>
                <a:avLst/>
                <a:gdLst>
                  <a:gd name="T0" fmla="*/ 33 w 33"/>
                  <a:gd name="T1" fmla="*/ 40 h 46"/>
                  <a:gd name="T2" fmla="*/ 33 w 33"/>
                  <a:gd name="T3" fmla="*/ 46 h 46"/>
                  <a:gd name="T4" fmla="*/ 0 w 33"/>
                  <a:gd name="T5" fmla="*/ 46 h 46"/>
                  <a:gd name="T6" fmla="*/ 0 w 33"/>
                  <a:gd name="T7" fmla="*/ 0 h 46"/>
                  <a:gd name="T8" fmla="*/ 32 w 33"/>
                  <a:gd name="T9" fmla="*/ 0 h 46"/>
                  <a:gd name="T10" fmla="*/ 32 w 33"/>
                  <a:gd name="T11" fmla="*/ 6 h 46"/>
                  <a:gd name="T12" fmla="*/ 8 w 33"/>
                  <a:gd name="T13" fmla="*/ 6 h 46"/>
                  <a:gd name="T14" fmla="*/ 8 w 33"/>
                  <a:gd name="T15" fmla="*/ 19 h 46"/>
                  <a:gd name="T16" fmla="*/ 29 w 33"/>
                  <a:gd name="T17" fmla="*/ 19 h 46"/>
                  <a:gd name="T18" fmla="*/ 29 w 33"/>
                  <a:gd name="T19" fmla="*/ 26 h 46"/>
                  <a:gd name="T20" fmla="*/ 8 w 33"/>
                  <a:gd name="T21" fmla="*/ 26 h 46"/>
                  <a:gd name="T22" fmla="*/ 8 w 33"/>
                  <a:gd name="T23" fmla="*/ 40 h 46"/>
                  <a:gd name="T24" fmla="*/ 33 w 33"/>
                  <a:gd name="T25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46">
                    <a:moveTo>
                      <a:pt x="33" y="40"/>
                    </a:moveTo>
                    <a:lnTo>
                      <a:pt x="33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32" y="6"/>
                    </a:lnTo>
                    <a:lnTo>
                      <a:pt x="8" y="6"/>
                    </a:lnTo>
                    <a:lnTo>
                      <a:pt x="8" y="19"/>
                    </a:lnTo>
                    <a:lnTo>
                      <a:pt x="29" y="19"/>
                    </a:lnTo>
                    <a:lnTo>
                      <a:pt x="29" y="26"/>
                    </a:lnTo>
                    <a:lnTo>
                      <a:pt x="8" y="26"/>
                    </a:lnTo>
                    <a:lnTo>
                      <a:pt x="8" y="40"/>
                    </a:lnTo>
                    <a:lnTo>
                      <a:pt x="33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4" name="Freeform 239"/>
              <p:cNvSpPr>
                <a:spLocks/>
              </p:cNvSpPr>
              <p:nvPr/>
            </p:nvSpPr>
            <p:spPr bwMode="auto">
              <a:xfrm>
                <a:off x="10131491" y="5902331"/>
                <a:ext cx="65089" cy="76199"/>
              </a:xfrm>
              <a:custGeom>
                <a:avLst/>
                <a:gdLst>
                  <a:gd name="T0" fmla="*/ 25 w 45"/>
                  <a:gd name="T1" fmla="*/ 0 h 52"/>
                  <a:gd name="T2" fmla="*/ 37 w 45"/>
                  <a:gd name="T3" fmla="*/ 3 h 52"/>
                  <a:gd name="T4" fmla="*/ 44 w 45"/>
                  <a:gd name="T5" fmla="*/ 11 h 52"/>
                  <a:gd name="T6" fmla="*/ 38 w 45"/>
                  <a:gd name="T7" fmla="*/ 16 h 52"/>
                  <a:gd name="T8" fmla="*/ 35 w 45"/>
                  <a:gd name="T9" fmla="*/ 12 h 52"/>
                  <a:gd name="T10" fmla="*/ 32 w 45"/>
                  <a:gd name="T11" fmla="*/ 9 h 52"/>
                  <a:gd name="T12" fmla="*/ 28 w 45"/>
                  <a:gd name="T13" fmla="*/ 8 h 52"/>
                  <a:gd name="T14" fmla="*/ 25 w 45"/>
                  <a:gd name="T15" fmla="*/ 7 h 52"/>
                  <a:gd name="T16" fmla="*/ 19 w 45"/>
                  <a:gd name="T17" fmla="*/ 9 h 52"/>
                  <a:gd name="T18" fmla="*/ 14 w 45"/>
                  <a:gd name="T19" fmla="*/ 11 h 52"/>
                  <a:gd name="T20" fmla="*/ 11 w 45"/>
                  <a:gd name="T21" fmla="*/ 16 h 52"/>
                  <a:gd name="T22" fmla="*/ 9 w 45"/>
                  <a:gd name="T23" fmla="*/ 21 h 52"/>
                  <a:gd name="T24" fmla="*/ 8 w 45"/>
                  <a:gd name="T25" fmla="*/ 26 h 52"/>
                  <a:gd name="T26" fmla="*/ 10 w 45"/>
                  <a:gd name="T27" fmla="*/ 35 h 52"/>
                  <a:gd name="T28" fmla="*/ 16 w 45"/>
                  <a:gd name="T29" fmla="*/ 42 h 52"/>
                  <a:gd name="T30" fmla="*/ 25 w 45"/>
                  <a:gd name="T31" fmla="*/ 45 h 52"/>
                  <a:gd name="T32" fmla="*/ 30 w 45"/>
                  <a:gd name="T33" fmla="*/ 44 h 52"/>
                  <a:gd name="T34" fmla="*/ 35 w 45"/>
                  <a:gd name="T35" fmla="*/ 41 h 52"/>
                  <a:gd name="T36" fmla="*/ 38 w 45"/>
                  <a:gd name="T37" fmla="*/ 36 h 52"/>
                  <a:gd name="T38" fmla="*/ 45 w 45"/>
                  <a:gd name="T39" fmla="*/ 40 h 52"/>
                  <a:gd name="T40" fmla="*/ 40 w 45"/>
                  <a:gd name="T41" fmla="*/ 46 h 52"/>
                  <a:gd name="T42" fmla="*/ 33 w 45"/>
                  <a:gd name="T43" fmla="*/ 50 h 52"/>
                  <a:gd name="T44" fmla="*/ 24 w 45"/>
                  <a:gd name="T45" fmla="*/ 52 h 52"/>
                  <a:gd name="T46" fmla="*/ 15 w 45"/>
                  <a:gd name="T47" fmla="*/ 50 h 52"/>
                  <a:gd name="T48" fmla="*/ 7 w 45"/>
                  <a:gd name="T49" fmla="*/ 44 h 52"/>
                  <a:gd name="T50" fmla="*/ 2 w 45"/>
                  <a:gd name="T51" fmla="*/ 35 h 52"/>
                  <a:gd name="T52" fmla="*/ 0 w 45"/>
                  <a:gd name="T53" fmla="*/ 26 h 52"/>
                  <a:gd name="T54" fmla="*/ 1 w 45"/>
                  <a:gd name="T55" fmla="*/ 18 h 52"/>
                  <a:gd name="T56" fmla="*/ 4 w 45"/>
                  <a:gd name="T57" fmla="*/ 11 h 52"/>
                  <a:gd name="T58" fmla="*/ 9 w 45"/>
                  <a:gd name="T59" fmla="*/ 6 h 52"/>
                  <a:gd name="T60" fmla="*/ 16 w 45"/>
                  <a:gd name="T61" fmla="*/ 2 h 52"/>
                  <a:gd name="T62" fmla="*/ 25 w 45"/>
                  <a:gd name="T6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52">
                    <a:moveTo>
                      <a:pt x="25" y="0"/>
                    </a:move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2" y="8"/>
                      <a:pt x="44" y="11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4"/>
                      <a:pt x="36" y="13"/>
                      <a:pt x="35" y="12"/>
                    </a:cubicBezTo>
                    <a:cubicBezTo>
                      <a:pt x="34" y="11"/>
                      <a:pt x="33" y="10"/>
                      <a:pt x="32" y="9"/>
                    </a:cubicBezTo>
                    <a:cubicBezTo>
                      <a:pt x="31" y="9"/>
                      <a:pt x="30" y="8"/>
                      <a:pt x="28" y="8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22" y="7"/>
                      <a:pt x="21" y="8"/>
                      <a:pt x="19" y="9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3" y="13"/>
                      <a:pt x="12" y="14"/>
                      <a:pt x="11" y="16"/>
                    </a:cubicBezTo>
                    <a:cubicBezTo>
                      <a:pt x="10" y="17"/>
                      <a:pt x="9" y="19"/>
                      <a:pt x="9" y="21"/>
                    </a:cubicBezTo>
                    <a:cubicBezTo>
                      <a:pt x="9" y="22"/>
                      <a:pt x="8" y="24"/>
                      <a:pt x="8" y="26"/>
                    </a:cubicBezTo>
                    <a:cubicBezTo>
                      <a:pt x="8" y="29"/>
                      <a:pt x="9" y="32"/>
                      <a:pt x="10" y="35"/>
                    </a:cubicBezTo>
                    <a:cubicBezTo>
                      <a:pt x="12" y="38"/>
                      <a:pt x="14" y="40"/>
                      <a:pt x="16" y="42"/>
                    </a:cubicBezTo>
                    <a:cubicBezTo>
                      <a:pt x="19" y="44"/>
                      <a:pt x="22" y="45"/>
                      <a:pt x="25" y="45"/>
                    </a:cubicBezTo>
                    <a:cubicBezTo>
                      <a:pt x="26" y="45"/>
                      <a:pt x="28" y="44"/>
                      <a:pt x="30" y="44"/>
                    </a:cubicBezTo>
                    <a:cubicBezTo>
                      <a:pt x="32" y="43"/>
                      <a:pt x="33" y="42"/>
                      <a:pt x="35" y="41"/>
                    </a:cubicBezTo>
                    <a:cubicBezTo>
                      <a:pt x="36" y="40"/>
                      <a:pt x="37" y="38"/>
                      <a:pt x="38" y="36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4" y="42"/>
                      <a:pt x="42" y="45"/>
                      <a:pt x="40" y="46"/>
                    </a:cubicBezTo>
                    <a:cubicBezTo>
                      <a:pt x="38" y="48"/>
                      <a:pt x="35" y="50"/>
                      <a:pt x="33" y="50"/>
                    </a:cubicBezTo>
                    <a:cubicBezTo>
                      <a:pt x="30" y="51"/>
                      <a:pt x="27" y="52"/>
                      <a:pt x="24" y="52"/>
                    </a:cubicBezTo>
                    <a:cubicBezTo>
                      <a:pt x="21" y="52"/>
                      <a:pt x="18" y="51"/>
                      <a:pt x="15" y="50"/>
                    </a:cubicBezTo>
                    <a:cubicBezTo>
                      <a:pt x="12" y="48"/>
                      <a:pt x="9" y="46"/>
                      <a:pt x="7" y="44"/>
                    </a:cubicBezTo>
                    <a:cubicBezTo>
                      <a:pt x="5" y="41"/>
                      <a:pt x="3" y="38"/>
                      <a:pt x="2" y="35"/>
                    </a:cubicBezTo>
                    <a:cubicBezTo>
                      <a:pt x="1" y="32"/>
                      <a:pt x="0" y="29"/>
                      <a:pt x="0" y="26"/>
                    </a:cubicBezTo>
                    <a:cubicBezTo>
                      <a:pt x="0" y="23"/>
                      <a:pt x="1" y="21"/>
                      <a:pt x="1" y="18"/>
                    </a:cubicBezTo>
                    <a:cubicBezTo>
                      <a:pt x="2" y="16"/>
                      <a:pt x="3" y="14"/>
                      <a:pt x="4" y="11"/>
                    </a:cubicBezTo>
                    <a:cubicBezTo>
                      <a:pt x="6" y="9"/>
                      <a:pt x="7" y="7"/>
                      <a:pt x="9" y="6"/>
                    </a:cubicBezTo>
                    <a:cubicBezTo>
                      <a:pt x="11" y="4"/>
                      <a:pt x="14" y="3"/>
                      <a:pt x="16" y="2"/>
                    </a:cubicBezTo>
                    <a:cubicBezTo>
                      <a:pt x="19" y="1"/>
                      <a:pt x="22" y="0"/>
                      <a:pt x="25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5" name="Freeform 240"/>
              <p:cNvSpPr>
                <a:spLocks noEditPoints="1"/>
              </p:cNvSpPr>
              <p:nvPr/>
            </p:nvSpPr>
            <p:spPr bwMode="auto">
              <a:xfrm>
                <a:off x="10223566" y="5902331"/>
                <a:ext cx="71437" cy="76199"/>
              </a:xfrm>
              <a:custGeom>
                <a:avLst/>
                <a:gdLst>
                  <a:gd name="T0" fmla="*/ 0 w 49"/>
                  <a:gd name="T1" fmla="*/ 26 h 52"/>
                  <a:gd name="T2" fmla="*/ 2 w 49"/>
                  <a:gd name="T3" fmla="*/ 16 h 52"/>
                  <a:gd name="T4" fmla="*/ 7 w 49"/>
                  <a:gd name="T5" fmla="*/ 8 h 52"/>
                  <a:gd name="T6" fmla="*/ 15 w 49"/>
                  <a:gd name="T7" fmla="*/ 2 h 52"/>
                  <a:gd name="T8" fmla="*/ 24 w 49"/>
                  <a:gd name="T9" fmla="*/ 0 h 52"/>
                  <a:gd name="T10" fmla="*/ 34 w 49"/>
                  <a:gd name="T11" fmla="*/ 2 h 52"/>
                  <a:gd name="T12" fmla="*/ 42 w 49"/>
                  <a:gd name="T13" fmla="*/ 8 h 52"/>
                  <a:gd name="T14" fmla="*/ 47 w 49"/>
                  <a:gd name="T15" fmla="*/ 17 h 52"/>
                  <a:gd name="T16" fmla="*/ 49 w 49"/>
                  <a:gd name="T17" fmla="*/ 26 h 52"/>
                  <a:gd name="T18" fmla="*/ 47 w 49"/>
                  <a:gd name="T19" fmla="*/ 36 h 52"/>
                  <a:gd name="T20" fmla="*/ 42 w 49"/>
                  <a:gd name="T21" fmla="*/ 44 h 52"/>
                  <a:gd name="T22" fmla="*/ 34 w 49"/>
                  <a:gd name="T23" fmla="*/ 50 h 52"/>
                  <a:gd name="T24" fmla="*/ 24 w 49"/>
                  <a:gd name="T25" fmla="*/ 52 h 52"/>
                  <a:gd name="T26" fmla="*/ 16 w 49"/>
                  <a:gd name="T27" fmla="*/ 50 h 52"/>
                  <a:gd name="T28" fmla="*/ 9 w 49"/>
                  <a:gd name="T29" fmla="*/ 46 h 52"/>
                  <a:gd name="T30" fmla="*/ 4 w 49"/>
                  <a:gd name="T31" fmla="*/ 41 h 52"/>
                  <a:gd name="T32" fmla="*/ 1 w 49"/>
                  <a:gd name="T33" fmla="*/ 34 h 52"/>
                  <a:gd name="T34" fmla="*/ 0 w 49"/>
                  <a:gd name="T35" fmla="*/ 26 h 52"/>
                  <a:gd name="T36" fmla="*/ 24 w 49"/>
                  <a:gd name="T37" fmla="*/ 44 h 52"/>
                  <a:gd name="T38" fmla="*/ 31 w 49"/>
                  <a:gd name="T39" fmla="*/ 43 h 52"/>
                  <a:gd name="T40" fmla="*/ 36 w 49"/>
                  <a:gd name="T41" fmla="*/ 39 h 52"/>
                  <a:gd name="T42" fmla="*/ 39 w 49"/>
                  <a:gd name="T43" fmla="*/ 33 h 52"/>
                  <a:gd name="T44" fmla="*/ 40 w 49"/>
                  <a:gd name="T45" fmla="*/ 26 h 52"/>
                  <a:gd name="T46" fmla="*/ 39 w 49"/>
                  <a:gd name="T47" fmla="*/ 19 h 52"/>
                  <a:gd name="T48" fmla="*/ 36 w 49"/>
                  <a:gd name="T49" fmla="*/ 13 h 52"/>
                  <a:gd name="T50" fmla="*/ 31 w 49"/>
                  <a:gd name="T51" fmla="*/ 9 h 52"/>
                  <a:gd name="T52" fmla="*/ 24 w 49"/>
                  <a:gd name="T53" fmla="*/ 7 h 52"/>
                  <a:gd name="T54" fmla="*/ 17 w 49"/>
                  <a:gd name="T55" fmla="*/ 9 h 52"/>
                  <a:gd name="T56" fmla="*/ 12 w 49"/>
                  <a:gd name="T57" fmla="*/ 13 h 52"/>
                  <a:gd name="T58" fmla="*/ 9 w 49"/>
                  <a:gd name="T59" fmla="*/ 19 h 52"/>
                  <a:gd name="T60" fmla="*/ 8 w 49"/>
                  <a:gd name="T61" fmla="*/ 26 h 52"/>
                  <a:gd name="T62" fmla="*/ 10 w 49"/>
                  <a:gd name="T63" fmla="*/ 35 h 52"/>
                  <a:gd name="T64" fmla="*/ 16 w 49"/>
                  <a:gd name="T65" fmla="*/ 42 h 52"/>
                  <a:gd name="T66" fmla="*/ 24 w 49"/>
                  <a:gd name="T6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" h="52">
                    <a:moveTo>
                      <a:pt x="0" y="26"/>
                    </a:moveTo>
                    <a:cubicBezTo>
                      <a:pt x="0" y="23"/>
                      <a:pt x="0" y="19"/>
                      <a:pt x="2" y="16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9" y="6"/>
                      <a:pt x="12" y="4"/>
                      <a:pt x="15" y="2"/>
                    </a:cubicBezTo>
                    <a:cubicBezTo>
                      <a:pt x="18" y="1"/>
                      <a:pt x="21" y="0"/>
                      <a:pt x="24" y="0"/>
                    </a:cubicBezTo>
                    <a:cubicBezTo>
                      <a:pt x="28" y="0"/>
                      <a:pt x="31" y="1"/>
                      <a:pt x="34" y="2"/>
                    </a:cubicBezTo>
                    <a:cubicBezTo>
                      <a:pt x="37" y="4"/>
                      <a:pt x="40" y="6"/>
                      <a:pt x="42" y="8"/>
                    </a:cubicBezTo>
                    <a:cubicBezTo>
                      <a:pt x="44" y="11"/>
                      <a:pt x="46" y="14"/>
                      <a:pt x="47" y="17"/>
                    </a:cubicBezTo>
                    <a:cubicBezTo>
                      <a:pt x="48" y="20"/>
                      <a:pt x="49" y="23"/>
                      <a:pt x="49" y="26"/>
                    </a:cubicBezTo>
                    <a:cubicBezTo>
                      <a:pt x="49" y="29"/>
                      <a:pt x="48" y="33"/>
                      <a:pt x="47" y="36"/>
                    </a:cubicBezTo>
                    <a:cubicBezTo>
                      <a:pt x="45" y="39"/>
                      <a:pt x="44" y="42"/>
                      <a:pt x="42" y="44"/>
                    </a:cubicBezTo>
                    <a:cubicBezTo>
                      <a:pt x="40" y="46"/>
                      <a:pt x="37" y="48"/>
                      <a:pt x="34" y="50"/>
                    </a:cubicBezTo>
                    <a:cubicBezTo>
                      <a:pt x="31" y="51"/>
                      <a:pt x="28" y="52"/>
                      <a:pt x="24" y="52"/>
                    </a:cubicBezTo>
                    <a:cubicBezTo>
                      <a:pt x="21" y="52"/>
                      <a:pt x="19" y="51"/>
                      <a:pt x="16" y="50"/>
                    </a:cubicBezTo>
                    <a:cubicBezTo>
                      <a:pt x="13" y="49"/>
                      <a:pt x="11" y="48"/>
                      <a:pt x="9" y="46"/>
                    </a:cubicBezTo>
                    <a:cubicBezTo>
                      <a:pt x="7" y="45"/>
                      <a:pt x="6" y="43"/>
                      <a:pt x="4" y="41"/>
                    </a:cubicBezTo>
                    <a:cubicBezTo>
                      <a:pt x="3" y="38"/>
                      <a:pt x="2" y="36"/>
                      <a:pt x="1" y="34"/>
                    </a:cubicBezTo>
                    <a:cubicBezTo>
                      <a:pt x="0" y="31"/>
                      <a:pt x="0" y="29"/>
                      <a:pt x="0" y="26"/>
                    </a:cubicBezTo>
                    <a:moveTo>
                      <a:pt x="24" y="44"/>
                    </a:moveTo>
                    <a:cubicBezTo>
                      <a:pt x="27" y="44"/>
                      <a:pt x="29" y="44"/>
                      <a:pt x="31" y="43"/>
                    </a:cubicBezTo>
                    <a:cubicBezTo>
                      <a:pt x="33" y="42"/>
                      <a:pt x="35" y="40"/>
                      <a:pt x="36" y="39"/>
                    </a:cubicBezTo>
                    <a:cubicBezTo>
                      <a:pt x="37" y="37"/>
                      <a:pt x="39" y="35"/>
                      <a:pt x="39" y="33"/>
                    </a:cubicBezTo>
                    <a:cubicBezTo>
                      <a:pt x="40" y="31"/>
                      <a:pt x="40" y="28"/>
                      <a:pt x="40" y="26"/>
                    </a:cubicBezTo>
                    <a:cubicBezTo>
                      <a:pt x="40" y="24"/>
                      <a:pt x="40" y="21"/>
                      <a:pt x="39" y="19"/>
                    </a:cubicBezTo>
                    <a:cubicBezTo>
                      <a:pt x="38" y="17"/>
                      <a:pt x="37" y="15"/>
                      <a:pt x="36" y="13"/>
                    </a:cubicBezTo>
                    <a:cubicBezTo>
                      <a:pt x="35" y="11"/>
                      <a:pt x="33" y="10"/>
                      <a:pt x="31" y="9"/>
                    </a:cubicBezTo>
                    <a:cubicBezTo>
                      <a:pt x="29" y="8"/>
                      <a:pt x="27" y="7"/>
                      <a:pt x="24" y="7"/>
                    </a:cubicBezTo>
                    <a:cubicBezTo>
                      <a:pt x="22" y="7"/>
                      <a:pt x="19" y="8"/>
                      <a:pt x="17" y="9"/>
                    </a:cubicBezTo>
                    <a:cubicBezTo>
                      <a:pt x="15" y="10"/>
                      <a:pt x="14" y="12"/>
                      <a:pt x="12" y="13"/>
                    </a:cubicBezTo>
                    <a:cubicBezTo>
                      <a:pt x="11" y="15"/>
                      <a:pt x="10" y="17"/>
                      <a:pt x="9" y="19"/>
                    </a:cubicBezTo>
                    <a:cubicBezTo>
                      <a:pt x="8" y="21"/>
                      <a:pt x="8" y="24"/>
                      <a:pt x="8" y="26"/>
                    </a:cubicBezTo>
                    <a:cubicBezTo>
                      <a:pt x="8" y="29"/>
                      <a:pt x="9" y="32"/>
                      <a:pt x="10" y="35"/>
                    </a:cubicBezTo>
                    <a:cubicBezTo>
                      <a:pt x="11" y="38"/>
                      <a:pt x="13" y="40"/>
                      <a:pt x="16" y="42"/>
                    </a:cubicBezTo>
                    <a:cubicBezTo>
                      <a:pt x="18" y="44"/>
                      <a:pt x="21" y="44"/>
                      <a:pt x="24" y="4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6" name="Freeform 241"/>
              <p:cNvSpPr>
                <a:spLocks/>
              </p:cNvSpPr>
              <p:nvPr/>
            </p:nvSpPr>
            <p:spPr bwMode="auto">
              <a:xfrm>
                <a:off x="10328342" y="5903919"/>
                <a:ext cx="65089" cy="73025"/>
              </a:xfrm>
              <a:custGeom>
                <a:avLst/>
                <a:gdLst>
                  <a:gd name="T0" fmla="*/ 7 w 41"/>
                  <a:gd name="T1" fmla="*/ 13 h 46"/>
                  <a:gd name="T2" fmla="*/ 7 w 41"/>
                  <a:gd name="T3" fmla="*/ 46 h 46"/>
                  <a:gd name="T4" fmla="*/ 0 w 41"/>
                  <a:gd name="T5" fmla="*/ 46 h 46"/>
                  <a:gd name="T6" fmla="*/ 0 w 41"/>
                  <a:gd name="T7" fmla="*/ 0 h 46"/>
                  <a:gd name="T8" fmla="*/ 6 w 41"/>
                  <a:gd name="T9" fmla="*/ 0 h 46"/>
                  <a:gd name="T10" fmla="*/ 33 w 41"/>
                  <a:gd name="T11" fmla="*/ 33 h 46"/>
                  <a:gd name="T12" fmla="*/ 33 w 41"/>
                  <a:gd name="T13" fmla="*/ 0 h 46"/>
                  <a:gd name="T14" fmla="*/ 41 w 41"/>
                  <a:gd name="T15" fmla="*/ 0 h 46"/>
                  <a:gd name="T16" fmla="*/ 41 w 41"/>
                  <a:gd name="T17" fmla="*/ 46 h 46"/>
                  <a:gd name="T18" fmla="*/ 34 w 41"/>
                  <a:gd name="T19" fmla="*/ 46 h 46"/>
                  <a:gd name="T20" fmla="*/ 7 w 41"/>
                  <a:gd name="T21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46">
                    <a:moveTo>
                      <a:pt x="7" y="13"/>
                    </a:moveTo>
                    <a:lnTo>
                      <a:pt x="7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33" y="33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1" y="46"/>
                    </a:lnTo>
                    <a:lnTo>
                      <a:pt x="34" y="46"/>
                    </a:ln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7" name="Freeform 242"/>
              <p:cNvSpPr>
                <a:spLocks/>
              </p:cNvSpPr>
              <p:nvPr/>
            </p:nvSpPr>
            <p:spPr bwMode="auto">
              <a:xfrm>
                <a:off x="10425182" y="5902331"/>
                <a:ext cx="57150" cy="76199"/>
              </a:xfrm>
              <a:custGeom>
                <a:avLst/>
                <a:gdLst>
                  <a:gd name="T0" fmla="*/ 33 w 39"/>
                  <a:gd name="T1" fmla="*/ 12 h 52"/>
                  <a:gd name="T2" fmla="*/ 28 w 39"/>
                  <a:gd name="T3" fmla="*/ 9 h 52"/>
                  <a:gd name="T4" fmla="*/ 20 w 39"/>
                  <a:gd name="T5" fmla="*/ 7 h 52"/>
                  <a:gd name="T6" fmla="*/ 12 w 39"/>
                  <a:gd name="T7" fmla="*/ 9 h 52"/>
                  <a:gd name="T8" fmla="*/ 10 w 39"/>
                  <a:gd name="T9" fmla="*/ 14 h 52"/>
                  <a:gd name="T10" fmla="*/ 10 w 39"/>
                  <a:gd name="T11" fmla="*/ 16 h 52"/>
                  <a:gd name="T12" fmla="*/ 11 w 39"/>
                  <a:gd name="T13" fmla="*/ 18 h 52"/>
                  <a:gd name="T14" fmla="*/ 12 w 39"/>
                  <a:gd name="T15" fmla="*/ 19 h 52"/>
                  <a:gd name="T16" fmla="*/ 14 w 39"/>
                  <a:gd name="T17" fmla="*/ 20 h 52"/>
                  <a:gd name="T18" fmla="*/ 16 w 39"/>
                  <a:gd name="T19" fmla="*/ 21 h 52"/>
                  <a:gd name="T20" fmla="*/ 19 w 39"/>
                  <a:gd name="T21" fmla="*/ 22 h 52"/>
                  <a:gd name="T22" fmla="*/ 22 w 39"/>
                  <a:gd name="T23" fmla="*/ 23 h 52"/>
                  <a:gd name="T24" fmla="*/ 28 w 39"/>
                  <a:gd name="T25" fmla="*/ 24 h 52"/>
                  <a:gd name="T26" fmla="*/ 33 w 39"/>
                  <a:gd name="T27" fmla="*/ 26 h 52"/>
                  <a:gd name="T28" fmla="*/ 36 w 39"/>
                  <a:gd name="T29" fmla="*/ 29 h 52"/>
                  <a:gd name="T30" fmla="*/ 38 w 39"/>
                  <a:gd name="T31" fmla="*/ 32 h 52"/>
                  <a:gd name="T32" fmla="*/ 39 w 39"/>
                  <a:gd name="T33" fmla="*/ 37 h 52"/>
                  <a:gd name="T34" fmla="*/ 38 w 39"/>
                  <a:gd name="T35" fmla="*/ 43 h 52"/>
                  <a:gd name="T36" fmla="*/ 36 w 39"/>
                  <a:gd name="T37" fmla="*/ 47 h 52"/>
                  <a:gd name="T38" fmla="*/ 31 w 39"/>
                  <a:gd name="T39" fmla="*/ 50 h 52"/>
                  <a:gd name="T40" fmla="*/ 26 w 39"/>
                  <a:gd name="T41" fmla="*/ 51 h 52"/>
                  <a:gd name="T42" fmla="*/ 20 w 39"/>
                  <a:gd name="T43" fmla="*/ 52 h 52"/>
                  <a:gd name="T44" fmla="*/ 9 w 39"/>
                  <a:gd name="T45" fmla="*/ 50 h 52"/>
                  <a:gd name="T46" fmla="*/ 0 w 39"/>
                  <a:gd name="T47" fmla="*/ 45 h 52"/>
                  <a:gd name="T48" fmla="*/ 3 w 39"/>
                  <a:gd name="T49" fmla="*/ 38 h 52"/>
                  <a:gd name="T50" fmla="*/ 10 w 39"/>
                  <a:gd name="T51" fmla="*/ 43 h 52"/>
                  <a:gd name="T52" fmla="*/ 21 w 39"/>
                  <a:gd name="T53" fmla="*/ 45 h 52"/>
                  <a:gd name="T54" fmla="*/ 28 w 39"/>
                  <a:gd name="T55" fmla="*/ 43 h 52"/>
                  <a:gd name="T56" fmla="*/ 31 w 39"/>
                  <a:gd name="T57" fmla="*/ 38 h 52"/>
                  <a:gd name="T58" fmla="*/ 30 w 39"/>
                  <a:gd name="T59" fmla="*/ 36 h 52"/>
                  <a:gd name="T60" fmla="*/ 29 w 39"/>
                  <a:gd name="T61" fmla="*/ 34 h 52"/>
                  <a:gd name="T62" fmla="*/ 27 w 39"/>
                  <a:gd name="T63" fmla="*/ 33 h 52"/>
                  <a:gd name="T64" fmla="*/ 24 w 39"/>
                  <a:gd name="T65" fmla="*/ 31 h 52"/>
                  <a:gd name="T66" fmla="*/ 21 w 39"/>
                  <a:gd name="T67" fmla="*/ 30 h 52"/>
                  <a:gd name="T68" fmla="*/ 17 w 39"/>
                  <a:gd name="T69" fmla="*/ 29 h 52"/>
                  <a:gd name="T70" fmla="*/ 10 w 39"/>
                  <a:gd name="T71" fmla="*/ 27 h 52"/>
                  <a:gd name="T72" fmla="*/ 5 w 39"/>
                  <a:gd name="T73" fmla="*/ 24 h 52"/>
                  <a:gd name="T74" fmla="*/ 2 w 39"/>
                  <a:gd name="T75" fmla="*/ 21 h 52"/>
                  <a:gd name="T76" fmla="*/ 1 w 39"/>
                  <a:gd name="T77" fmla="*/ 16 h 52"/>
                  <a:gd name="T78" fmla="*/ 3 w 39"/>
                  <a:gd name="T79" fmla="*/ 9 h 52"/>
                  <a:gd name="T80" fmla="*/ 7 w 39"/>
                  <a:gd name="T81" fmla="*/ 4 h 52"/>
                  <a:gd name="T82" fmla="*/ 13 w 39"/>
                  <a:gd name="T83" fmla="*/ 1 h 52"/>
                  <a:gd name="T84" fmla="*/ 20 w 39"/>
                  <a:gd name="T85" fmla="*/ 0 h 52"/>
                  <a:gd name="T86" fmla="*/ 37 w 39"/>
                  <a:gd name="T87" fmla="*/ 6 h 52"/>
                  <a:gd name="T88" fmla="*/ 33 w 39"/>
                  <a:gd name="T89" fmla="*/ 1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9" h="52">
                    <a:moveTo>
                      <a:pt x="33" y="12"/>
                    </a:moveTo>
                    <a:cubicBezTo>
                      <a:pt x="32" y="11"/>
                      <a:pt x="30" y="10"/>
                      <a:pt x="28" y="9"/>
                    </a:cubicBezTo>
                    <a:cubicBezTo>
                      <a:pt x="25" y="8"/>
                      <a:pt x="23" y="7"/>
                      <a:pt x="20" y="7"/>
                    </a:cubicBezTo>
                    <a:cubicBezTo>
                      <a:pt x="16" y="7"/>
                      <a:pt x="14" y="8"/>
                      <a:pt x="12" y="9"/>
                    </a:cubicBezTo>
                    <a:cubicBezTo>
                      <a:pt x="11" y="10"/>
                      <a:pt x="10" y="12"/>
                      <a:pt x="10" y="14"/>
                    </a:cubicBezTo>
                    <a:cubicBezTo>
                      <a:pt x="10" y="15"/>
                      <a:pt x="10" y="16"/>
                      <a:pt x="10" y="16"/>
                    </a:cubicBezTo>
                    <a:cubicBezTo>
                      <a:pt x="10" y="17"/>
                      <a:pt x="11" y="17"/>
                      <a:pt x="11" y="18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19"/>
                      <a:pt x="13" y="20"/>
                      <a:pt x="14" y="20"/>
                    </a:cubicBezTo>
                    <a:cubicBezTo>
                      <a:pt x="14" y="20"/>
                      <a:pt x="15" y="21"/>
                      <a:pt x="16" y="21"/>
                    </a:cubicBezTo>
                    <a:cubicBezTo>
                      <a:pt x="17" y="21"/>
                      <a:pt x="18" y="21"/>
                      <a:pt x="19" y="22"/>
                    </a:cubicBezTo>
                    <a:cubicBezTo>
                      <a:pt x="20" y="22"/>
                      <a:pt x="21" y="22"/>
                      <a:pt x="22" y="23"/>
                    </a:cubicBezTo>
                    <a:cubicBezTo>
                      <a:pt x="25" y="23"/>
                      <a:pt x="27" y="24"/>
                      <a:pt x="28" y="24"/>
                    </a:cubicBezTo>
                    <a:cubicBezTo>
                      <a:pt x="30" y="25"/>
                      <a:pt x="31" y="25"/>
                      <a:pt x="33" y="26"/>
                    </a:cubicBezTo>
                    <a:cubicBezTo>
                      <a:pt x="34" y="27"/>
                      <a:pt x="35" y="28"/>
                      <a:pt x="36" y="29"/>
                    </a:cubicBezTo>
                    <a:cubicBezTo>
                      <a:pt x="37" y="30"/>
                      <a:pt x="38" y="31"/>
                      <a:pt x="38" y="32"/>
                    </a:cubicBezTo>
                    <a:cubicBezTo>
                      <a:pt x="39" y="34"/>
                      <a:pt x="39" y="35"/>
                      <a:pt x="39" y="37"/>
                    </a:cubicBezTo>
                    <a:cubicBezTo>
                      <a:pt x="39" y="39"/>
                      <a:pt x="39" y="41"/>
                      <a:pt x="38" y="43"/>
                    </a:cubicBezTo>
                    <a:cubicBezTo>
                      <a:pt x="38" y="44"/>
                      <a:pt x="37" y="46"/>
                      <a:pt x="36" y="47"/>
                    </a:cubicBezTo>
                    <a:cubicBezTo>
                      <a:pt x="34" y="48"/>
                      <a:pt x="33" y="49"/>
                      <a:pt x="31" y="50"/>
                    </a:cubicBezTo>
                    <a:cubicBezTo>
                      <a:pt x="30" y="50"/>
                      <a:pt x="28" y="51"/>
                      <a:pt x="26" y="51"/>
                    </a:cubicBezTo>
                    <a:cubicBezTo>
                      <a:pt x="25" y="52"/>
                      <a:pt x="23" y="52"/>
                      <a:pt x="20" y="52"/>
                    </a:cubicBezTo>
                    <a:cubicBezTo>
                      <a:pt x="17" y="52"/>
                      <a:pt x="13" y="51"/>
                      <a:pt x="9" y="50"/>
                    </a:cubicBezTo>
                    <a:cubicBezTo>
                      <a:pt x="6" y="49"/>
                      <a:pt x="2" y="47"/>
                      <a:pt x="0" y="4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5" y="40"/>
                      <a:pt x="7" y="41"/>
                      <a:pt x="10" y="43"/>
                    </a:cubicBezTo>
                    <a:cubicBezTo>
                      <a:pt x="14" y="44"/>
                      <a:pt x="17" y="45"/>
                      <a:pt x="21" y="45"/>
                    </a:cubicBezTo>
                    <a:cubicBezTo>
                      <a:pt x="24" y="45"/>
                      <a:pt x="26" y="44"/>
                      <a:pt x="28" y="43"/>
                    </a:cubicBezTo>
                    <a:cubicBezTo>
                      <a:pt x="30" y="42"/>
                      <a:pt x="31" y="40"/>
                      <a:pt x="31" y="38"/>
                    </a:cubicBezTo>
                    <a:cubicBezTo>
                      <a:pt x="31" y="37"/>
                      <a:pt x="30" y="37"/>
                      <a:pt x="30" y="36"/>
                    </a:cubicBezTo>
                    <a:cubicBezTo>
                      <a:pt x="30" y="35"/>
                      <a:pt x="29" y="35"/>
                      <a:pt x="29" y="34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6" y="32"/>
                      <a:pt x="25" y="32"/>
                      <a:pt x="24" y="31"/>
                    </a:cubicBezTo>
                    <a:cubicBezTo>
                      <a:pt x="23" y="31"/>
                      <a:pt x="22" y="31"/>
                      <a:pt x="21" y="30"/>
                    </a:cubicBezTo>
                    <a:cubicBezTo>
                      <a:pt x="20" y="30"/>
                      <a:pt x="18" y="30"/>
                      <a:pt x="17" y="29"/>
                    </a:cubicBezTo>
                    <a:cubicBezTo>
                      <a:pt x="14" y="29"/>
                      <a:pt x="12" y="28"/>
                      <a:pt x="10" y="27"/>
                    </a:cubicBezTo>
                    <a:cubicBezTo>
                      <a:pt x="8" y="26"/>
                      <a:pt x="7" y="25"/>
                      <a:pt x="5" y="24"/>
                    </a:cubicBezTo>
                    <a:cubicBezTo>
                      <a:pt x="4" y="23"/>
                      <a:pt x="3" y="22"/>
                      <a:pt x="2" y="21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1" y="13"/>
                      <a:pt x="2" y="11"/>
                      <a:pt x="3" y="9"/>
                    </a:cubicBezTo>
                    <a:cubicBezTo>
                      <a:pt x="4" y="7"/>
                      <a:pt x="5" y="5"/>
                      <a:pt x="7" y="4"/>
                    </a:cubicBezTo>
                    <a:cubicBezTo>
                      <a:pt x="8" y="3"/>
                      <a:pt x="10" y="2"/>
                      <a:pt x="13" y="1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6" y="0"/>
                      <a:pt x="32" y="2"/>
                      <a:pt x="37" y="6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8" name="Freeform 243"/>
              <p:cNvSpPr>
                <a:spLocks/>
              </p:cNvSpPr>
              <p:nvPr/>
            </p:nvSpPr>
            <p:spPr bwMode="auto">
              <a:xfrm>
                <a:off x="10509318" y="5903919"/>
                <a:ext cx="61913" cy="73025"/>
              </a:xfrm>
              <a:custGeom>
                <a:avLst/>
                <a:gdLst>
                  <a:gd name="T0" fmla="*/ 39 w 39"/>
                  <a:gd name="T1" fmla="*/ 6 h 46"/>
                  <a:gd name="T2" fmla="*/ 23 w 39"/>
                  <a:gd name="T3" fmla="*/ 6 h 46"/>
                  <a:gd name="T4" fmla="*/ 23 w 39"/>
                  <a:gd name="T5" fmla="*/ 46 h 46"/>
                  <a:gd name="T6" fmla="*/ 16 w 39"/>
                  <a:gd name="T7" fmla="*/ 46 h 46"/>
                  <a:gd name="T8" fmla="*/ 16 w 39"/>
                  <a:gd name="T9" fmla="*/ 6 h 46"/>
                  <a:gd name="T10" fmla="*/ 0 w 39"/>
                  <a:gd name="T11" fmla="*/ 6 h 46"/>
                  <a:gd name="T12" fmla="*/ 0 w 39"/>
                  <a:gd name="T13" fmla="*/ 0 h 46"/>
                  <a:gd name="T14" fmla="*/ 39 w 39"/>
                  <a:gd name="T15" fmla="*/ 0 h 46"/>
                  <a:gd name="T16" fmla="*/ 39 w 39"/>
                  <a:gd name="T17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46">
                    <a:moveTo>
                      <a:pt x="39" y="6"/>
                    </a:moveTo>
                    <a:lnTo>
                      <a:pt x="23" y="6"/>
                    </a:lnTo>
                    <a:lnTo>
                      <a:pt x="23" y="46"/>
                    </a:lnTo>
                    <a:lnTo>
                      <a:pt x="16" y="46"/>
                    </a:lnTo>
                    <a:lnTo>
                      <a:pt x="16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9" name="Freeform 244"/>
              <p:cNvSpPr>
                <a:spLocks noEditPoints="1"/>
              </p:cNvSpPr>
              <p:nvPr/>
            </p:nvSpPr>
            <p:spPr bwMode="auto">
              <a:xfrm>
                <a:off x="10601393" y="5903919"/>
                <a:ext cx="58739" cy="73025"/>
              </a:xfrm>
              <a:custGeom>
                <a:avLst/>
                <a:gdLst>
                  <a:gd name="T0" fmla="*/ 0 w 40"/>
                  <a:gd name="T1" fmla="*/ 50 h 50"/>
                  <a:gd name="T2" fmla="*/ 0 w 40"/>
                  <a:gd name="T3" fmla="*/ 0 h 50"/>
                  <a:gd name="T4" fmla="*/ 22 w 40"/>
                  <a:gd name="T5" fmla="*/ 0 h 50"/>
                  <a:gd name="T6" fmla="*/ 28 w 40"/>
                  <a:gd name="T7" fmla="*/ 1 h 50"/>
                  <a:gd name="T8" fmla="*/ 33 w 40"/>
                  <a:gd name="T9" fmla="*/ 5 h 50"/>
                  <a:gd name="T10" fmla="*/ 37 w 40"/>
                  <a:gd name="T11" fmla="*/ 10 h 50"/>
                  <a:gd name="T12" fmla="*/ 38 w 40"/>
                  <a:gd name="T13" fmla="*/ 16 h 50"/>
                  <a:gd name="T14" fmla="*/ 35 w 40"/>
                  <a:gd name="T15" fmla="*/ 25 h 50"/>
                  <a:gd name="T16" fmla="*/ 28 w 40"/>
                  <a:gd name="T17" fmla="*/ 31 h 50"/>
                  <a:gd name="T18" fmla="*/ 40 w 40"/>
                  <a:gd name="T19" fmla="*/ 50 h 50"/>
                  <a:gd name="T20" fmla="*/ 31 w 40"/>
                  <a:gd name="T21" fmla="*/ 50 h 50"/>
                  <a:gd name="T22" fmla="*/ 20 w 40"/>
                  <a:gd name="T23" fmla="*/ 33 h 50"/>
                  <a:gd name="T24" fmla="*/ 8 w 40"/>
                  <a:gd name="T25" fmla="*/ 33 h 50"/>
                  <a:gd name="T26" fmla="*/ 8 w 40"/>
                  <a:gd name="T27" fmla="*/ 50 h 50"/>
                  <a:gd name="T28" fmla="*/ 0 w 40"/>
                  <a:gd name="T29" fmla="*/ 50 h 50"/>
                  <a:gd name="T30" fmla="*/ 8 w 40"/>
                  <a:gd name="T31" fmla="*/ 26 h 50"/>
                  <a:gd name="T32" fmla="*/ 22 w 40"/>
                  <a:gd name="T33" fmla="*/ 26 h 50"/>
                  <a:gd name="T34" fmla="*/ 27 w 40"/>
                  <a:gd name="T35" fmla="*/ 23 h 50"/>
                  <a:gd name="T36" fmla="*/ 30 w 40"/>
                  <a:gd name="T37" fmla="*/ 16 h 50"/>
                  <a:gd name="T38" fmla="*/ 27 w 40"/>
                  <a:gd name="T39" fmla="*/ 9 h 50"/>
                  <a:gd name="T40" fmla="*/ 21 w 40"/>
                  <a:gd name="T41" fmla="*/ 7 h 50"/>
                  <a:gd name="T42" fmla="*/ 8 w 40"/>
                  <a:gd name="T43" fmla="*/ 7 h 50"/>
                  <a:gd name="T44" fmla="*/ 8 w 40"/>
                  <a:gd name="T45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5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6" y="0"/>
                      <a:pt x="28" y="1"/>
                    </a:cubicBezTo>
                    <a:cubicBezTo>
                      <a:pt x="30" y="2"/>
                      <a:pt x="32" y="3"/>
                      <a:pt x="33" y="5"/>
                    </a:cubicBezTo>
                    <a:cubicBezTo>
                      <a:pt x="35" y="6"/>
                      <a:pt x="36" y="8"/>
                      <a:pt x="37" y="10"/>
                    </a:cubicBezTo>
                    <a:cubicBezTo>
                      <a:pt x="37" y="12"/>
                      <a:pt x="38" y="14"/>
                      <a:pt x="38" y="16"/>
                    </a:cubicBezTo>
                    <a:cubicBezTo>
                      <a:pt x="38" y="20"/>
                      <a:pt x="37" y="23"/>
                      <a:pt x="35" y="25"/>
                    </a:cubicBezTo>
                    <a:cubicBezTo>
                      <a:pt x="33" y="28"/>
                      <a:pt x="31" y="30"/>
                      <a:pt x="28" y="31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50"/>
                      <a:pt x="8" y="50"/>
                      <a:pt x="8" y="50"/>
                    </a:cubicBezTo>
                    <a:lnTo>
                      <a:pt x="0" y="50"/>
                    </a:lnTo>
                    <a:close/>
                    <a:moveTo>
                      <a:pt x="8" y="26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6"/>
                      <a:pt x="26" y="25"/>
                      <a:pt x="27" y="23"/>
                    </a:cubicBezTo>
                    <a:cubicBezTo>
                      <a:pt x="29" y="21"/>
                      <a:pt x="30" y="19"/>
                      <a:pt x="30" y="16"/>
                    </a:cubicBezTo>
                    <a:cubicBezTo>
                      <a:pt x="30" y="13"/>
                      <a:pt x="29" y="11"/>
                      <a:pt x="27" y="9"/>
                    </a:cubicBezTo>
                    <a:cubicBezTo>
                      <a:pt x="25" y="8"/>
                      <a:pt x="24" y="7"/>
                      <a:pt x="21" y="7"/>
                    </a:cubicBezTo>
                    <a:cubicBezTo>
                      <a:pt x="8" y="7"/>
                      <a:pt x="8" y="7"/>
                      <a:pt x="8" y="7"/>
                    </a:cubicBezTo>
                    <a:lnTo>
                      <a:pt x="8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0" name="Freeform 245"/>
              <p:cNvSpPr>
                <a:spLocks/>
              </p:cNvSpPr>
              <p:nvPr/>
            </p:nvSpPr>
            <p:spPr bwMode="auto">
              <a:xfrm>
                <a:off x="10691882" y="5903919"/>
                <a:ext cx="65089" cy="74613"/>
              </a:xfrm>
              <a:custGeom>
                <a:avLst/>
                <a:gdLst>
                  <a:gd name="T0" fmla="*/ 22 w 44"/>
                  <a:gd name="T1" fmla="*/ 51 h 51"/>
                  <a:gd name="T2" fmla="*/ 13 w 44"/>
                  <a:gd name="T3" fmla="*/ 49 h 51"/>
                  <a:gd name="T4" fmla="*/ 7 w 44"/>
                  <a:gd name="T5" fmla="*/ 46 h 51"/>
                  <a:gd name="T6" fmla="*/ 3 w 44"/>
                  <a:gd name="T7" fmla="*/ 40 h 51"/>
                  <a:gd name="T8" fmla="*/ 0 w 44"/>
                  <a:gd name="T9" fmla="*/ 33 h 51"/>
                  <a:gd name="T10" fmla="*/ 0 w 44"/>
                  <a:gd name="T11" fmla="*/ 25 h 51"/>
                  <a:gd name="T12" fmla="*/ 0 w 44"/>
                  <a:gd name="T13" fmla="*/ 0 h 51"/>
                  <a:gd name="T14" fmla="*/ 8 w 44"/>
                  <a:gd name="T15" fmla="*/ 0 h 51"/>
                  <a:gd name="T16" fmla="*/ 8 w 44"/>
                  <a:gd name="T17" fmla="*/ 25 h 51"/>
                  <a:gd name="T18" fmla="*/ 8 w 44"/>
                  <a:gd name="T19" fmla="*/ 31 h 51"/>
                  <a:gd name="T20" fmla="*/ 10 w 44"/>
                  <a:gd name="T21" fmla="*/ 36 h 51"/>
                  <a:gd name="T22" fmla="*/ 12 w 44"/>
                  <a:gd name="T23" fmla="*/ 40 h 51"/>
                  <a:gd name="T24" fmla="*/ 16 w 44"/>
                  <a:gd name="T25" fmla="*/ 42 h 51"/>
                  <a:gd name="T26" fmla="*/ 22 w 44"/>
                  <a:gd name="T27" fmla="*/ 43 h 51"/>
                  <a:gd name="T28" fmla="*/ 27 w 44"/>
                  <a:gd name="T29" fmla="*/ 42 h 51"/>
                  <a:gd name="T30" fmla="*/ 31 w 44"/>
                  <a:gd name="T31" fmla="*/ 40 h 51"/>
                  <a:gd name="T32" fmla="*/ 34 w 44"/>
                  <a:gd name="T33" fmla="*/ 36 h 51"/>
                  <a:gd name="T34" fmla="*/ 35 w 44"/>
                  <a:gd name="T35" fmla="*/ 31 h 51"/>
                  <a:gd name="T36" fmla="*/ 35 w 44"/>
                  <a:gd name="T37" fmla="*/ 25 h 51"/>
                  <a:gd name="T38" fmla="*/ 35 w 44"/>
                  <a:gd name="T39" fmla="*/ 0 h 51"/>
                  <a:gd name="T40" fmla="*/ 44 w 44"/>
                  <a:gd name="T41" fmla="*/ 0 h 51"/>
                  <a:gd name="T42" fmla="*/ 44 w 44"/>
                  <a:gd name="T43" fmla="*/ 25 h 51"/>
                  <a:gd name="T44" fmla="*/ 42 w 44"/>
                  <a:gd name="T45" fmla="*/ 35 h 51"/>
                  <a:gd name="T46" fmla="*/ 38 w 44"/>
                  <a:gd name="T47" fmla="*/ 43 h 51"/>
                  <a:gd name="T48" fmla="*/ 32 w 44"/>
                  <a:gd name="T49" fmla="*/ 49 h 51"/>
                  <a:gd name="T50" fmla="*/ 22 w 44"/>
                  <a:gd name="T5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51">
                    <a:moveTo>
                      <a:pt x="22" y="51"/>
                    </a:moveTo>
                    <a:cubicBezTo>
                      <a:pt x="18" y="51"/>
                      <a:pt x="16" y="50"/>
                      <a:pt x="13" y="49"/>
                    </a:cubicBezTo>
                    <a:cubicBezTo>
                      <a:pt x="11" y="48"/>
                      <a:pt x="9" y="47"/>
                      <a:pt x="7" y="46"/>
                    </a:cubicBezTo>
                    <a:cubicBezTo>
                      <a:pt x="5" y="44"/>
                      <a:pt x="4" y="42"/>
                      <a:pt x="3" y="40"/>
                    </a:cubicBezTo>
                    <a:cubicBezTo>
                      <a:pt x="2" y="38"/>
                      <a:pt x="1" y="35"/>
                      <a:pt x="0" y="33"/>
                    </a:cubicBezTo>
                    <a:cubicBezTo>
                      <a:pt x="0" y="31"/>
                      <a:pt x="0" y="28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8" y="29"/>
                      <a:pt x="8" y="31"/>
                    </a:cubicBezTo>
                    <a:cubicBezTo>
                      <a:pt x="8" y="32"/>
                      <a:pt x="9" y="34"/>
                      <a:pt x="10" y="36"/>
                    </a:cubicBezTo>
                    <a:cubicBezTo>
                      <a:pt x="10" y="37"/>
                      <a:pt x="11" y="39"/>
                      <a:pt x="12" y="40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3"/>
                      <a:pt x="20" y="43"/>
                      <a:pt x="22" y="43"/>
                    </a:cubicBezTo>
                    <a:cubicBezTo>
                      <a:pt x="24" y="43"/>
                      <a:pt x="25" y="43"/>
                      <a:pt x="27" y="42"/>
                    </a:cubicBezTo>
                    <a:cubicBezTo>
                      <a:pt x="29" y="42"/>
                      <a:pt x="30" y="41"/>
                      <a:pt x="31" y="40"/>
                    </a:cubicBezTo>
                    <a:cubicBezTo>
                      <a:pt x="32" y="39"/>
                      <a:pt x="33" y="37"/>
                      <a:pt x="34" y="36"/>
                    </a:cubicBezTo>
                    <a:cubicBezTo>
                      <a:pt x="34" y="34"/>
                      <a:pt x="35" y="32"/>
                      <a:pt x="35" y="31"/>
                    </a:cubicBezTo>
                    <a:cubicBezTo>
                      <a:pt x="35" y="29"/>
                      <a:pt x="35" y="27"/>
                      <a:pt x="35" y="2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9"/>
                      <a:pt x="43" y="32"/>
                      <a:pt x="42" y="35"/>
                    </a:cubicBezTo>
                    <a:cubicBezTo>
                      <a:pt x="41" y="38"/>
                      <a:pt x="40" y="41"/>
                      <a:pt x="38" y="43"/>
                    </a:cubicBezTo>
                    <a:cubicBezTo>
                      <a:pt x="37" y="46"/>
                      <a:pt x="34" y="47"/>
                      <a:pt x="32" y="49"/>
                    </a:cubicBezTo>
                    <a:cubicBezTo>
                      <a:pt x="29" y="50"/>
                      <a:pt x="25" y="51"/>
                      <a:pt x="22" y="5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1" name="Freeform 246"/>
              <p:cNvSpPr>
                <a:spLocks/>
              </p:cNvSpPr>
              <p:nvPr/>
            </p:nvSpPr>
            <p:spPr bwMode="auto">
              <a:xfrm>
                <a:off x="10787134" y="5902328"/>
                <a:ext cx="66675" cy="95251"/>
              </a:xfrm>
              <a:custGeom>
                <a:avLst/>
                <a:gdLst>
                  <a:gd name="T0" fmla="*/ 45 w 45"/>
                  <a:gd name="T1" fmla="*/ 40 h 65"/>
                  <a:gd name="T2" fmla="*/ 38 w 45"/>
                  <a:gd name="T3" fmla="*/ 48 h 65"/>
                  <a:gd name="T4" fmla="*/ 28 w 45"/>
                  <a:gd name="T5" fmla="*/ 52 h 65"/>
                  <a:gd name="T6" fmla="*/ 32 w 45"/>
                  <a:gd name="T7" fmla="*/ 58 h 65"/>
                  <a:gd name="T8" fmla="*/ 29 w 45"/>
                  <a:gd name="T9" fmla="*/ 63 h 65"/>
                  <a:gd name="T10" fmla="*/ 24 w 45"/>
                  <a:gd name="T11" fmla="*/ 65 h 65"/>
                  <a:gd name="T12" fmla="*/ 15 w 45"/>
                  <a:gd name="T13" fmla="*/ 63 h 65"/>
                  <a:gd name="T14" fmla="*/ 17 w 45"/>
                  <a:gd name="T15" fmla="*/ 59 h 65"/>
                  <a:gd name="T16" fmla="*/ 22 w 45"/>
                  <a:gd name="T17" fmla="*/ 60 h 65"/>
                  <a:gd name="T18" fmla="*/ 26 w 45"/>
                  <a:gd name="T19" fmla="*/ 60 h 65"/>
                  <a:gd name="T20" fmla="*/ 27 w 45"/>
                  <a:gd name="T21" fmla="*/ 57 h 65"/>
                  <a:gd name="T22" fmla="*/ 23 w 45"/>
                  <a:gd name="T23" fmla="*/ 52 h 65"/>
                  <a:gd name="T24" fmla="*/ 14 w 45"/>
                  <a:gd name="T25" fmla="*/ 49 h 65"/>
                  <a:gd name="T26" fmla="*/ 7 w 45"/>
                  <a:gd name="T27" fmla="*/ 43 h 65"/>
                  <a:gd name="T28" fmla="*/ 2 w 45"/>
                  <a:gd name="T29" fmla="*/ 35 h 65"/>
                  <a:gd name="T30" fmla="*/ 0 w 45"/>
                  <a:gd name="T31" fmla="*/ 26 h 65"/>
                  <a:gd name="T32" fmla="*/ 1 w 45"/>
                  <a:gd name="T33" fmla="*/ 18 h 65"/>
                  <a:gd name="T34" fmla="*/ 5 w 45"/>
                  <a:gd name="T35" fmla="*/ 11 h 65"/>
                  <a:gd name="T36" fmla="*/ 10 w 45"/>
                  <a:gd name="T37" fmla="*/ 6 h 65"/>
                  <a:gd name="T38" fmla="*/ 16 w 45"/>
                  <a:gd name="T39" fmla="*/ 2 h 65"/>
                  <a:gd name="T40" fmla="*/ 25 w 45"/>
                  <a:gd name="T41" fmla="*/ 0 h 65"/>
                  <a:gd name="T42" fmla="*/ 37 w 45"/>
                  <a:gd name="T43" fmla="*/ 3 h 65"/>
                  <a:gd name="T44" fmla="*/ 44 w 45"/>
                  <a:gd name="T45" fmla="*/ 11 h 65"/>
                  <a:gd name="T46" fmla="*/ 38 w 45"/>
                  <a:gd name="T47" fmla="*/ 16 h 65"/>
                  <a:gd name="T48" fmla="*/ 35 w 45"/>
                  <a:gd name="T49" fmla="*/ 12 h 65"/>
                  <a:gd name="T50" fmla="*/ 32 w 45"/>
                  <a:gd name="T51" fmla="*/ 9 h 65"/>
                  <a:gd name="T52" fmla="*/ 28 w 45"/>
                  <a:gd name="T53" fmla="*/ 8 h 65"/>
                  <a:gd name="T54" fmla="*/ 25 w 45"/>
                  <a:gd name="T55" fmla="*/ 7 h 65"/>
                  <a:gd name="T56" fmla="*/ 19 w 45"/>
                  <a:gd name="T57" fmla="*/ 9 h 65"/>
                  <a:gd name="T58" fmla="*/ 14 w 45"/>
                  <a:gd name="T59" fmla="*/ 11 h 65"/>
                  <a:gd name="T60" fmla="*/ 11 w 45"/>
                  <a:gd name="T61" fmla="*/ 16 h 65"/>
                  <a:gd name="T62" fmla="*/ 9 w 45"/>
                  <a:gd name="T63" fmla="*/ 21 h 65"/>
                  <a:gd name="T64" fmla="*/ 8 w 45"/>
                  <a:gd name="T65" fmla="*/ 26 h 65"/>
                  <a:gd name="T66" fmla="*/ 11 w 45"/>
                  <a:gd name="T67" fmla="*/ 35 h 65"/>
                  <a:gd name="T68" fmla="*/ 16 w 45"/>
                  <a:gd name="T69" fmla="*/ 42 h 65"/>
                  <a:gd name="T70" fmla="*/ 25 w 45"/>
                  <a:gd name="T71" fmla="*/ 45 h 65"/>
                  <a:gd name="T72" fmla="*/ 30 w 45"/>
                  <a:gd name="T73" fmla="*/ 44 h 65"/>
                  <a:gd name="T74" fmla="*/ 35 w 45"/>
                  <a:gd name="T75" fmla="*/ 41 h 65"/>
                  <a:gd name="T76" fmla="*/ 38 w 45"/>
                  <a:gd name="T77" fmla="*/ 36 h 65"/>
                  <a:gd name="T78" fmla="*/ 45 w 45"/>
                  <a:gd name="T79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" h="65">
                    <a:moveTo>
                      <a:pt x="45" y="40"/>
                    </a:moveTo>
                    <a:cubicBezTo>
                      <a:pt x="44" y="43"/>
                      <a:pt x="42" y="46"/>
                      <a:pt x="38" y="48"/>
                    </a:cubicBezTo>
                    <a:cubicBezTo>
                      <a:pt x="35" y="50"/>
                      <a:pt x="32" y="51"/>
                      <a:pt x="28" y="52"/>
                    </a:cubicBezTo>
                    <a:cubicBezTo>
                      <a:pt x="30" y="54"/>
                      <a:pt x="32" y="56"/>
                      <a:pt x="32" y="58"/>
                    </a:cubicBezTo>
                    <a:cubicBezTo>
                      <a:pt x="32" y="61"/>
                      <a:pt x="31" y="62"/>
                      <a:pt x="29" y="63"/>
                    </a:cubicBezTo>
                    <a:cubicBezTo>
                      <a:pt x="28" y="65"/>
                      <a:pt x="26" y="65"/>
                      <a:pt x="24" y="65"/>
                    </a:cubicBezTo>
                    <a:cubicBezTo>
                      <a:pt x="21" y="65"/>
                      <a:pt x="18" y="64"/>
                      <a:pt x="15" y="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9" y="60"/>
                      <a:pt x="21" y="60"/>
                      <a:pt x="22" y="60"/>
                    </a:cubicBezTo>
                    <a:cubicBezTo>
                      <a:pt x="24" y="60"/>
                      <a:pt x="25" y="60"/>
                      <a:pt x="26" y="60"/>
                    </a:cubicBezTo>
                    <a:cubicBezTo>
                      <a:pt x="26" y="59"/>
                      <a:pt x="27" y="58"/>
                      <a:pt x="27" y="57"/>
                    </a:cubicBezTo>
                    <a:cubicBezTo>
                      <a:pt x="27" y="55"/>
                      <a:pt x="25" y="53"/>
                      <a:pt x="23" y="52"/>
                    </a:cubicBezTo>
                    <a:cubicBezTo>
                      <a:pt x="20" y="51"/>
                      <a:pt x="17" y="51"/>
                      <a:pt x="14" y="49"/>
                    </a:cubicBezTo>
                    <a:cubicBezTo>
                      <a:pt x="11" y="47"/>
                      <a:pt x="8" y="45"/>
                      <a:pt x="7" y="43"/>
                    </a:cubicBezTo>
                    <a:cubicBezTo>
                      <a:pt x="5" y="40"/>
                      <a:pt x="3" y="38"/>
                      <a:pt x="2" y="35"/>
                    </a:cubicBezTo>
                    <a:cubicBezTo>
                      <a:pt x="1" y="32"/>
                      <a:pt x="0" y="29"/>
                      <a:pt x="0" y="26"/>
                    </a:cubicBezTo>
                    <a:cubicBezTo>
                      <a:pt x="0" y="23"/>
                      <a:pt x="1" y="21"/>
                      <a:pt x="1" y="18"/>
                    </a:cubicBezTo>
                    <a:cubicBezTo>
                      <a:pt x="2" y="16"/>
                      <a:pt x="3" y="14"/>
                      <a:pt x="5" y="11"/>
                    </a:cubicBezTo>
                    <a:cubicBezTo>
                      <a:pt x="6" y="9"/>
                      <a:pt x="8" y="7"/>
                      <a:pt x="10" y="6"/>
                    </a:cubicBezTo>
                    <a:cubicBezTo>
                      <a:pt x="11" y="4"/>
                      <a:pt x="14" y="3"/>
                      <a:pt x="16" y="2"/>
                    </a:cubicBezTo>
                    <a:cubicBezTo>
                      <a:pt x="19" y="1"/>
                      <a:pt x="22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3" y="8"/>
                      <a:pt x="44" y="11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4"/>
                      <a:pt x="36" y="13"/>
                      <a:pt x="35" y="12"/>
                    </a:cubicBezTo>
                    <a:cubicBezTo>
                      <a:pt x="34" y="11"/>
                      <a:pt x="33" y="10"/>
                      <a:pt x="32" y="9"/>
                    </a:cubicBezTo>
                    <a:cubicBezTo>
                      <a:pt x="31" y="9"/>
                      <a:pt x="30" y="8"/>
                      <a:pt x="28" y="8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23" y="7"/>
                      <a:pt x="21" y="8"/>
                      <a:pt x="19" y="9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3" y="13"/>
                      <a:pt x="12" y="14"/>
                      <a:pt x="11" y="16"/>
                    </a:cubicBezTo>
                    <a:cubicBezTo>
                      <a:pt x="10" y="17"/>
                      <a:pt x="10" y="19"/>
                      <a:pt x="9" y="21"/>
                    </a:cubicBezTo>
                    <a:cubicBezTo>
                      <a:pt x="9" y="22"/>
                      <a:pt x="8" y="24"/>
                      <a:pt x="8" y="26"/>
                    </a:cubicBezTo>
                    <a:cubicBezTo>
                      <a:pt x="8" y="29"/>
                      <a:pt x="9" y="32"/>
                      <a:pt x="11" y="35"/>
                    </a:cubicBezTo>
                    <a:cubicBezTo>
                      <a:pt x="12" y="38"/>
                      <a:pt x="14" y="40"/>
                      <a:pt x="16" y="42"/>
                    </a:cubicBezTo>
                    <a:cubicBezTo>
                      <a:pt x="19" y="44"/>
                      <a:pt x="22" y="45"/>
                      <a:pt x="25" y="45"/>
                    </a:cubicBezTo>
                    <a:cubicBezTo>
                      <a:pt x="27" y="45"/>
                      <a:pt x="28" y="44"/>
                      <a:pt x="30" y="44"/>
                    </a:cubicBezTo>
                    <a:cubicBezTo>
                      <a:pt x="32" y="43"/>
                      <a:pt x="33" y="42"/>
                      <a:pt x="35" y="41"/>
                    </a:cubicBezTo>
                    <a:cubicBezTo>
                      <a:pt x="36" y="40"/>
                      <a:pt x="38" y="38"/>
                      <a:pt x="38" y="36"/>
                    </a:cubicBezTo>
                    <a:lnTo>
                      <a:pt x="45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2" name="Freeform 247"/>
              <p:cNvSpPr>
                <a:spLocks noEditPoints="1"/>
              </p:cNvSpPr>
              <p:nvPr/>
            </p:nvSpPr>
            <p:spPr bwMode="auto">
              <a:xfrm>
                <a:off x="10877621" y="5881690"/>
                <a:ext cx="68263" cy="95251"/>
              </a:xfrm>
              <a:custGeom>
                <a:avLst/>
                <a:gdLst>
                  <a:gd name="T0" fmla="*/ 20 w 47"/>
                  <a:gd name="T1" fmla="*/ 15 h 65"/>
                  <a:gd name="T2" fmla="*/ 27 w 47"/>
                  <a:gd name="T3" fmla="*/ 15 h 65"/>
                  <a:gd name="T4" fmla="*/ 47 w 47"/>
                  <a:gd name="T5" fmla="*/ 65 h 65"/>
                  <a:gd name="T6" fmla="*/ 39 w 47"/>
                  <a:gd name="T7" fmla="*/ 65 h 65"/>
                  <a:gd name="T8" fmla="*/ 33 w 47"/>
                  <a:gd name="T9" fmla="*/ 52 h 65"/>
                  <a:gd name="T10" fmla="*/ 14 w 47"/>
                  <a:gd name="T11" fmla="*/ 52 h 65"/>
                  <a:gd name="T12" fmla="*/ 8 w 47"/>
                  <a:gd name="T13" fmla="*/ 65 h 65"/>
                  <a:gd name="T14" fmla="*/ 0 w 47"/>
                  <a:gd name="T15" fmla="*/ 65 h 65"/>
                  <a:gd name="T16" fmla="*/ 20 w 47"/>
                  <a:gd name="T17" fmla="*/ 15 h 65"/>
                  <a:gd name="T18" fmla="*/ 19 w 47"/>
                  <a:gd name="T19" fmla="*/ 5 h 65"/>
                  <a:gd name="T20" fmla="*/ 17 w 47"/>
                  <a:gd name="T21" fmla="*/ 6 h 65"/>
                  <a:gd name="T22" fmla="*/ 16 w 47"/>
                  <a:gd name="T23" fmla="*/ 7 h 65"/>
                  <a:gd name="T24" fmla="*/ 15 w 47"/>
                  <a:gd name="T25" fmla="*/ 8 h 65"/>
                  <a:gd name="T26" fmla="*/ 15 w 47"/>
                  <a:gd name="T27" fmla="*/ 8 h 65"/>
                  <a:gd name="T28" fmla="*/ 11 w 47"/>
                  <a:gd name="T29" fmla="*/ 8 h 65"/>
                  <a:gd name="T30" fmla="*/ 11 w 47"/>
                  <a:gd name="T31" fmla="*/ 7 h 65"/>
                  <a:gd name="T32" fmla="*/ 12 w 47"/>
                  <a:gd name="T33" fmla="*/ 5 h 65"/>
                  <a:gd name="T34" fmla="*/ 13 w 47"/>
                  <a:gd name="T35" fmla="*/ 3 h 65"/>
                  <a:gd name="T36" fmla="*/ 15 w 47"/>
                  <a:gd name="T37" fmla="*/ 1 h 65"/>
                  <a:gd name="T38" fmla="*/ 19 w 47"/>
                  <a:gd name="T39" fmla="*/ 0 h 65"/>
                  <a:gd name="T40" fmla="*/ 22 w 47"/>
                  <a:gd name="T41" fmla="*/ 1 h 65"/>
                  <a:gd name="T42" fmla="*/ 25 w 47"/>
                  <a:gd name="T43" fmla="*/ 3 h 65"/>
                  <a:gd name="T44" fmla="*/ 28 w 47"/>
                  <a:gd name="T45" fmla="*/ 3 h 65"/>
                  <a:gd name="T46" fmla="*/ 30 w 47"/>
                  <a:gd name="T47" fmla="*/ 3 h 65"/>
                  <a:gd name="T48" fmla="*/ 31 w 47"/>
                  <a:gd name="T49" fmla="*/ 2 h 65"/>
                  <a:gd name="T50" fmla="*/ 31 w 47"/>
                  <a:gd name="T51" fmla="*/ 1 h 65"/>
                  <a:gd name="T52" fmla="*/ 32 w 47"/>
                  <a:gd name="T53" fmla="*/ 0 h 65"/>
                  <a:gd name="T54" fmla="*/ 32 w 47"/>
                  <a:gd name="T55" fmla="*/ 0 h 65"/>
                  <a:gd name="T56" fmla="*/ 36 w 47"/>
                  <a:gd name="T57" fmla="*/ 0 h 65"/>
                  <a:gd name="T58" fmla="*/ 36 w 47"/>
                  <a:gd name="T59" fmla="*/ 1 h 65"/>
                  <a:gd name="T60" fmla="*/ 35 w 47"/>
                  <a:gd name="T61" fmla="*/ 3 h 65"/>
                  <a:gd name="T62" fmla="*/ 34 w 47"/>
                  <a:gd name="T63" fmla="*/ 6 h 65"/>
                  <a:gd name="T64" fmla="*/ 31 w 47"/>
                  <a:gd name="T65" fmla="*/ 7 h 65"/>
                  <a:gd name="T66" fmla="*/ 28 w 47"/>
                  <a:gd name="T67" fmla="*/ 8 h 65"/>
                  <a:gd name="T68" fmla="*/ 25 w 47"/>
                  <a:gd name="T69" fmla="*/ 7 h 65"/>
                  <a:gd name="T70" fmla="*/ 21 w 47"/>
                  <a:gd name="T71" fmla="*/ 6 h 65"/>
                  <a:gd name="T72" fmla="*/ 19 w 47"/>
                  <a:gd name="T73" fmla="*/ 5 h 65"/>
                  <a:gd name="T74" fmla="*/ 32 w 47"/>
                  <a:gd name="T75" fmla="*/ 46 h 65"/>
                  <a:gd name="T76" fmla="*/ 24 w 47"/>
                  <a:gd name="T77" fmla="*/ 23 h 65"/>
                  <a:gd name="T78" fmla="*/ 15 w 47"/>
                  <a:gd name="T79" fmla="*/ 46 h 65"/>
                  <a:gd name="T80" fmla="*/ 32 w 47"/>
                  <a:gd name="T81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" h="65">
                    <a:moveTo>
                      <a:pt x="20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0" y="65"/>
                      <a:pt x="0" y="65"/>
                      <a:pt x="0" y="65"/>
                    </a:cubicBezTo>
                    <a:lnTo>
                      <a:pt x="20" y="15"/>
                    </a:lnTo>
                    <a:close/>
                    <a:moveTo>
                      <a:pt x="19" y="5"/>
                    </a:moveTo>
                    <a:cubicBezTo>
                      <a:pt x="18" y="5"/>
                      <a:pt x="17" y="5"/>
                      <a:pt x="17" y="6"/>
                    </a:cubicBezTo>
                    <a:cubicBezTo>
                      <a:pt x="16" y="6"/>
                      <a:pt x="16" y="6"/>
                      <a:pt x="16" y="7"/>
                    </a:cubicBezTo>
                    <a:cubicBezTo>
                      <a:pt x="16" y="7"/>
                      <a:pt x="16" y="7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2" y="4"/>
                      <a:pt x="13" y="3"/>
                      <a:pt x="13" y="3"/>
                    </a:cubicBezTo>
                    <a:cubicBezTo>
                      <a:pt x="14" y="2"/>
                      <a:pt x="15" y="1"/>
                      <a:pt x="15" y="1"/>
                    </a:cubicBezTo>
                    <a:cubicBezTo>
                      <a:pt x="16" y="0"/>
                      <a:pt x="17" y="0"/>
                      <a:pt x="19" y="0"/>
                    </a:cubicBezTo>
                    <a:cubicBezTo>
                      <a:pt x="20" y="0"/>
                      <a:pt x="21" y="0"/>
                      <a:pt x="22" y="1"/>
                    </a:cubicBezTo>
                    <a:cubicBezTo>
                      <a:pt x="23" y="2"/>
                      <a:pt x="24" y="2"/>
                      <a:pt x="25" y="3"/>
                    </a:cubicBezTo>
                    <a:cubicBezTo>
                      <a:pt x="26" y="3"/>
                      <a:pt x="27" y="3"/>
                      <a:pt x="28" y="3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30" y="3"/>
                      <a:pt x="31" y="3"/>
                      <a:pt x="31" y="2"/>
                    </a:cubicBezTo>
                    <a:cubicBezTo>
                      <a:pt x="31" y="2"/>
                      <a:pt x="31" y="2"/>
                      <a:pt x="31" y="1"/>
                    </a:cubicBezTo>
                    <a:cubicBezTo>
                      <a:pt x="32" y="1"/>
                      <a:pt x="32" y="1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1"/>
                      <a:pt x="36" y="1"/>
                    </a:cubicBezTo>
                    <a:cubicBezTo>
                      <a:pt x="36" y="2"/>
                      <a:pt x="36" y="2"/>
                      <a:pt x="35" y="3"/>
                    </a:cubicBezTo>
                    <a:cubicBezTo>
                      <a:pt x="35" y="4"/>
                      <a:pt x="34" y="5"/>
                      <a:pt x="34" y="6"/>
                    </a:cubicBezTo>
                    <a:cubicBezTo>
                      <a:pt x="33" y="6"/>
                      <a:pt x="32" y="7"/>
                      <a:pt x="31" y="7"/>
                    </a:cubicBezTo>
                    <a:cubicBezTo>
                      <a:pt x="30" y="8"/>
                      <a:pt x="29" y="8"/>
                      <a:pt x="28" y="8"/>
                    </a:cubicBezTo>
                    <a:cubicBezTo>
                      <a:pt x="27" y="8"/>
                      <a:pt x="26" y="8"/>
                      <a:pt x="25" y="7"/>
                    </a:cubicBezTo>
                    <a:cubicBezTo>
                      <a:pt x="23" y="7"/>
                      <a:pt x="22" y="6"/>
                      <a:pt x="21" y="6"/>
                    </a:cubicBezTo>
                    <a:cubicBezTo>
                      <a:pt x="21" y="5"/>
                      <a:pt x="20" y="5"/>
                      <a:pt x="19" y="5"/>
                    </a:cubicBezTo>
                    <a:moveTo>
                      <a:pt x="32" y="46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15" y="46"/>
                      <a:pt x="15" y="46"/>
                      <a:pt x="15" y="46"/>
                    </a:cubicBezTo>
                    <a:lnTo>
                      <a:pt x="3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3" name="Freeform 248"/>
              <p:cNvSpPr>
                <a:spLocks noEditPoints="1"/>
              </p:cNvSpPr>
              <p:nvPr/>
            </p:nvSpPr>
            <p:spPr bwMode="auto">
              <a:xfrm>
                <a:off x="10969696" y="5902328"/>
                <a:ext cx="71437" cy="76199"/>
              </a:xfrm>
              <a:custGeom>
                <a:avLst/>
                <a:gdLst>
                  <a:gd name="T0" fmla="*/ 0 w 48"/>
                  <a:gd name="T1" fmla="*/ 26 h 52"/>
                  <a:gd name="T2" fmla="*/ 1 w 48"/>
                  <a:gd name="T3" fmla="*/ 16 h 52"/>
                  <a:gd name="T4" fmla="*/ 7 w 48"/>
                  <a:gd name="T5" fmla="*/ 8 h 52"/>
                  <a:gd name="T6" fmla="*/ 14 w 48"/>
                  <a:gd name="T7" fmla="*/ 2 h 52"/>
                  <a:gd name="T8" fmla="*/ 24 w 48"/>
                  <a:gd name="T9" fmla="*/ 0 h 52"/>
                  <a:gd name="T10" fmla="*/ 34 w 48"/>
                  <a:gd name="T11" fmla="*/ 2 h 52"/>
                  <a:gd name="T12" fmla="*/ 42 w 48"/>
                  <a:gd name="T13" fmla="*/ 8 h 52"/>
                  <a:gd name="T14" fmla="*/ 47 w 48"/>
                  <a:gd name="T15" fmla="*/ 17 h 52"/>
                  <a:gd name="T16" fmla="*/ 48 w 48"/>
                  <a:gd name="T17" fmla="*/ 26 h 52"/>
                  <a:gd name="T18" fmla="*/ 46 w 48"/>
                  <a:gd name="T19" fmla="*/ 36 h 52"/>
                  <a:gd name="T20" fmla="*/ 41 w 48"/>
                  <a:gd name="T21" fmla="*/ 44 h 52"/>
                  <a:gd name="T22" fmla="*/ 34 w 48"/>
                  <a:gd name="T23" fmla="*/ 50 h 52"/>
                  <a:gd name="T24" fmla="*/ 24 w 48"/>
                  <a:gd name="T25" fmla="*/ 52 h 52"/>
                  <a:gd name="T26" fmla="*/ 16 w 48"/>
                  <a:gd name="T27" fmla="*/ 50 h 52"/>
                  <a:gd name="T28" fmla="*/ 9 w 48"/>
                  <a:gd name="T29" fmla="*/ 46 h 52"/>
                  <a:gd name="T30" fmla="*/ 4 w 48"/>
                  <a:gd name="T31" fmla="*/ 41 h 52"/>
                  <a:gd name="T32" fmla="*/ 1 w 48"/>
                  <a:gd name="T33" fmla="*/ 34 h 52"/>
                  <a:gd name="T34" fmla="*/ 0 w 48"/>
                  <a:gd name="T35" fmla="*/ 26 h 52"/>
                  <a:gd name="T36" fmla="*/ 24 w 48"/>
                  <a:gd name="T37" fmla="*/ 44 h 52"/>
                  <a:gd name="T38" fmla="*/ 31 w 48"/>
                  <a:gd name="T39" fmla="*/ 43 h 52"/>
                  <a:gd name="T40" fmla="*/ 36 w 48"/>
                  <a:gd name="T41" fmla="*/ 39 h 52"/>
                  <a:gd name="T42" fmla="*/ 39 w 48"/>
                  <a:gd name="T43" fmla="*/ 33 h 52"/>
                  <a:gd name="T44" fmla="*/ 40 w 48"/>
                  <a:gd name="T45" fmla="*/ 26 h 52"/>
                  <a:gd name="T46" fmla="*/ 39 w 48"/>
                  <a:gd name="T47" fmla="*/ 19 h 52"/>
                  <a:gd name="T48" fmla="*/ 36 w 48"/>
                  <a:gd name="T49" fmla="*/ 13 h 52"/>
                  <a:gd name="T50" fmla="*/ 31 w 48"/>
                  <a:gd name="T51" fmla="*/ 9 h 52"/>
                  <a:gd name="T52" fmla="*/ 24 w 48"/>
                  <a:gd name="T53" fmla="*/ 7 h 52"/>
                  <a:gd name="T54" fmla="*/ 17 w 48"/>
                  <a:gd name="T55" fmla="*/ 9 h 52"/>
                  <a:gd name="T56" fmla="*/ 12 w 48"/>
                  <a:gd name="T57" fmla="*/ 13 h 52"/>
                  <a:gd name="T58" fmla="*/ 9 w 48"/>
                  <a:gd name="T59" fmla="*/ 19 h 52"/>
                  <a:gd name="T60" fmla="*/ 8 w 48"/>
                  <a:gd name="T61" fmla="*/ 26 h 52"/>
                  <a:gd name="T62" fmla="*/ 10 w 48"/>
                  <a:gd name="T63" fmla="*/ 35 h 52"/>
                  <a:gd name="T64" fmla="*/ 15 w 48"/>
                  <a:gd name="T65" fmla="*/ 42 h 52"/>
                  <a:gd name="T66" fmla="*/ 24 w 48"/>
                  <a:gd name="T6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8" h="52">
                    <a:moveTo>
                      <a:pt x="0" y="26"/>
                    </a:moveTo>
                    <a:cubicBezTo>
                      <a:pt x="0" y="23"/>
                      <a:pt x="0" y="19"/>
                      <a:pt x="1" y="16"/>
                    </a:cubicBezTo>
                    <a:cubicBezTo>
                      <a:pt x="3" y="13"/>
                      <a:pt x="4" y="10"/>
                      <a:pt x="7" y="8"/>
                    </a:cubicBezTo>
                    <a:cubicBezTo>
                      <a:pt x="9" y="6"/>
                      <a:pt x="11" y="4"/>
                      <a:pt x="14" y="2"/>
                    </a:cubicBezTo>
                    <a:cubicBezTo>
                      <a:pt x="17" y="1"/>
                      <a:pt x="21" y="0"/>
                      <a:pt x="24" y="0"/>
                    </a:cubicBezTo>
                    <a:cubicBezTo>
                      <a:pt x="28" y="0"/>
                      <a:pt x="31" y="1"/>
                      <a:pt x="34" y="2"/>
                    </a:cubicBezTo>
                    <a:cubicBezTo>
                      <a:pt x="37" y="4"/>
                      <a:pt x="40" y="6"/>
                      <a:pt x="42" y="8"/>
                    </a:cubicBezTo>
                    <a:cubicBezTo>
                      <a:pt x="44" y="11"/>
                      <a:pt x="45" y="14"/>
                      <a:pt x="47" y="17"/>
                    </a:cubicBezTo>
                    <a:cubicBezTo>
                      <a:pt x="48" y="20"/>
                      <a:pt x="48" y="23"/>
                      <a:pt x="48" y="26"/>
                    </a:cubicBezTo>
                    <a:cubicBezTo>
                      <a:pt x="48" y="29"/>
                      <a:pt x="48" y="33"/>
                      <a:pt x="46" y="36"/>
                    </a:cubicBezTo>
                    <a:cubicBezTo>
                      <a:pt x="45" y="39"/>
                      <a:pt x="43" y="42"/>
                      <a:pt x="41" y="44"/>
                    </a:cubicBezTo>
                    <a:cubicBezTo>
                      <a:pt x="39" y="46"/>
                      <a:pt x="37" y="48"/>
                      <a:pt x="34" y="50"/>
                    </a:cubicBezTo>
                    <a:cubicBezTo>
                      <a:pt x="31" y="51"/>
                      <a:pt x="27" y="52"/>
                      <a:pt x="24" y="52"/>
                    </a:cubicBezTo>
                    <a:cubicBezTo>
                      <a:pt x="21" y="52"/>
                      <a:pt x="18" y="51"/>
                      <a:pt x="16" y="50"/>
                    </a:cubicBezTo>
                    <a:cubicBezTo>
                      <a:pt x="13" y="49"/>
                      <a:pt x="11" y="48"/>
                      <a:pt x="9" y="46"/>
                    </a:cubicBezTo>
                    <a:cubicBezTo>
                      <a:pt x="7" y="45"/>
                      <a:pt x="5" y="43"/>
                      <a:pt x="4" y="41"/>
                    </a:cubicBezTo>
                    <a:cubicBezTo>
                      <a:pt x="3" y="38"/>
                      <a:pt x="1" y="36"/>
                      <a:pt x="1" y="34"/>
                    </a:cubicBezTo>
                    <a:cubicBezTo>
                      <a:pt x="0" y="31"/>
                      <a:pt x="0" y="29"/>
                      <a:pt x="0" y="26"/>
                    </a:cubicBezTo>
                    <a:moveTo>
                      <a:pt x="24" y="44"/>
                    </a:moveTo>
                    <a:cubicBezTo>
                      <a:pt x="26" y="44"/>
                      <a:pt x="29" y="44"/>
                      <a:pt x="31" y="43"/>
                    </a:cubicBezTo>
                    <a:cubicBezTo>
                      <a:pt x="33" y="42"/>
                      <a:pt x="35" y="40"/>
                      <a:pt x="36" y="39"/>
                    </a:cubicBezTo>
                    <a:cubicBezTo>
                      <a:pt x="37" y="37"/>
                      <a:pt x="38" y="35"/>
                      <a:pt x="39" y="33"/>
                    </a:cubicBezTo>
                    <a:cubicBezTo>
                      <a:pt x="40" y="31"/>
                      <a:pt x="40" y="28"/>
                      <a:pt x="40" y="26"/>
                    </a:cubicBezTo>
                    <a:cubicBezTo>
                      <a:pt x="40" y="24"/>
                      <a:pt x="40" y="21"/>
                      <a:pt x="39" y="19"/>
                    </a:cubicBezTo>
                    <a:cubicBezTo>
                      <a:pt x="38" y="17"/>
                      <a:pt x="37" y="15"/>
                      <a:pt x="36" y="13"/>
                    </a:cubicBezTo>
                    <a:cubicBezTo>
                      <a:pt x="34" y="11"/>
                      <a:pt x="33" y="10"/>
                      <a:pt x="31" y="9"/>
                    </a:cubicBezTo>
                    <a:cubicBezTo>
                      <a:pt x="29" y="8"/>
                      <a:pt x="26" y="7"/>
                      <a:pt x="24" y="7"/>
                    </a:cubicBezTo>
                    <a:cubicBezTo>
                      <a:pt x="21" y="7"/>
                      <a:pt x="19" y="8"/>
                      <a:pt x="17" y="9"/>
                    </a:cubicBezTo>
                    <a:cubicBezTo>
                      <a:pt x="15" y="10"/>
                      <a:pt x="13" y="12"/>
                      <a:pt x="12" y="13"/>
                    </a:cubicBezTo>
                    <a:cubicBezTo>
                      <a:pt x="11" y="15"/>
                      <a:pt x="10" y="17"/>
                      <a:pt x="9" y="19"/>
                    </a:cubicBezTo>
                    <a:cubicBezTo>
                      <a:pt x="8" y="21"/>
                      <a:pt x="8" y="24"/>
                      <a:pt x="8" y="26"/>
                    </a:cubicBezTo>
                    <a:cubicBezTo>
                      <a:pt x="8" y="29"/>
                      <a:pt x="8" y="32"/>
                      <a:pt x="10" y="35"/>
                    </a:cubicBezTo>
                    <a:cubicBezTo>
                      <a:pt x="11" y="38"/>
                      <a:pt x="13" y="40"/>
                      <a:pt x="15" y="42"/>
                    </a:cubicBezTo>
                    <a:cubicBezTo>
                      <a:pt x="18" y="44"/>
                      <a:pt x="21" y="44"/>
                      <a:pt x="24" y="4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4" name="Freeform 249"/>
              <p:cNvSpPr>
                <a:spLocks/>
              </p:cNvSpPr>
              <p:nvPr/>
            </p:nvSpPr>
            <p:spPr bwMode="auto">
              <a:xfrm>
                <a:off x="9545700" y="5586416"/>
                <a:ext cx="323851" cy="200026"/>
              </a:xfrm>
              <a:custGeom>
                <a:avLst/>
                <a:gdLst>
                  <a:gd name="T0" fmla="*/ 123 w 204"/>
                  <a:gd name="T1" fmla="*/ 0 h 126"/>
                  <a:gd name="T2" fmla="*/ 0 w 204"/>
                  <a:gd name="T3" fmla="*/ 0 h 126"/>
                  <a:gd name="T4" fmla="*/ 0 w 204"/>
                  <a:gd name="T5" fmla="*/ 126 h 126"/>
                  <a:gd name="T6" fmla="*/ 204 w 204"/>
                  <a:gd name="T7" fmla="*/ 126 h 126"/>
                  <a:gd name="T8" fmla="*/ 123 w 204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26">
                    <a:moveTo>
                      <a:pt x="123" y="0"/>
                    </a:moveTo>
                    <a:lnTo>
                      <a:pt x="0" y="0"/>
                    </a:lnTo>
                    <a:lnTo>
                      <a:pt x="0" y="126"/>
                    </a:lnTo>
                    <a:lnTo>
                      <a:pt x="204" y="12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5" name="Freeform 250"/>
              <p:cNvSpPr>
                <a:spLocks/>
              </p:cNvSpPr>
              <p:nvPr/>
            </p:nvSpPr>
            <p:spPr bwMode="auto">
              <a:xfrm>
                <a:off x="9163110" y="5484814"/>
                <a:ext cx="382590" cy="301625"/>
              </a:xfrm>
              <a:custGeom>
                <a:avLst/>
                <a:gdLst>
                  <a:gd name="T0" fmla="*/ 107 w 259"/>
                  <a:gd name="T1" fmla="*/ 204 h 204"/>
                  <a:gd name="T2" fmla="*/ 157 w 259"/>
                  <a:gd name="T3" fmla="*/ 204 h 204"/>
                  <a:gd name="T4" fmla="*/ 259 w 259"/>
                  <a:gd name="T5" fmla="*/ 102 h 204"/>
                  <a:gd name="T6" fmla="*/ 157 w 259"/>
                  <a:gd name="T7" fmla="*/ 0 h 204"/>
                  <a:gd name="T8" fmla="*/ 0 w 259"/>
                  <a:gd name="T9" fmla="*/ 0 h 204"/>
                  <a:gd name="T10" fmla="*/ 0 w 259"/>
                  <a:gd name="T11" fmla="*/ 204 h 204"/>
                  <a:gd name="T12" fmla="*/ 107 w 259"/>
                  <a:gd name="T13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9" h="204">
                    <a:moveTo>
                      <a:pt x="107" y="204"/>
                    </a:moveTo>
                    <a:cubicBezTo>
                      <a:pt x="157" y="204"/>
                      <a:pt x="157" y="204"/>
                      <a:pt x="157" y="204"/>
                    </a:cubicBezTo>
                    <a:cubicBezTo>
                      <a:pt x="213" y="204"/>
                      <a:pt x="259" y="158"/>
                      <a:pt x="259" y="102"/>
                    </a:cubicBezTo>
                    <a:cubicBezTo>
                      <a:pt x="259" y="45"/>
                      <a:pt x="213" y="0"/>
                      <a:pt x="15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4"/>
                      <a:pt x="0" y="204"/>
                      <a:pt x="0" y="204"/>
                    </a:cubicBezTo>
                    <a:lnTo>
                      <a:pt x="107" y="20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6" name="Freeform 251"/>
              <p:cNvSpPr>
                <a:spLocks/>
              </p:cNvSpPr>
              <p:nvPr/>
            </p:nvSpPr>
            <p:spPr bwMode="auto">
              <a:xfrm>
                <a:off x="9163110" y="5283202"/>
                <a:ext cx="315914" cy="201612"/>
              </a:xfrm>
              <a:custGeom>
                <a:avLst/>
                <a:gdLst>
                  <a:gd name="T0" fmla="*/ 0 w 214"/>
                  <a:gd name="T1" fmla="*/ 137 h 137"/>
                  <a:gd name="T2" fmla="*/ 145 w 214"/>
                  <a:gd name="T3" fmla="*/ 137 h 137"/>
                  <a:gd name="T4" fmla="*/ 214 w 214"/>
                  <a:gd name="T5" fmla="*/ 68 h 137"/>
                  <a:gd name="T6" fmla="*/ 145 w 214"/>
                  <a:gd name="T7" fmla="*/ 0 h 137"/>
                  <a:gd name="T8" fmla="*/ 0 w 214"/>
                  <a:gd name="T9" fmla="*/ 0 h 137"/>
                  <a:gd name="T10" fmla="*/ 0 w 214"/>
                  <a:gd name="T11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4" h="137">
                    <a:moveTo>
                      <a:pt x="0" y="137"/>
                    </a:moveTo>
                    <a:cubicBezTo>
                      <a:pt x="145" y="137"/>
                      <a:pt x="145" y="137"/>
                      <a:pt x="145" y="137"/>
                    </a:cubicBezTo>
                    <a:cubicBezTo>
                      <a:pt x="183" y="137"/>
                      <a:pt x="214" y="106"/>
                      <a:pt x="214" y="68"/>
                    </a:cubicBezTo>
                    <a:cubicBezTo>
                      <a:pt x="214" y="31"/>
                      <a:pt x="183" y="0"/>
                      <a:pt x="14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7"/>
                    </a:lnTo>
                    <a:close/>
                  </a:path>
                </a:pathLst>
              </a:custGeom>
              <a:solidFill>
                <a:srgbClr val="18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7" name="Freeform 252"/>
              <p:cNvSpPr>
                <a:spLocks/>
              </p:cNvSpPr>
              <p:nvPr/>
            </p:nvSpPr>
            <p:spPr bwMode="auto">
              <a:xfrm>
                <a:off x="9775890" y="5283202"/>
                <a:ext cx="596904" cy="503237"/>
              </a:xfrm>
              <a:custGeom>
                <a:avLst/>
                <a:gdLst>
                  <a:gd name="T0" fmla="*/ 187 w 376"/>
                  <a:gd name="T1" fmla="*/ 0 h 317"/>
                  <a:gd name="T2" fmla="*/ 0 w 376"/>
                  <a:gd name="T3" fmla="*/ 317 h 317"/>
                  <a:gd name="T4" fmla="*/ 376 w 376"/>
                  <a:gd name="T5" fmla="*/ 317 h 317"/>
                  <a:gd name="T6" fmla="*/ 187 w 376"/>
                  <a:gd name="T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6" h="317">
                    <a:moveTo>
                      <a:pt x="187" y="0"/>
                    </a:moveTo>
                    <a:lnTo>
                      <a:pt x="0" y="317"/>
                    </a:lnTo>
                    <a:lnTo>
                      <a:pt x="376" y="31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8" name="Rectangle 253"/>
              <p:cNvSpPr>
                <a:spLocks noChangeArrowheads="1"/>
              </p:cNvSpPr>
              <p:nvPr/>
            </p:nvSpPr>
            <p:spPr bwMode="auto">
              <a:xfrm>
                <a:off x="10869684" y="5283202"/>
                <a:ext cx="173040" cy="333376"/>
              </a:xfrm>
              <a:prstGeom prst="rect">
                <a:avLst/>
              </a:pr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9" name="Rectangle 254"/>
              <p:cNvSpPr>
                <a:spLocks noChangeArrowheads="1"/>
              </p:cNvSpPr>
              <p:nvPr/>
            </p:nvSpPr>
            <p:spPr bwMode="auto">
              <a:xfrm>
                <a:off x="11042721" y="5616578"/>
                <a:ext cx="173040" cy="169864"/>
              </a:xfrm>
              <a:prstGeom prst="rect">
                <a:avLst/>
              </a:prstGeom>
              <a:solidFill>
                <a:srgbClr val="18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0" name="Rectangle 255"/>
              <p:cNvSpPr>
                <a:spLocks noChangeArrowheads="1"/>
              </p:cNvSpPr>
              <p:nvPr/>
            </p:nvSpPr>
            <p:spPr bwMode="auto">
              <a:xfrm>
                <a:off x="10869684" y="5616578"/>
                <a:ext cx="173040" cy="169864"/>
              </a:xfrm>
              <a:prstGeom prst="rect">
                <a:avLst/>
              </a:prstGeom>
              <a:solidFill>
                <a:srgbClr val="3C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1" name="Rectangle 256"/>
              <p:cNvSpPr>
                <a:spLocks noChangeArrowheads="1"/>
              </p:cNvSpPr>
              <p:nvPr/>
            </p:nvSpPr>
            <p:spPr bwMode="auto">
              <a:xfrm>
                <a:off x="10285481" y="5505454"/>
                <a:ext cx="165101" cy="2809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2" name="Freeform 257"/>
              <p:cNvSpPr>
                <a:spLocks/>
              </p:cNvSpPr>
              <p:nvPr/>
            </p:nvSpPr>
            <p:spPr bwMode="auto">
              <a:xfrm>
                <a:off x="9775890" y="5710240"/>
                <a:ext cx="93663" cy="76199"/>
              </a:xfrm>
              <a:custGeom>
                <a:avLst/>
                <a:gdLst>
                  <a:gd name="T0" fmla="*/ 0 w 59"/>
                  <a:gd name="T1" fmla="*/ 48 h 48"/>
                  <a:gd name="T2" fmla="*/ 59 w 59"/>
                  <a:gd name="T3" fmla="*/ 48 h 48"/>
                  <a:gd name="T4" fmla="*/ 29 w 59"/>
                  <a:gd name="T5" fmla="*/ 0 h 48"/>
                  <a:gd name="T6" fmla="*/ 0 w 5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48">
                    <a:moveTo>
                      <a:pt x="0" y="48"/>
                    </a:moveTo>
                    <a:lnTo>
                      <a:pt x="59" y="48"/>
                    </a:lnTo>
                    <a:lnTo>
                      <a:pt x="29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3" name="Freeform 258"/>
              <p:cNvSpPr>
                <a:spLocks/>
              </p:cNvSpPr>
              <p:nvPr/>
            </p:nvSpPr>
            <p:spPr bwMode="auto">
              <a:xfrm>
                <a:off x="10285481" y="5640392"/>
                <a:ext cx="87313" cy="146050"/>
              </a:xfrm>
              <a:custGeom>
                <a:avLst/>
                <a:gdLst>
                  <a:gd name="T0" fmla="*/ 0 w 55"/>
                  <a:gd name="T1" fmla="*/ 0 h 92"/>
                  <a:gd name="T2" fmla="*/ 0 w 55"/>
                  <a:gd name="T3" fmla="*/ 92 h 92"/>
                  <a:gd name="T4" fmla="*/ 55 w 55"/>
                  <a:gd name="T5" fmla="*/ 92 h 92"/>
                  <a:gd name="T6" fmla="*/ 0 w 55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92">
                    <a:moveTo>
                      <a:pt x="0" y="0"/>
                    </a:moveTo>
                    <a:lnTo>
                      <a:pt x="0" y="92"/>
                    </a:lnTo>
                    <a:lnTo>
                      <a:pt x="55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4" name="Rectangle 259"/>
              <p:cNvSpPr>
                <a:spLocks noChangeArrowheads="1"/>
              </p:cNvSpPr>
              <p:nvPr/>
            </p:nvSpPr>
            <p:spPr bwMode="auto">
              <a:xfrm>
                <a:off x="10666483" y="5283202"/>
                <a:ext cx="173040" cy="503237"/>
              </a:xfrm>
              <a:prstGeom prst="rect">
                <a:avLst/>
              </a:prstGeom>
              <a:solidFill>
                <a:srgbClr val="00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5" name="Rectangle 260"/>
              <p:cNvSpPr>
                <a:spLocks noChangeArrowheads="1"/>
              </p:cNvSpPr>
              <p:nvPr/>
            </p:nvSpPr>
            <p:spPr bwMode="auto">
              <a:xfrm>
                <a:off x="9163110" y="5283202"/>
                <a:ext cx="174625" cy="201612"/>
              </a:xfrm>
              <a:prstGeom prst="rect">
                <a:avLst/>
              </a:prstGeom>
              <a:solidFill>
                <a:srgbClr val="00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6" name="Freeform 261"/>
              <p:cNvSpPr>
                <a:spLocks/>
              </p:cNvSpPr>
              <p:nvPr/>
            </p:nvSpPr>
            <p:spPr bwMode="auto">
              <a:xfrm>
                <a:off x="9545700" y="5283202"/>
                <a:ext cx="346077" cy="303214"/>
              </a:xfrm>
              <a:custGeom>
                <a:avLst/>
                <a:gdLst>
                  <a:gd name="T0" fmla="*/ 98 w 236"/>
                  <a:gd name="T1" fmla="*/ 206 h 206"/>
                  <a:gd name="T2" fmla="*/ 133 w 236"/>
                  <a:gd name="T3" fmla="*/ 206 h 206"/>
                  <a:gd name="T4" fmla="*/ 236 w 236"/>
                  <a:gd name="T5" fmla="*/ 103 h 206"/>
                  <a:gd name="T6" fmla="*/ 133 w 236"/>
                  <a:gd name="T7" fmla="*/ 0 h 206"/>
                  <a:gd name="T8" fmla="*/ 0 w 236"/>
                  <a:gd name="T9" fmla="*/ 0 h 206"/>
                  <a:gd name="T10" fmla="*/ 0 w 236"/>
                  <a:gd name="T11" fmla="*/ 206 h 206"/>
                  <a:gd name="T12" fmla="*/ 98 w 236"/>
                  <a:gd name="T1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6">
                    <a:moveTo>
                      <a:pt x="98" y="206"/>
                    </a:moveTo>
                    <a:cubicBezTo>
                      <a:pt x="133" y="206"/>
                      <a:pt x="133" y="206"/>
                      <a:pt x="133" y="206"/>
                    </a:cubicBezTo>
                    <a:cubicBezTo>
                      <a:pt x="190" y="206"/>
                      <a:pt x="236" y="160"/>
                      <a:pt x="236" y="103"/>
                    </a:cubicBezTo>
                    <a:cubicBezTo>
                      <a:pt x="236" y="46"/>
                      <a:pt x="190" y="0"/>
                      <a:pt x="13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0" y="206"/>
                      <a:pt x="0" y="206"/>
                    </a:cubicBezTo>
                    <a:lnTo>
                      <a:pt x="98" y="206"/>
                    </a:lnTo>
                    <a:close/>
                  </a:path>
                </a:pathLst>
              </a:custGeom>
              <a:solidFill>
                <a:srgbClr val="18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7" name="Rectangle 262"/>
              <p:cNvSpPr>
                <a:spLocks noChangeArrowheads="1"/>
              </p:cNvSpPr>
              <p:nvPr/>
            </p:nvSpPr>
            <p:spPr bwMode="auto">
              <a:xfrm>
                <a:off x="10450582" y="5283202"/>
                <a:ext cx="187327" cy="182563"/>
              </a:xfrm>
              <a:prstGeom prst="rect">
                <a:avLst/>
              </a:prstGeom>
              <a:solidFill>
                <a:srgbClr val="18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8" name="Freeform 263"/>
              <p:cNvSpPr>
                <a:spLocks/>
              </p:cNvSpPr>
              <p:nvPr/>
            </p:nvSpPr>
            <p:spPr bwMode="auto">
              <a:xfrm>
                <a:off x="10450582" y="5465765"/>
                <a:ext cx="215901" cy="320674"/>
              </a:xfrm>
              <a:custGeom>
                <a:avLst/>
                <a:gdLst>
                  <a:gd name="T0" fmla="*/ 39 w 147"/>
                  <a:gd name="T1" fmla="*/ 0 h 217"/>
                  <a:gd name="T2" fmla="*/ 0 w 147"/>
                  <a:gd name="T3" fmla="*/ 0 h 217"/>
                  <a:gd name="T4" fmla="*/ 0 w 147"/>
                  <a:gd name="T5" fmla="*/ 217 h 217"/>
                  <a:gd name="T6" fmla="*/ 39 w 147"/>
                  <a:gd name="T7" fmla="*/ 217 h 217"/>
                  <a:gd name="T8" fmla="*/ 147 w 147"/>
                  <a:gd name="T9" fmla="*/ 108 h 217"/>
                  <a:gd name="T10" fmla="*/ 39 w 147"/>
                  <a:gd name="T1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7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39" y="217"/>
                      <a:pt x="39" y="217"/>
                      <a:pt x="39" y="217"/>
                    </a:cubicBezTo>
                    <a:cubicBezTo>
                      <a:pt x="98" y="217"/>
                      <a:pt x="147" y="168"/>
                      <a:pt x="147" y="108"/>
                    </a:cubicBezTo>
                    <a:cubicBezTo>
                      <a:pt x="147" y="48"/>
                      <a:pt x="98" y="0"/>
                      <a:pt x="39" y="0"/>
                    </a:cubicBezTo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9" name="Freeform 264"/>
              <p:cNvSpPr>
                <a:spLocks/>
              </p:cNvSpPr>
              <p:nvPr/>
            </p:nvSpPr>
            <p:spPr bwMode="auto">
              <a:xfrm>
                <a:off x="10285481" y="5283202"/>
                <a:ext cx="165101" cy="222250"/>
              </a:xfrm>
              <a:custGeom>
                <a:avLst/>
                <a:gdLst>
                  <a:gd name="T0" fmla="*/ 76 w 112"/>
                  <a:gd name="T1" fmla="*/ 0 h 151"/>
                  <a:gd name="T2" fmla="*/ 0 w 112"/>
                  <a:gd name="T3" fmla="*/ 76 h 151"/>
                  <a:gd name="T4" fmla="*/ 76 w 112"/>
                  <a:gd name="T5" fmla="*/ 151 h 151"/>
                  <a:gd name="T6" fmla="*/ 112 w 112"/>
                  <a:gd name="T7" fmla="*/ 151 h 151"/>
                  <a:gd name="T8" fmla="*/ 112 w 112"/>
                  <a:gd name="T9" fmla="*/ 0 h 151"/>
                  <a:gd name="T10" fmla="*/ 76 w 112"/>
                  <a:gd name="T1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51">
                    <a:moveTo>
                      <a:pt x="76" y="0"/>
                    </a:move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1"/>
                      <a:pt x="76" y="151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0" name="Rectangle 265"/>
              <p:cNvSpPr>
                <a:spLocks noChangeArrowheads="1"/>
              </p:cNvSpPr>
              <p:nvPr/>
            </p:nvSpPr>
            <p:spPr bwMode="auto">
              <a:xfrm>
                <a:off x="9163110" y="5484814"/>
                <a:ext cx="174625" cy="301625"/>
              </a:xfrm>
              <a:prstGeom prst="rect">
                <a:avLst/>
              </a:pr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1" name="Freeform 266"/>
              <p:cNvSpPr>
                <a:spLocks/>
              </p:cNvSpPr>
              <p:nvPr/>
            </p:nvSpPr>
            <p:spPr bwMode="auto">
              <a:xfrm>
                <a:off x="9545699" y="5283202"/>
                <a:ext cx="195266" cy="303214"/>
              </a:xfrm>
              <a:custGeom>
                <a:avLst/>
                <a:gdLst>
                  <a:gd name="T0" fmla="*/ 123 w 123"/>
                  <a:gd name="T1" fmla="*/ 191 h 191"/>
                  <a:gd name="T2" fmla="*/ 0 w 123"/>
                  <a:gd name="T3" fmla="*/ 0 h 191"/>
                  <a:gd name="T4" fmla="*/ 0 w 123"/>
                  <a:gd name="T5" fmla="*/ 191 h 191"/>
                  <a:gd name="T6" fmla="*/ 123 w 123"/>
                  <a:gd name="T7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" h="191">
                    <a:moveTo>
                      <a:pt x="123" y="191"/>
                    </a:moveTo>
                    <a:lnTo>
                      <a:pt x="0" y="0"/>
                    </a:lnTo>
                    <a:lnTo>
                      <a:pt x="0" y="191"/>
                    </a:lnTo>
                    <a:lnTo>
                      <a:pt x="123" y="191"/>
                    </a:lnTo>
                    <a:close/>
                  </a:path>
                </a:pathLst>
              </a:custGeom>
              <a:solidFill>
                <a:srgbClr val="FFC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2" name="Freeform 267"/>
              <p:cNvSpPr>
                <a:spLocks/>
              </p:cNvSpPr>
              <p:nvPr/>
            </p:nvSpPr>
            <p:spPr bwMode="auto">
              <a:xfrm>
                <a:off x="9890190" y="5602296"/>
                <a:ext cx="366714" cy="184151"/>
              </a:xfrm>
              <a:custGeom>
                <a:avLst/>
                <a:gdLst>
                  <a:gd name="T0" fmla="*/ 249 w 249"/>
                  <a:gd name="T1" fmla="*/ 125 h 125"/>
                  <a:gd name="T2" fmla="*/ 124 w 249"/>
                  <a:gd name="T3" fmla="*/ 0 h 125"/>
                  <a:gd name="T4" fmla="*/ 0 w 249"/>
                  <a:gd name="T5" fmla="*/ 125 h 125"/>
                  <a:gd name="T6" fmla="*/ 249 w 249"/>
                  <a:gd name="T7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9" h="125">
                    <a:moveTo>
                      <a:pt x="249" y="125"/>
                    </a:moveTo>
                    <a:cubicBezTo>
                      <a:pt x="249" y="56"/>
                      <a:pt x="193" y="0"/>
                      <a:pt x="124" y="0"/>
                    </a:cubicBezTo>
                    <a:cubicBezTo>
                      <a:pt x="56" y="0"/>
                      <a:pt x="0" y="56"/>
                      <a:pt x="0" y="125"/>
                    </a:cubicBezTo>
                    <a:lnTo>
                      <a:pt x="249" y="125"/>
                    </a:lnTo>
                    <a:close/>
                  </a:path>
                </a:pathLst>
              </a:custGeom>
              <a:solidFill>
                <a:srgbClr val="18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3" name="Freeform 268"/>
              <p:cNvSpPr>
                <a:spLocks/>
              </p:cNvSpPr>
              <p:nvPr/>
            </p:nvSpPr>
            <p:spPr bwMode="auto">
              <a:xfrm>
                <a:off x="9339321" y="5081595"/>
                <a:ext cx="96840" cy="98425"/>
              </a:xfrm>
              <a:custGeom>
                <a:avLst/>
                <a:gdLst>
                  <a:gd name="T0" fmla="*/ 66 w 66"/>
                  <a:gd name="T1" fmla="*/ 29 h 67"/>
                  <a:gd name="T2" fmla="*/ 66 w 66"/>
                  <a:gd name="T3" fmla="*/ 34 h 67"/>
                  <a:gd name="T4" fmla="*/ 34 w 66"/>
                  <a:gd name="T5" fmla="*/ 67 h 67"/>
                  <a:gd name="T6" fmla="*/ 0 w 66"/>
                  <a:gd name="T7" fmla="*/ 34 h 67"/>
                  <a:gd name="T8" fmla="*/ 34 w 66"/>
                  <a:gd name="T9" fmla="*/ 0 h 67"/>
                  <a:gd name="T10" fmla="*/ 63 w 66"/>
                  <a:gd name="T11" fmla="*/ 16 h 67"/>
                  <a:gd name="T12" fmla="*/ 48 w 66"/>
                  <a:gd name="T13" fmla="*/ 24 h 67"/>
                  <a:gd name="T14" fmla="*/ 34 w 66"/>
                  <a:gd name="T15" fmla="*/ 16 h 67"/>
                  <a:gd name="T16" fmla="*/ 18 w 66"/>
                  <a:gd name="T17" fmla="*/ 34 h 67"/>
                  <a:gd name="T18" fmla="*/ 34 w 66"/>
                  <a:gd name="T19" fmla="*/ 50 h 67"/>
                  <a:gd name="T20" fmla="*/ 47 w 66"/>
                  <a:gd name="T21" fmla="*/ 43 h 67"/>
                  <a:gd name="T22" fmla="*/ 30 w 66"/>
                  <a:gd name="T23" fmla="*/ 43 h 67"/>
                  <a:gd name="T24" fmla="*/ 30 w 66"/>
                  <a:gd name="T25" fmla="*/ 29 h 67"/>
                  <a:gd name="T26" fmla="*/ 66 w 66"/>
                  <a:gd name="T27" fmla="*/ 2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67">
                    <a:moveTo>
                      <a:pt x="66" y="29"/>
                    </a:moveTo>
                    <a:cubicBezTo>
                      <a:pt x="66" y="34"/>
                      <a:pt x="66" y="34"/>
                      <a:pt x="66" y="34"/>
                    </a:cubicBezTo>
                    <a:cubicBezTo>
                      <a:pt x="66" y="54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46" y="0"/>
                      <a:pt x="57" y="6"/>
                      <a:pt x="63" y="1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5" y="19"/>
                      <a:pt x="40" y="16"/>
                      <a:pt x="34" y="16"/>
                    </a:cubicBezTo>
                    <a:cubicBezTo>
                      <a:pt x="25" y="16"/>
                      <a:pt x="18" y="24"/>
                      <a:pt x="18" y="34"/>
                    </a:cubicBezTo>
                    <a:cubicBezTo>
                      <a:pt x="18" y="43"/>
                      <a:pt x="25" y="50"/>
                      <a:pt x="34" y="50"/>
                    </a:cubicBezTo>
                    <a:cubicBezTo>
                      <a:pt x="41" y="50"/>
                      <a:pt x="46" y="47"/>
                      <a:pt x="47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29"/>
                      <a:pt x="30" y="29"/>
                      <a:pt x="30" y="29"/>
                    </a:cubicBezTo>
                    <a:lnTo>
                      <a:pt x="66" y="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4" name="Freeform 269"/>
              <p:cNvSpPr>
                <a:spLocks noEditPoints="1"/>
              </p:cNvSpPr>
              <p:nvPr/>
            </p:nvSpPr>
            <p:spPr bwMode="auto">
              <a:xfrm>
                <a:off x="9471086" y="5081595"/>
                <a:ext cx="98426" cy="98425"/>
              </a:xfrm>
              <a:custGeom>
                <a:avLst/>
                <a:gdLst>
                  <a:gd name="T0" fmla="*/ 0 w 67"/>
                  <a:gd name="T1" fmla="*/ 33 h 67"/>
                  <a:gd name="T2" fmla="*/ 34 w 67"/>
                  <a:gd name="T3" fmla="*/ 0 h 67"/>
                  <a:gd name="T4" fmla="*/ 67 w 67"/>
                  <a:gd name="T5" fmla="*/ 33 h 67"/>
                  <a:gd name="T6" fmla="*/ 34 w 67"/>
                  <a:gd name="T7" fmla="*/ 67 h 67"/>
                  <a:gd name="T8" fmla="*/ 0 w 67"/>
                  <a:gd name="T9" fmla="*/ 33 h 67"/>
                  <a:gd name="T10" fmla="*/ 49 w 67"/>
                  <a:gd name="T11" fmla="*/ 33 h 67"/>
                  <a:gd name="T12" fmla="*/ 34 w 67"/>
                  <a:gd name="T13" fmla="*/ 17 h 67"/>
                  <a:gd name="T14" fmla="*/ 18 w 67"/>
                  <a:gd name="T15" fmla="*/ 33 h 67"/>
                  <a:gd name="T16" fmla="*/ 34 w 67"/>
                  <a:gd name="T17" fmla="*/ 49 h 67"/>
                  <a:gd name="T18" fmla="*/ 49 w 67"/>
                  <a:gd name="T1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7">
                    <a:moveTo>
                      <a:pt x="0" y="33"/>
                    </a:move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3"/>
                    </a:cubicBezTo>
                    <a:cubicBezTo>
                      <a:pt x="67" y="52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3"/>
                    </a:cubicBezTo>
                    <a:moveTo>
                      <a:pt x="49" y="33"/>
                    </a:moveTo>
                    <a:cubicBezTo>
                      <a:pt x="49" y="24"/>
                      <a:pt x="42" y="17"/>
                      <a:pt x="34" y="17"/>
                    </a:cubicBezTo>
                    <a:cubicBezTo>
                      <a:pt x="25" y="17"/>
                      <a:pt x="18" y="24"/>
                      <a:pt x="18" y="33"/>
                    </a:cubicBezTo>
                    <a:cubicBezTo>
                      <a:pt x="18" y="43"/>
                      <a:pt x="25" y="49"/>
                      <a:pt x="34" y="49"/>
                    </a:cubicBezTo>
                    <a:cubicBezTo>
                      <a:pt x="42" y="49"/>
                      <a:pt x="49" y="43"/>
                      <a:pt x="49" y="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5" name="Freeform 270"/>
              <p:cNvSpPr>
                <a:spLocks/>
              </p:cNvSpPr>
              <p:nvPr/>
            </p:nvSpPr>
            <p:spPr bwMode="auto">
              <a:xfrm>
                <a:off x="9594911" y="5083183"/>
                <a:ext cx="100014" cy="95251"/>
              </a:xfrm>
              <a:custGeom>
                <a:avLst/>
                <a:gdLst>
                  <a:gd name="T0" fmla="*/ 63 w 63"/>
                  <a:gd name="T1" fmla="*/ 0 h 60"/>
                  <a:gd name="T2" fmla="*/ 39 w 63"/>
                  <a:gd name="T3" fmla="*/ 60 h 60"/>
                  <a:gd name="T4" fmla="*/ 23 w 63"/>
                  <a:gd name="T5" fmla="*/ 60 h 60"/>
                  <a:gd name="T6" fmla="*/ 0 w 63"/>
                  <a:gd name="T7" fmla="*/ 0 h 60"/>
                  <a:gd name="T8" fmla="*/ 18 w 63"/>
                  <a:gd name="T9" fmla="*/ 0 h 60"/>
                  <a:gd name="T10" fmla="*/ 32 w 63"/>
                  <a:gd name="T11" fmla="*/ 37 h 60"/>
                  <a:gd name="T12" fmla="*/ 46 w 63"/>
                  <a:gd name="T13" fmla="*/ 0 h 60"/>
                  <a:gd name="T14" fmla="*/ 63 w 63"/>
                  <a:gd name="T1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0">
                    <a:moveTo>
                      <a:pt x="63" y="0"/>
                    </a:moveTo>
                    <a:lnTo>
                      <a:pt x="39" y="60"/>
                    </a:lnTo>
                    <a:lnTo>
                      <a:pt x="23" y="6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2" y="37"/>
                    </a:lnTo>
                    <a:lnTo>
                      <a:pt x="46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6" name="Freeform 271"/>
              <p:cNvSpPr>
                <a:spLocks/>
              </p:cNvSpPr>
              <p:nvPr/>
            </p:nvSpPr>
            <p:spPr bwMode="auto">
              <a:xfrm>
                <a:off x="9728262" y="5083183"/>
                <a:ext cx="68263" cy="95251"/>
              </a:xfrm>
              <a:custGeom>
                <a:avLst/>
                <a:gdLst>
                  <a:gd name="T0" fmla="*/ 16 w 43"/>
                  <a:gd name="T1" fmla="*/ 15 h 60"/>
                  <a:gd name="T2" fmla="*/ 16 w 43"/>
                  <a:gd name="T3" fmla="*/ 23 h 60"/>
                  <a:gd name="T4" fmla="*/ 34 w 43"/>
                  <a:gd name="T5" fmla="*/ 23 h 60"/>
                  <a:gd name="T6" fmla="*/ 34 w 43"/>
                  <a:gd name="T7" fmla="*/ 36 h 60"/>
                  <a:gd name="T8" fmla="*/ 16 w 43"/>
                  <a:gd name="T9" fmla="*/ 36 h 60"/>
                  <a:gd name="T10" fmla="*/ 16 w 43"/>
                  <a:gd name="T11" fmla="*/ 46 h 60"/>
                  <a:gd name="T12" fmla="*/ 43 w 43"/>
                  <a:gd name="T13" fmla="*/ 46 h 60"/>
                  <a:gd name="T14" fmla="*/ 43 w 43"/>
                  <a:gd name="T15" fmla="*/ 60 h 60"/>
                  <a:gd name="T16" fmla="*/ 0 w 43"/>
                  <a:gd name="T17" fmla="*/ 60 h 60"/>
                  <a:gd name="T18" fmla="*/ 0 w 43"/>
                  <a:gd name="T19" fmla="*/ 0 h 60"/>
                  <a:gd name="T20" fmla="*/ 43 w 43"/>
                  <a:gd name="T21" fmla="*/ 0 h 60"/>
                  <a:gd name="T22" fmla="*/ 43 w 43"/>
                  <a:gd name="T23" fmla="*/ 15 h 60"/>
                  <a:gd name="T24" fmla="*/ 16 w 43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60">
                    <a:moveTo>
                      <a:pt x="16" y="15"/>
                    </a:moveTo>
                    <a:lnTo>
                      <a:pt x="16" y="23"/>
                    </a:lnTo>
                    <a:lnTo>
                      <a:pt x="34" y="23"/>
                    </a:lnTo>
                    <a:lnTo>
                      <a:pt x="34" y="36"/>
                    </a:lnTo>
                    <a:lnTo>
                      <a:pt x="16" y="36"/>
                    </a:lnTo>
                    <a:lnTo>
                      <a:pt x="16" y="46"/>
                    </a:lnTo>
                    <a:lnTo>
                      <a:pt x="43" y="46"/>
                    </a:lnTo>
                    <a:lnTo>
                      <a:pt x="43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15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7" name="Freeform 272"/>
              <p:cNvSpPr>
                <a:spLocks noEditPoints="1"/>
              </p:cNvSpPr>
              <p:nvPr/>
            </p:nvSpPr>
            <p:spPr bwMode="auto">
              <a:xfrm>
                <a:off x="9836212" y="5083183"/>
                <a:ext cx="82550" cy="95251"/>
              </a:xfrm>
              <a:custGeom>
                <a:avLst/>
                <a:gdLst>
                  <a:gd name="T0" fmla="*/ 24 w 56"/>
                  <a:gd name="T1" fmla="*/ 42 h 65"/>
                  <a:gd name="T2" fmla="*/ 17 w 56"/>
                  <a:gd name="T3" fmla="*/ 42 h 65"/>
                  <a:gd name="T4" fmla="*/ 17 w 56"/>
                  <a:gd name="T5" fmla="*/ 65 h 65"/>
                  <a:gd name="T6" fmla="*/ 0 w 56"/>
                  <a:gd name="T7" fmla="*/ 65 h 65"/>
                  <a:gd name="T8" fmla="*/ 0 w 56"/>
                  <a:gd name="T9" fmla="*/ 0 h 65"/>
                  <a:gd name="T10" fmla="*/ 31 w 56"/>
                  <a:gd name="T11" fmla="*/ 0 h 65"/>
                  <a:gd name="T12" fmla="*/ 53 w 56"/>
                  <a:gd name="T13" fmla="*/ 21 h 65"/>
                  <a:gd name="T14" fmla="*/ 42 w 56"/>
                  <a:gd name="T15" fmla="*/ 40 h 65"/>
                  <a:gd name="T16" fmla="*/ 56 w 56"/>
                  <a:gd name="T17" fmla="*/ 65 h 65"/>
                  <a:gd name="T18" fmla="*/ 37 w 56"/>
                  <a:gd name="T19" fmla="*/ 65 h 65"/>
                  <a:gd name="T20" fmla="*/ 24 w 56"/>
                  <a:gd name="T21" fmla="*/ 42 h 65"/>
                  <a:gd name="T22" fmla="*/ 17 w 56"/>
                  <a:gd name="T23" fmla="*/ 28 h 65"/>
                  <a:gd name="T24" fmla="*/ 29 w 56"/>
                  <a:gd name="T25" fmla="*/ 28 h 65"/>
                  <a:gd name="T26" fmla="*/ 36 w 56"/>
                  <a:gd name="T27" fmla="*/ 22 h 65"/>
                  <a:gd name="T28" fmla="*/ 29 w 56"/>
                  <a:gd name="T29" fmla="*/ 16 h 65"/>
                  <a:gd name="T30" fmla="*/ 17 w 56"/>
                  <a:gd name="T31" fmla="*/ 16 h 65"/>
                  <a:gd name="T32" fmla="*/ 17 w 56"/>
                  <a:gd name="T33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65">
                    <a:moveTo>
                      <a:pt x="24" y="42"/>
                    </a:move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4" y="0"/>
                      <a:pt x="53" y="9"/>
                      <a:pt x="53" y="21"/>
                    </a:cubicBezTo>
                    <a:cubicBezTo>
                      <a:pt x="53" y="29"/>
                      <a:pt x="49" y="36"/>
                      <a:pt x="42" y="40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37" y="65"/>
                      <a:pt x="37" y="65"/>
                      <a:pt x="37" y="65"/>
                    </a:cubicBezTo>
                    <a:lnTo>
                      <a:pt x="24" y="42"/>
                    </a:lnTo>
                    <a:close/>
                    <a:moveTo>
                      <a:pt x="17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3" y="28"/>
                      <a:pt x="36" y="25"/>
                      <a:pt x="36" y="22"/>
                    </a:cubicBezTo>
                    <a:cubicBezTo>
                      <a:pt x="36" y="18"/>
                      <a:pt x="33" y="16"/>
                      <a:pt x="29" y="16"/>
                    </a:cubicBezTo>
                    <a:cubicBezTo>
                      <a:pt x="17" y="16"/>
                      <a:pt x="17" y="16"/>
                      <a:pt x="17" y="16"/>
                    </a:cubicBezTo>
                    <a:lnTo>
                      <a:pt x="17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8" name="Freeform 273"/>
              <p:cNvSpPr>
                <a:spLocks/>
              </p:cNvSpPr>
              <p:nvPr/>
            </p:nvSpPr>
            <p:spPr bwMode="auto">
              <a:xfrm>
                <a:off x="9953687" y="5083183"/>
                <a:ext cx="87313" cy="95251"/>
              </a:xfrm>
              <a:custGeom>
                <a:avLst/>
                <a:gdLst>
                  <a:gd name="T0" fmla="*/ 55 w 55"/>
                  <a:gd name="T1" fmla="*/ 0 h 60"/>
                  <a:gd name="T2" fmla="*/ 55 w 55"/>
                  <a:gd name="T3" fmla="*/ 60 h 60"/>
                  <a:gd name="T4" fmla="*/ 41 w 55"/>
                  <a:gd name="T5" fmla="*/ 60 h 60"/>
                  <a:gd name="T6" fmla="*/ 17 w 55"/>
                  <a:gd name="T7" fmla="*/ 29 h 60"/>
                  <a:gd name="T8" fmla="*/ 17 w 55"/>
                  <a:gd name="T9" fmla="*/ 60 h 60"/>
                  <a:gd name="T10" fmla="*/ 0 w 55"/>
                  <a:gd name="T11" fmla="*/ 60 h 60"/>
                  <a:gd name="T12" fmla="*/ 0 w 55"/>
                  <a:gd name="T13" fmla="*/ 0 h 60"/>
                  <a:gd name="T14" fmla="*/ 14 w 55"/>
                  <a:gd name="T15" fmla="*/ 0 h 60"/>
                  <a:gd name="T16" fmla="*/ 38 w 55"/>
                  <a:gd name="T17" fmla="*/ 32 h 60"/>
                  <a:gd name="T18" fmla="*/ 38 w 55"/>
                  <a:gd name="T19" fmla="*/ 0 h 60"/>
                  <a:gd name="T20" fmla="*/ 55 w 55"/>
                  <a:gd name="T2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60">
                    <a:moveTo>
                      <a:pt x="55" y="0"/>
                    </a:moveTo>
                    <a:lnTo>
                      <a:pt x="55" y="60"/>
                    </a:lnTo>
                    <a:lnTo>
                      <a:pt x="41" y="60"/>
                    </a:lnTo>
                    <a:lnTo>
                      <a:pt x="17" y="29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38" y="32"/>
                    </a:lnTo>
                    <a:lnTo>
                      <a:pt x="38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09" name="Freeform 274"/>
              <p:cNvSpPr>
                <a:spLocks noEditPoints="1"/>
              </p:cNvSpPr>
              <p:nvPr/>
            </p:nvSpPr>
            <p:spPr bwMode="auto">
              <a:xfrm>
                <a:off x="10077515" y="5081595"/>
                <a:ext cx="98426" cy="98425"/>
              </a:xfrm>
              <a:custGeom>
                <a:avLst/>
                <a:gdLst>
                  <a:gd name="T0" fmla="*/ 0 w 67"/>
                  <a:gd name="T1" fmla="*/ 33 h 67"/>
                  <a:gd name="T2" fmla="*/ 34 w 67"/>
                  <a:gd name="T3" fmla="*/ 0 h 67"/>
                  <a:gd name="T4" fmla="*/ 67 w 67"/>
                  <a:gd name="T5" fmla="*/ 33 h 67"/>
                  <a:gd name="T6" fmla="*/ 34 w 67"/>
                  <a:gd name="T7" fmla="*/ 67 h 67"/>
                  <a:gd name="T8" fmla="*/ 0 w 67"/>
                  <a:gd name="T9" fmla="*/ 33 h 67"/>
                  <a:gd name="T10" fmla="*/ 49 w 67"/>
                  <a:gd name="T11" fmla="*/ 33 h 67"/>
                  <a:gd name="T12" fmla="*/ 34 w 67"/>
                  <a:gd name="T13" fmla="*/ 17 h 67"/>
                  <a:gd name="T14" fmla="*/ 18 w 67"/>
                  <a:gd name="T15" fmla="*/ 33 h 67"/>
                  <a:gd name="T16" fmla="*/ 34 w 67"/>
                  <a:gd name="T17" fmla="*/ 49 h 67"/>
                  <a:gd name="T18" fmla="*/ 49 w 67"/>
                  <a:gd name="T1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7">
                    <a:moveTo>
                      <a:pt x="0" y="33"/>
                    </a:move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3"/>
                    </a:cubicBezTo>
                    <a:cubicBezTo>
                      <a:pt x="67" y="52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3"/>
                    </a:cubicBezTo>
                    <a:moveTo>
                      <a:pt x="49" y="33"/>
                    </a:moveTo>
                    <a:cubicBezTo>
                      <a:pt x="49" y="24"/>
                      <a:pt x="42" y="17"/>
                      <a:pt x="34" y="17"/>
                    </a:cubicBezTo>
                    <a:cubicBezTo>
                      <a:pt x="25" y="17"/>
                      <a:pt x="18" y="24"/>
                      <a:pt x="18" y="33"/>
                    </a:cubicBezTo>
                    <a:cubicBezTo>
                      <a:pt x="18" y="43"/>
                      <a:pt x="25" y="49"/>
                      <a:pt x="34" y="49"/>
                    </a:cubicBezTo>
                    <a:cubicBezTo>
                      <a:pt x="42" y="49"/>
                      <a:pt x="49" y="43"/>
                      <a:pt x="49" y="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0" name="Freeform 275"/>
              <p:cNvSpPr>
                <a:spLocks/>
              </p:cNvSpPr>
              <p:nvPr/>
            </p:nvSpPr>
            <p:spPr bwMode="auto">
              <a:xfrm>
                <a:off x="10275952" y="5083183"/>
                <a:ext cx="69852" cy="95251"/>
              </a:xfrm>
              <a:custGeom>
                <a:avLst/>
                <a:gdLst>
                  <a:gd name="T0" fmla="*/ 17 w 44"/>
                  <a:gd name="T1" fmla="*/ 15 h 60"/>
                  <a:gd name="T2" fmla="*/ 17 w 44"/>
                  <a:gd name="T3" fmla="*/ 25 h 60"/>
                  <a:gd name="T4" fmla="*/ 35 w 44"/>
                  <a:gd name="T5" fmla="*/ 25 h 60"/>
                  <a:gd name="T6" fmla="*/ 35 w 44"/>
                  <a:gd name="T7" fmla="*/ 38 h 60"/>
                  <a:gd name="T8" fmla="*/ 17 w 44"/>
                  <a:gd name="T9" fmla="*/ 38 h 60"/>
                  <a:gd name="T10" fmla="*/ 17 w 44"/>
                  <a:gd name="T11" fmla="*/ 60 h 60"/>
                  <a:gd name="T12" fmla="*/ 0 w 44"/>
                  <a:gd name="T13" fmla="*/ 60 h 60"/>
                  <a:gd name="T14" fmla="*/ 0 w 44"/>
                  <a:gd name="T15" fmla="*/ 0 h 60"/>
                  <a:gd name="T16" fmla="*/ 44 w 44"/>
                  <a:gd name="T17" fmla="*/ 0 h 60"/>
                  <a:gd name="T18" fmla="*/ 44 w 44"/>
                  <a:gd name="T19" fmla="*/ 15 h 60"/>
                  <a:gd name="T20" fmla="*/ 17 w 44"/>
                  <a:gd name="T21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60">
                    <a:moveTo>
                      <a:pt x="17" y="15"/>
                    </a:moveTo>
                    <a:lnTo>
                      <a:pt x="17" y="25"/>
                    </a:lnTo>
                    <a:lnTo>
                      <a:pt x="35" y="25"/>
                    </a:lnTo>
                    <a:lnTo>
                      <a:pt x="35" y="38"/>
                    </a:lnTo>
                    <a:lnTo>
                      <a:pt x="17" y="38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15"/>
                    </a:lnTo>
                    <a:lnTo>
                      <a:pt x="1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1" name="Freeform 276"/>
              <p:cNvSpPr>
                <a:spLocks/>
              </p:cNvSpPr>
              <p:nvPr/>
            </p:nvSpPr>
            <p:spPr bwMode="auto">
              <a:xfrm>
                <a:off x="10383905" y="5083183"/>
                <a:ext cx="68263" cy="95251"/>
              </a:xfrm>
              <a:custGeom>
                <a:avLst/>
                <a:gdLst>
                  <a:gd name="T0" fmla="*/ 16 w 43"/>
                  <a:gd name="T1" fmla="*/ 15 h 60"/>
                  <a:gd name="T2" fmla="*/ 16 w 43"/>
                  <a:gd name="T3" fmla="*/ 23 h 60"/>
                  <a:gd name="T4" fmla="*/ 33 w 43"/>
                  <a:gd name="T5" fmla="*/ 23 h 60"/>
                  <a:gd name="T6" fmla="*/ 33 w 43"/>
                  <a:gd name="T7" fmla="*/ 36 h 60"/>
                  <a:gd name="T8" fmla="*/ 16 w 43"/>
                  <a:gd name="T9" fmla="*/ 36 h 60"/>
                  <a:gd name="T10" fmla="*/ 16 w 43"/>
                  <a:gd name="T11" fmla="*/ 46 h 60"/>
                  <a:gd name="T12" fmla="*/ 43 w 43"/>
                  <a:gd name="T13" fmla="*/ 46 h 60"/>
                  <a:gd name="T14" fmla="*/ 43 w 43"/>
                  <a:gd name="T15" fmla="*/ 60 h 60"/>
                  <a:gd name="T16" fmla="*/ 0 w 43"/>
                  <a:gd name="T17" fmla="*/ 60 h 60"/>
                  <a:gd name="T18" fmla="*/ 0 w 43"/>
                  <a:gd name="T19" fmla="*/ 0 h 60"/>
                  <a:gd name="T20" fmla="*/ 43 w 43"/>
                  <a:gd name="T21" fmla="*/ 0 h 60"/>
                  <a:gd name="T22" fmla="*/ 43 w 43"/>
                  <a:gd name="T23" fmla="*/ 15 h 60"/>
                  <a:gd name="T24" fmla="*/ 16 w 43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60">
                    <a:moveTo>
                      <a:pt x="16" y="15"/>
                    </a:moveTo>
                    <a:lnTo>
                      <a:pt x="16" y="23"/>
                    </a:lnTo>
                    <a:lnTo>
                      <a:pt x="33" y="23"/>
                    </a:lnTo>
                    <a:lnTo>
                      <a:pt x="33" y="36"/>
                    </a:lnTo>
                    <a:lnTo>
                      <a:pt x="16" y="36"/>
                    </a:lnTo>
                    <a:lnTo>
                      <a:pt x="16" y="46"/>
                    </a:lnTo>
                    <a:lnTo>
                      <a:pt x="43" y="46"/>
                    </a:lnTo>
                    <a:lnTo>
                      <a:pt x="43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15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2" name="Freeform 277"/>
              <p:cNvSpPr>
                <a:spLocks noEditPoints="1"/>
              </p:cNvSpPr>
              <p:nvPr/>
            </p:nvSpPr>
            <p:spPr bwMode="auto">
              <a:xfrm>
                <a:off x="10491855" y="5083183"/>
                <a:ext cx="88901" cy="95251"/>
              </a:xfrm>
              <a:custGeom>
                <a:avLst/>
                <a:gdLst>
                  <a:gd name="T0" fmla="*/ 61 w 61"/>
                  <a:gd name="T1" fmla="*/ 32 h 65"/>
                  <a:gd name="T2" fmla="*/ 27 w 61"/>
                  <a:gd name="T3" fmla="*/ 65 h 65"/>
                  <a:gd name="T4" fmla="*/ 0 w 61"/>
                  <a:gd name="T5" fmla="*/ 65 h 65"/>
                  <a:gd name="T6" fmla="*/ 0 w 61"/>
                  <a:gd name="T7" fmla="*/ 0 h 65"/>
                  <a:gd name="T8" fmla="*/ 27 w 61"/>
                  <a:gd name="T9" fmla="*/ 0 h 65"/>
                  <a:gd name="T10" fmla="*/ 61 w 61"/>
                  <a:gd name="T11" fmla="*/ 32 h 65"/>
                  <a:gd name="T12" fmla="*/ 43 w 61"/>
                  <a:gd name="T13" fmla="*/ 32 h 65"/>
                  <a:gd name="T14" fmla="*/ 26 w 61"/>
                  <a:gd name="T15" fmla="*/ 17 h 65"/>
                  <a:gd name="T16" fmla="*/ 18 w 61"/>
                  <a:gd name="T17" fmla="*/ 17 h 65"/>
                  <a:gd name="T18" fmla="*/ 18 w 61"/>
                  <a:gd name="T19" fmla="*/ 48 h 65"/>
                  <a:gd name="T20" fmla="*/ 26 w 61"/>
                  <a:gd name="T21" fmla="*/ 48 h 65"/>
                  <a:gd name="T22" fmla="*/ 43 w 61"/>
                  <a:gd name="T23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65">
                    <a:moveTo>
                      <a:pt x="61" y="32"/>
                    </a:moveTo>
                    <a:cubicBezTo>
                      <a:pt x="61" y="51"/>
                      <a:pt x="46" y="65"/>
                      <a:pt x="2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46" y="0"/>
                      <a:pt x="61" y="14"/>
                      <a:pt x="61" y="32"/>
                    </a:cubicBezTo>
                    <a:moveTo>
                      <a:pt x="43" y="32"/>
                    </a:moveTo>
                    <a:cubicBezTo>
                      <a:pt x="43" y="23"/>
                      <a:pt x="36" y="17"/>
                      <a:pt x="26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36" y="48"/>
                      <a:pt x="43" y="42"/>
                      <a:pt x="43" y="3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3" name="Freeform 278"/>
              <p:cNvSpPr>
                <a:spLocks/>
              </p:cNvSpPr>
              <p:nvPr/>
            </p:nvSpPr>
            <p:spPr bwMode="auto">
              <a:xfrm>
                <a:off x="10617266" y="5083183"/>
                <a:ext cx="69852" cy="95251"/>
              </a:xfrm>
              <a:custGeom>
                <a:avLst/>
                <a:gdLst>
                  <a:gd name="T0" fmla="*/ 17 w 44"/>
                  <a:gd name="T1" fmla="*/ 15 h 60"/>
                  <a:gd name="T2" fmla="*/ 17 w 44"/>
                  <a:gd name="T3" fmla="*/ 23 h 60"/>
                  <a:gd name="T4" fmla="*/ 35 w 44"/>
                  <a:gd name="T5" fmla="*/ 23 h 60"/>
                  <a:gd name="T6" fmla="*/ 35 w 44"/>
                  <a:gd name="T7" fmla="*/ 36 h 60"/>
                  <a:gd name="T8" fmla="*/ 17 w 44"/>
                  <a:gd name="T9" fmla="*/ 36 h 60"/>
                  <a:gd name="T10" fmla="*/ 17 w 44"/>
                  <a:gd name="T11" fmla="*/ 46 h 60"/>
                  <a:gd name="T12" fmla="*/ 44 w 44"/>
                  <a:gd name="T13" fmla="*/ 46 h 60"/>
                  <a:gd name="T14" fmla="*/ 44 w 44"/>
                  <a:gd name="T15" fmla="*/ 60 h 60"/>
                  <a:gd name="T16" fmla="*/ 0 w 44"/>
                  <a:gd name="T17" fmla="*/ 60 h 60"/>
                  <a:gd name="T18" fmla="*/ 0 w 44"/>
                  <a:gd name="T19" fmla="*/ 0 h 60"/>
                  <a:gd name="T20" fmla="*/ 44 w 44"/>
                  <a:gd name="T21" fmla="*/ 0 h 60"/>
                  <a:gd name="T22" fmla="*/ 44 w 44"/>
                  <a:gd name="T23" fmla="*/ 15 h 60"/>
                  <a:gd name="T24" fmla="*/ 17 w 44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60">
                    <a:moveTo>
                      <a:pt x="17" y="15"/>
                    </a:moveTo>
                    <a:lnTo>
                      <a:pt x="17" y="23"/>
                    </a:lnTo>
                    <a:lnTo>
                      <a:pt x="35" y="23"/>
                    </a:lnTo>
                    <a:lnTo>
                      <a:pt x="35" y="36"/>
                    </a:lnTo>
                    <a:lnTo>
                      <a:pt x="17" y="36"/>
                    </a:lnTo>
                    <a:lnTo>
                      <a:pt x="17" y="46"/>
                    </a:lnTo>
                    <a:lnTo>
                      <a:pt x="44" y="46"/>
                    </a:lnTo>
                    <a:lnTo>
                      <a:pt x="4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15"/>
                    </a:lnTo>
                    <a:lnTo>
                      <a:pt x="1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4" name="Freeform 279"/>
              <p:cNvSpPr>
                <a:spLocks noEditPoints="1"/>
              </p:cNvSpPr>
              <p:nvPr/>
            </p:nvSpPr>
            <p:spPr bwMode="auto">
              <a:xfrm>
                <a:off x="10726805" y="5083183"/>
                <a:ext cx="82550" cy="95251"/>
              </a:xfrm>
              <a:custGeom>
                <a:avLst/>
                <a:gdLst>
                  <a:gd name="T0" fmla="*/ 24 w 56"/>
                  <a:gd name="T1" fmla="*/ 42 h 65"/>
                  <a:gd name="T2" fmla="*/ 17 w 56"/>
                  <a:gd name="T3" fmla="*/ 42 h 65"/>
                  <a:gd name="T4" fmla="*/ 17 w 56"/>
                  <a:gd name="T5" fmla="*/ 65 h 65"/>
                  <a:gd name="T6" fmla="*/ 0 w 56"/>
                  <a:gd name="T7" fmla="*/ 65 h 65"/>
                  <a:gd name="T8" fmla="*/ 0 w 56"/>
                  <a:gd name="T9" fmla="*/ 0 h 65"/>
                  <a:gd name="T10" fmla="*/ 31 w 56"/>
                  <a:gd name="T11" fmla="*/ 0 h 65"/>
                  <a:gd name="T12" fmla="*/ 53 w 56"/>
                  <a:gd name="T13" fmla="*/ 21 h 65"/>
                  <a:gd name="T14" fmla="*/ 42 w 56"/>
                  <a:gd name="T15" fmla="*/ 40 h 65"/>
                  <a:gd name="T16" fmla="*/ 56 w 56"/>
                  <a:gd name="T17" fmla="*/ 65 h 65"/>
                  <a:gd name="T18" fmla="*/ 37 w 56"/>
                  <a:gd name="T19" fmla="*/ 65 h 65"/>
                  <a:gd name="T20" fmla="*/ 24 w 56"/>
                  <a:gd name="T21" fmla="*/ 42 h 65"/>
                  <a:gd name="T22" fmla="*/ 17 w 56"/>
                  <a:gd name="T23" fmla="*/ 28 h 65"/>
                  <a:gd name="T24" fmla="*/ 29 w 56"/>
                  <a:gd name="T25" fmla="*/ 28 h 65"/>
                  <a:gd name="T26" fmla="*/ 36 w 56"/>
                  <a:gd name="T27" fmla="*/ 22 h 65"/>
                  <a:gd name="T28" fmla="*/ 29 w 56"/>
                  <a:gd name="T29" fmla="*/ 16 h 65"/>
                  <a:gd name="T30" fmla="*/ 17 w 56"/>
                  <a:gd name="T31" fmla="*/ 16 h 65"/>
                  <a:gd name="T32" fmla="*/ 17 w 56"/>
                  <a:gd name="T33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65">
                    <a:moveTo>
                      <a:pt x="24" y="42"/>
                    </a:move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3" y="0"/>
                      <a:pt x="53" y="9"/>
                      <a:pt x="53" y="21"/>
                    </a:cubicBezTo>
                    <a:cubicBezTo>
                      <a:pt x="53" y="29"/>
                      <a:pt x="49" y="36"/>
                      <a:pt x="42" y="40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37" y="65"/>
                      <a:pt x="37" y="65"/>
                      <a:pt x="37" y="65"/>
                    </a:cubicBezTo>
                    <a:lnTo>
                      <a:pt x="24" y="42"/>
                    </a:lnTo>
                    <a:close/>
                    <a:moveTo>
                      <a:pt x="17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3" y="28"/>
                      <a:pt x="36" y="25"/>
                      <a:pt x="36" y="22"/>
                    </a:cubicBezTo>
                    <a:cubicBezTo>
                      <a:pt x="36" y="18"/>
                      <a:pt x="33" y="16"/>
                      <a:pt x="29" y="16"/>
                    </a:cubicBezTo>
                    <a:cubicBezTo>
                      <a:pt x="17" y="16"/>
                      <a:pt x="17" y="16"/>
                      <a:pt x="17" y="16"/>
                    </a:cubicBezTo>
                    <a:lnTo>
                      <a:pt x="17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5" name="Freeform 280"/>
              <p:cNvSpPr>
                <a:spLocks noEditPoints="1"/>
              </p:cNvSpPr>
              <p:nvPr/>
            </p:nvSpPr>
            <p:spPr bwMode="auto">
              <a:xfrm>
                <a:off x="10837931" y="5083183"/>
                <a:ext cx="103188" cy="95251"/>
              </a:xfrm>
              <a:custGeom>
                <a:avLst/>
                <a:gdLst>
                  <a:gd name="T0" fmla="*/ 45 w 65"/>
                  <a:gd name="T1" fmla="*/ 50 h 60"/>
                  <a:gd name="T2" fmla="*/ 21 w 65"/>
                  <a:gd name="T3" fmla="*/ 50 h 60"/>
                  <a:gd name="T4" fmla="*/ 17 w 65"/>
                  <a:gd name="T5" fmla="*/ 60 h 60"/>
                  <a:gd name="T6" fmla="*/ 0 w 65"/>
                  <a:gd name="T7" fmla="*/ 60 h 60"/>
                  <a:gd name="T8" fmla="*/ 25 w 65"/>
                  <a:gd name="T9" fmla="*/ 0 h 60"/>
                  <a:gd name="T10" fmla="*/ 40 w 65"/>
                  <a:gd name="T11" fmla="*/ 0 h 60"/>
                  <a:gd name="T12" fmla="*/ 65 w 65"/>
                  <a:gd name="T13" fmla="*/ 60 h 60"/>
                  <a:gd name="T14" fmla="*/ 49 w 65"/>
                  <a:gd name="T15" fmla="*/ 60 h 60"/>
                  <a:gd name="T16" fmla="*/ 45 w 65"/>
                  <a:gd name="T17" fmla="*/ 50 h 60"/>
                  <a:gd name="T18" fmla="*/ 39 w 65"/>
                  <a:gd name="T19" fmla="*/ 35 h 60"/>
                  <a:gd name="T20" fmla="*/ 33 w 65"/>
                  <a:gd name="T21" fmla="*/ 20 h 60"/>
                  <a:gd name="T22" fmla="*/ 27 w 65"/>
                  <a:gd name="T23" fmla="*/ 35 h 60"/>
                  <a:gd name="T24" fmla="*/ 39 w 65"/>
                  <a:gd name="T25" fmla="*/ 3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0">
                    <a:moveTo>
                      <a:pt x="45" y="50"/>
                    </a:moveTo>
                    <a:lnTo>
                      <a:pt x="21" y="50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25" y="0"/>
                    </a:lnTo>
                    <a:lnTo>
                      <a:pt x="40" y="0"/>
                    </a:lnTo>
                    <a:lnTo>
                      <a:pt x="65" y="60"/>
                    </a:lnTo>
                    <a:lnTo>
                      <a:pt x="49" y="60"/>
                    </a:lnTo>
                    <a:lnTo>
                      <a:pt x="45" y="50"/>
                    </a:lnTo>
                    <a:close/>
                    <a:moveTo>
                      <a:pt x="39" y="35"/>
                    </a:moveTo>
                    <a:lnTo>
                      <a:pt x="33" y="20"/>
                    </a:lnTo>
                    <a:lnTo>
                      <a:pt x="27" y="35"/>
                    </a:lnTo>
                    <a:lnTo>
                      <a:pt x="39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6" name="Freeform 281"/>
              <p:cNvSpPr>
                <a:spLocks/>
              </p:cNvSpPr>
              <p:nvPr/>
            </p:nvSpPr>
            <p:spPr bwMode="auto">
              <a:xfrm>
                <a:off x="10976044" y="5083183"/>
                <a:ext cx="66675" cy="95251"/>
              </a:xfrm>
              <a:custGeom>
                <a:avLst/>
                <a:gdLst>
                  <a:gd name="T0" fmla="*/ 42 w 42"/>
                  <a:gd name="T1" fmla="*/ 45 h 60"/>
                  <a:gd name="T2" fmla="*/ 42 w 42"/>
                  <a:gd name="T3" fmla="*/ 60 h 60"/>
                  <a:gd name="T4" fmla="*/ 0 w 42"/>
                  <a:gd name="T5" fmla="*/ 60 h 60"/>
                  <a:gd name="T6" fmla="*/ 0 w 42"/>
                  <a:gd name="T7" fmla="*/ 0 h 60"/>
                  <a:gd name="T8" fmla="*/ 16 w 42"/>
                  <a:gd name="T9" fmla="*/ 0 h 60"/>
                  <a:gd name="T10" fmla="*/ 16 w 42"/>
                  <a:gd name="T11" fmla="*/ 45 h 60"/>
                  <a:gd name="T12" fmla="*/ 42 w 42"/>
                  <a:gd name="T13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0">
                    <a:moveTo>
                      <a:pt x="42" y="45"/>
                    </a:moveTo>
                    <a:lnTo>
                      <a:pt x="42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45"/>
                    </a:lnTo>
                    <a:lnTo>
                      <a:pt x="42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7" name="Freeform 282"/>
              <p:cNvSpPr>
                <a:spLocks/>
              </p:cNvSpPr>
              <p:nvPr/>
            </p:nvSpPr>
            <p:spPr bwMode="auto">
              <a:xfrm>
                <a:off x="9339324" y="5081595"/>
                <a:ext cx="96840" cy="98425"/>
              </a:xfrm>
              <a:custGeom>
                <a:avLst/>
                <a:gdLst>
                  <a:gd name="T0" fmla="*/ 66 w 66"/>
                  <a:gd name="T1" fmla="*/ 29 h 67"/>
                  <a:gd name="T2" fmla="*/ 66 w 66"/>
                  <a:gd name="T3" fmla="*/ 34 h 67"/>
                  <a:gd name="T4" fmla="*/ 34 w 66"/>
                  <a:gd name="T5" fmla="*/ 67 h 67"/>
                  <a:gd name="T6" fmla="*/ 0 w 66"/>
                  <a:gd name="T7" fmla="*/ 34 h 67"/>
                  <a:gd name="T8" fmla="*/ 34 w 66"/>
                  <a:gd name="T9" fmla="*/ 0 h 67"/>
                  <a:gd name="T10" fmla="*/ 63 w 66"/>
                  <a:gd name="T11" fmla="*/ 16 h 67"/>
                  <a:gd name="T12" fmla="*/ 48 w 66"/>
                  <a:gd name="T13" fmla="*/ 24 h 67"/>
                  <a:gd name="T14" fmla="*/ 34 w 66"/>
                  <a:gd name="T15" fmla="*/ 16 h 67"/>
                  <a:gd name="T16" fmla="*/ 18 w 66"/>
                  <a:gd name="T17" fmla="*/ 34 h 67"/>
                  <a:gd name="T18" fmla="*/ 34 w 66"/>
                  <a:gd name="T19" fmla="*/ 50 h 67"/>
                  <a:gd name="T20" fmla="*/ 47 w 66"/>
                  <a:gd name="T21" fmla="*/ 43 h 67"/>
                  <a:gd name="T22" fmla="*/ 30 w 66"/>
                  <a:gd name="T23" fmla="*/ 43 h 67"/>
                  <a:gd name="T24" fmla="*/ 30 w 66"/>
                  <a:gd name="T25" fmla="*/ 29 h 67"/>
                  <a:gd name="T26" fmla="*/ 66 w 66"/>
                  <a:gd name="T27" fmla="*/ 2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67">
                    <a:moveTo>
                      <a:pt x="66" y="29"/>
                    </a:moveTo>
                    <a:cubicBezTo>
                      <a:pt x="66" y="34"/>
                      <a:pt x="66" y="34"/>
                      <a:pt x="66" y="34"/>
                    </a:cubicBezTo>
                    <a:cubicBezTo>
                      <a:pt x="66" y="54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46" y="0"/>
                      <a:pt x="57" y="6"/>
                      <a:pt x="63" y="1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5" y="19"/>
                      <a:pt x="40" y="16"/>
                      <a:pt x="34" y="16"/>
                    </a:cubicBezTo>
                    <a:cubicBezTo>
                      <a:pt x="25" y="16"/>
                      <a:pt x="18" y="24"/>
                      <a:pt x="18" y="34"/>
                    </a:cubicBezTo>
                    <a:cubicBezTo>
                      <a:pt x="18" y="43"/>
                      <a:pt x="25" y="50"/>
                      <a:pt x="34" y="50"/>
                    </a:cubicBezTo>
                    <a:cubicBezTo>
                      <a:pt x="41" y="50"/>
                      <a:pt x="46" y="47"/>
                      <a:pt x="47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29"/>
                      <a:pt x="30" y="29"/>
                      <a:pt x="30" y="29"/>
                    </a:cubicBezTo>
                    <a:lnTo>
                      <a:pt x="66" y="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8" name="Freeform 283"/>
              <p:cNvSpPr>
                <a:spLocks noEditPoints="1"/>
              </p:cNvSpPr>
              <p:nvPr/>
            </p:nvSpPr>
            <p:spPr bwMode="auto">
              <a:xfrm>
                <a:off x="9471088" y="5081595"/>
                <a:ext cx="98426" cy="98425"/>
              </a:xfrm>
              <a:custGeom>
                <a:avLst/>
                <a:gdLst>
                  <a:gd name="T0" fmla="*/ 0 w 67"/>
                  <a:gd name="T1" fmla="*/ 33 h 67"/>
                  <a:gd name="T2" fmla="*/ 34 w 67"/>
                  <a:gd name="T3" fmla="*/ 0 h 67"/>
                  <a:gd name="T4" fmla="*/ 67 w 67"/>
                  <a:gd name="T5" fmla="*/ 33 h 67"/>
                  <a:gd name="T6" fmla="*/ 34 w 67"/>
                  <a:gd name="T7" fmla="*/ 67 h 67"/>
                  <a:gd name="T8" fmla="*/ 0 w 67"/>
                  <a:gd name="T9" fmla="*/ 33 h 67"/>
                  <a:gd name="T10" fmla="*/ 49 w 67"/>
                  <a:gd name="T11" fmla="*/ 33 h 67"/>
                  <a:gd name="T12" fmla="*/ 34 w 67"/>
                  <a:gd name="T13" fmla="*/ 17 h 67"/>
                  <a:gd name="T14" fmla="*/ 18 w 67"/>
                  <a:gd name="T15" fmla="*/ 33 h 67"/>
                  <a:gd name="T16" fmla="*/ 34 w 67"/>
                  <a:gd name="T17" fmla="*/ 49 h 67"/>
                  <a:gd name="T18" fmla="*/ 49 w 67"/>
                  <a:gd name="T1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7">
                    <a:moveTo>
                      <a:pt x="0" y="33"/>
                    </a:move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3"/>
                    </a:cubicBezTo>
                    <a:cubicBezTo>
                      <a:pt x="67" y="52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3"/>
                    </a:cubicBezTo>
                    <a:moveTo>
                      <a:pt x="49" y="33"/>
                    </a:moveTo>
                    <a:cubicBezTo>
                      <a:pt x="49" y="24"/>
                      <a:pt x="42" y="17"/>
                      <a:pt x="34" y="17"/>
                    </a:cubicBezTo>
                    <a:cubicBezTo>
                      <a:pt x="25" y="17"/>
                      <a:pt x="18" y="24"/>
                      <a:pt x="18" y="33"/>
                    </a:cubicBezTo>
                    <a:cubicBezTo>
                      <a:pt x="18" y="43"/>
                      <a:pt x="25" y="49"/>
                      <a:pt x="34" y="49"/>
                    </a:cubicBezTo>
                    <a:cubicBezTo>
                      <a:pt x="42" y="49"/>
                      <a:pt x="49" y="43"/>
                      <a:pt x="49" y="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9" name="Freeform 284"/>
              <p:cNvSpPr>
                <a:spLocks/>
              </p:cNvSpPr>
              <p:nvPr/>
            </p:nvSpPr>
            <p:spPr bwMode="auto">
              <a:xfrm>
                <a:off x="9594911" y="5083183"/>
                <a:ext cx="100014" cy="95251"/>
              </a:xfrm>
              <a:custGeom>
                <a:avLst/>
                <a:gdLst>
                  <a:gd name="T0" fmla="*/ 63 w 63"/>
                  <a:gd name="T1" fmla="*/ 0 h 60"/>
                  <a:gd name="T2" fmla="*/ 39 w 63"/>
                  <a:gd name="T3" fmla="*/ 60 h 60"/>
                  <a:gd name="T4" fmla="*/ 23 w 63"/>
                  <a:gd name="T5" fmla="*/ 60 h 60"/>
                  <a:gd name="T6" fmla="*/ 0 w 63"/>
                  <a:gd name="T7" fmla="*/ 0 h 60"/>
                  <a:gd name="T8" fmla="*/ 18 w 63"/>
                  <a:gd name="T9" fmla="*/ 0 h 60"/>
                  <a:gd name="T10" fmla="*/ 32 w 63"/>
                  <a:gd name="T11" fmla="*/ 37 h 60"/>
                  <a:gd name="T12" fmla="*/ 46 w 63"/>
                  <a:gd name="T13" fmla="*/ 0 h 60"/>
                  <a:gd name="T14" fmla="*/ 63 w 63"/>
                  <a:gd name="T1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0">
                    <a:moveTo>
                      <a:pt x="63" y="0"/>
                    </a:moveTo>
                    <a:lnTo>
                      <a:pt x="39" y="60"/>
                    </a:lnTo>
                    <a:lnTo>
                      <a:pt x="23" y="6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2" y="37"/>
                    </a:lnTo>
                    <a:lnTo>
                      <a:pt x="46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0" name="Freeform 285"/>
              <p:cNvSpPr>
                <a:spLocks/>
              </p:cNvSpPr>
              <p:nvPr/>
            </p:nvSpPr>
            <p:spPr bwMode="auto">
              <a:xfrm>
                <a:off x="9728264" y="5083183"/>
                <a:ext cx="68263" cy="95251"/>
              </a:xfrm>
              <a:custGeom>
                <a:avLst/>
                <a:gdLst>
                  <a:gd name="T0" fmla="*/ 16 w 43"/>
                  <a:gd name="T1" fmla="*/ 15 h 60"/>
                  <a:gd name="T2" fmla="*/ 16 w 43"/>
                  <a:gd name="T3" fmla="*/ 23 h 60"/>
                  <a:gd name="T4" fmla="*/ 34 w 43"/>
                  <a:gd name="T5" fmla="*/ 23 h 60"/>
                  <a:gd name="T6" fmla="*/ 34 w 43"/>
                  <a:gd name="T7" fmla="*/ 36 h 60"/>
                  <a:gd name="T8" fmla="*/ 16 w 43"/>
                  <a:gd name="T9" fmla="*/ 36 h 60"/>
                  <a:gd name="T10" fmla="*/ 16 w 43"/>
                  <a:gd name="T11" fmla="*/ 46 h 60"/>
                  <a:gd name="T12" fmla="*/ 43 w 43"/>
                  <a:gd name="T13" fmla="*/ 46 h 60"/>
                  <a:gd name="T14" fmla="*/ 43 w 43"/>
                  <a:gd name="T15" fmla="*/ 60 h 60"/>
                  <a:gd name="T16" fmla="*/ 0 w 43"/>
                  <a:gd name="T17" fmla="*/ 60 h 60"/>
                  <a:gd name="T18" fmla="*/ 0 w 43"/>
                  <a:gd name="T19" fmla="*/ 0 h 60"/>
                  <a:gd name="T20" fmla="*/ 43 w 43"/>
                  <a:gd name="T21" fmla="*/ 0 h 60"/>
                  <a:gd name="T22" fmla="*/ 43 w 43"/>
                  <a:gd name="T23" fmla="*/ 15 h 60"/>
                  <a:gd name="T24" fmla="*/ 16 w 43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60">
                    <a:moveTo>
                      <a:pt x="16" y="15"/>
                    </a:moveTo>
                    <a:lnTo>
                      <a:pt x="16" y="23"/>
                    </a:lnTo>
                    <a:lnTo>
                      <a:pt x="34" y="23"/>
                    </a:lnTo>
                    <a:lnTo>
                      <a:pt x="34" y="36"/>
                    </a:lnTo>
                    <a:lnTo>
                      <a:pt x="16" y="36"/>
                    </a:lnTo>
                    <a:lnTo>
                      <a:pt x="16" y="46"/>
                    </a:lnTo>
                    <a:lnTo>
                      <a:pt x="43" y="46"/>
                    </a:lnTo>
                    <a:lnTo>
                      <a:pt x="43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15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1" name="Freeform 286"/>
              <p:cNvSpPr>
                <a:spLocks noEditPoints="1"/>
              </p:cNvSpPr>
              <p:nvPr/>
            </p:nvSpPr>
            <p:spPr bwMode="auto">
              <a:xfrm>
                <a:off x="9836214" y="5083183"/>
                <a:ext cx="82550" cy="95251"/>
              </a:xfrm>
              <a:custGeom>
                <a:avLst/>
                <a:gdLst>
                  <a:gd name="T0" fmla="*/ 24 w 56"/>
                  <a:gd name="T1" fmla="*/ 42 h 65"/>
                  <a:gd name="T2" fmla="*/ 17 w 56"/>
                  <a:gd name="T3" fmla="*/ 42 h 65"/>
                  <a:gd name="T4" fmla="*/ 17 w 56"/>
                  <a:gd name="T5" fmla="*/ 65 h 65"/>
                  <a:gd name="T6" fmla="*/ 0 w 56"/>
                  <a:gd name="T7" fmla="*/ 65 h 65"/>
                  <a:gd name="T8" fmla="*/ 0 w 56"/>
                  <a:gd name="T9" fmla="*/ 0 h 65"/>
                  <a:gd name="T10" fmla="*/ 31 w 56"/>
                  <a:gd name="T11" fmla="*/ 0 h 65"/>
                  <a:gd name="T12" fmla="*/ 53 w 56"/>
                  <a:gd name="T13" fmla="*/ 21 h 65"/>
                  <a:gd name="T14" fmla="*/ 42 w 56"/>
                  <a:gd name="T15" fmla="*/ 40 h 65"/>
                  <a:gd name="T16" fmla="*/ 56 w 56"/>
                  <a:gd name="T17" fmla="*/ 65 h 65"/>
                  <a:gd name="T18" fmla="*/ 37 w 56"/>
                  <a:gd name="T19" fmla="*/ 65 h 65"/>
                  <a:gd name="T20" fmla="*/ 24 w 56"/>
                  <a:gd name="T21" fmla="*/ 42 h 65"/>
                  <a:gd name="T22" fmla="*/ 17 w 56"/>
                  <a:gd name="T23" fmla="*/ 28 h 65"/>
                  <a:gd name="T24" fmla="*/ 29 w 56"/>
                  <a:gd name="T25" fmla="*/ 28 h 65"/>
                  <a:gd name="T26" fmla="*/ 36 w 56"/>
                  <a:gd name="T27" fmla="*/ 22 h 65"/>
                  <a:gd name="T28" fmla="*/ 29 w 56"/>
                  <a:gd name="T29" fmla="*/ 16 h 65"/>
                  <a:gd name="T30" fmla="*/ 17 w 56"/>
                  <a:gd name="T31" fmla="*/ 16 h 65"/>
                  <a:gd name="T32" fmla="*/ 17 w 56"/>
                  <a:gd name="T33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65">
                    <a:moveTo>
                      <a:pt x="24" y="42"/>
                    </a:move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4" y="0"/>
                      <a:pt x="53" y="9"/>
                      <a:pt x="53" y="21"/>
                    </a:cubicBezTo>
                    <a:cubicBezTo>
                      <a:pt x="53" y="29"/>
                      <a:pt x="49" y="36"/>
                      <a:pt x="42" y="40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37" y="65"/>
                      <a:pt x="37" y="65"/>
                      <a:pt x="37" y="65"/>
                    </a:cubicBezTo>
                    <a:lnTo>
                      <a:pt x="24" y="42"/>
                    </a:lnTo>
                    <a:close/>
                    <a:moveTo>
                      <a:pt x="17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3" y="28"/>
                      <a:pt x="36" y="25"/>
                      <a:pt x="36" y="22"/>
                    </a:cubicBezTo>
                    <a:cubicBezTo>
                      <a:pt x="36" y="18"/>
                      <a:pt x="33" y="16"/>
                      <a:pt x="29" y="16"/>
                    </a:cubicBezTo>
                    <a:cubicBezTo>
                      <a:pt x="17" y="16"/>
                      <a:pt x="17" y="16"/>
                      <a:pt x="17" y="16"/>
                    </a:cubicBezTo>
                    <a:lnTo>
                      <a:pt x="17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2" name="Freeform 287"/>
              <p:cNvSpPr>
                <a:spLocks/>
              </p:cNvSpPr>
              <p:nvPr/>
            </p:nvSpPr>
            <p:spPr bwMode="auto">
              <a:xfrm>
                <a:off x="9953689" y="5083183"/>
                <a:ext cx="87313" cy="95251"/>
              </a:xfrm>
              <a:custGeom>
                <a:avLst/>
                <a:gdLst>
                  <a:gd name="T0" fmla="*/ 55 w 55"/>
                  <a:gd name="T1" fmla="*/ 0 h 60"/>
                  <a:gd name="T2" fmla="*/ 55 w 55"/>
                  <a:gd name="T3" fmla="*/ 60 h 60"/>
                  <a:gd name="T4" fmla="*/ 41 w 55"/>
                  <a:gd name="T5" fmla="*/ 60 h 60"/>
                  <a:gd name="T6" fmla="*/ 17 w 55"/>
                  <a:gd name="T7" fmla="*/ 29 h 60"/>
                  <a:gd name="T8" fmla="*/ 17 w 55"/>
                  <a:gd name="T9" fmla="*/ 60 h 60"/>
                  <a:gd name="T10" fmla="*/ 0 w 55"/>
                  <a:gd name="T11" fmla="*/ 60 h 60"/>
                  <a:gd name="T12" fmla="*/ 0 w 55"/>
                  <a:gd name="T13" fmla="*/ 0 h 60"/>
                  <a:gd name="T14" fmla="*/ 14 w 55"/>
                  <a:gd name="T15" fmla="*/ 0 h 60"/>
                  <a:gd name="T16" fmla="*/ 38 w 55"/>
                  <a:gd name="T17" fmla="*/ 32 h 60"/>
                  <a:gd name="T18" fmla="*/ 38 w 55"/>
                  <a:gd name="T19" fmla="*/ 0 h 60"/>
                  <a:gd name="T20" fmla="*/ 55 w 55"/>
                  <a:gd name="T2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60">
                    <a:moveTo>
                      <a:pt x="55" y="0"/>
                    </a:moveTo>
                    <a:lnTo>
                      <a:pt x="55" y="60"/>
                    </a:lnTo>
                    <a:lnTo>
                      <a:pt x="41" y="60"/>
                    </a:lnTo>
                    <a:lnTo>
                      <a:pt x="17" y="29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38" y="32"/>
                    </a:lnTo>
                    <a:lnTo>
                      <a:pt x="38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3" name="Freeform 288"/>
              <p:cNvSpPr>
                <a:spLocks noEditPoints="1"/>
              </p:cNvSpPr>
              <p:nvPr/>
            </p:nvSpPr>
            <p:spPr bwMode="auto">
              <a:xfrm>
                <a:off x="10077517" y="5081595"/>
                <a:ext cx="98426" cy="98425"/>
              </a:xfrm>
              <a:custGeom>
                <a:avLst/>
                <a:gdLst>
                  <a:gd name="T0" fmla="*/ 0 w 67"/>
                  <a:gd name="T1" fmla="*/ 33 h 67"/>
                  <a:gd name="T2" fmla="*/ 34 w 67"/>
                  <a:gd name="T3" fmla="*/ 0 h 67"/>
                  <a:gd name="T4" fmla="*/ 67 w 67"/>
                  <a:gd name="T5" fmla="*/ 33 h 67"/>
                  <a:gd name="T6" fmla="*/ 34 w 67"/>
                  <a:gd name="T7" fmla="*/ 67 h 67"/>
                  <a:gd name="T8" fmla="*/ 0 w 67"/>
                  <a:gd name="T9" fmla="*/ 33 h 67"/>
                  <a:gd name="T10" fmla="*/ 49 w 67"/>
                  <a:gd name="T11" fmla="*/ 33 h 67"/>
                  <a:gd name="T12" fmla="*/ 34 w 67"/>
                  <a:gd name="T13" fmla="*/ 17 h 67"/>
                  <a:gd name="T14" fmla="*/ 18 w 67"/>
                  <a:gd name="T15" fmla="*/ 33 h 67"/>
                  <a:gd name="T16" fmla="*/ 34 w 67"/>
                  <a:gd name="T17" fmla="*/ 49 h 67"/>
                  <a:gd name="T18" fmla="*/ 49 w 67"/>
                  <a:gd name="T1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7">
                    <a:moveTo>
                      <a:pt x="0" y="33"/>
                    </a:move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3"/>
                    </a:cubicBezTo>
                    <a:cubicBezTo>
                      <a:pt x="67" y="52"/>
                      <a:pt x="52" y="67"/>
                      <a:pt x="34" y="67"/>
                    </a:cubicBezTo>
                    <a:cubicBezTo>
                      <a:pt x="15" y="67"/>
                      <a:pt x="0" y="52"/>
                      <a:pt x="0" y="33"/>
                    </a:cubicBezTo>
                    <a:moveTo>
                      <a:pt x="49" y="33"/>
                    </a:moveTo>
                    <a:cubicBezTo>
                      <a:pt x="49" y="24"/>
                      <a:pt x="42" y="17"/>
                      <a:pt x="34" y="17"/>
                    </a:cubicBezTo>
                    <a:cubicBezTo>
                      <a:pt x="25" y="17"/>
                      <a:pt x="18" y="24"/>
                      <a:pt x="18" y="33"/>
                    </a:cubicBezTo>
                    <a:cubicBezTo>
                      <a:pt x="18" y="43"/>
                      <a:pt x="25" y="49"/>
                      <a:pt x="34" y="49"/>
                    </a:cubicBezTo>
                    <a:cubicBezTo>
                      <a:pt x="42" y="49"/>
                      <a:pt x="49" y="43"/>
                      <a:pt x="49" y="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4" name="Freeform 289"/>
              <p:cNvSpPr>
                <a:spLocks/>
              </p:cNvSpPr>
              <p:nvPr/>
            </p:nvSpPr>
            <p:spPr bwMode="auto">
              <a:xfrm>
                <a:off x="10275949" y="5083183"/>
                <a:ext cx="69852" cy="95251"/>
              </a:xfrm>
              <a:custGeom>
                <a:avLst/>
                <a:gdLst>
                  <a:gd name="T0" fmla="*/ 17 w 44"/>
                  <a:gd name="T1" fmla="*/ 15 h 60"/>
                  <a:gd name="T2" fmla="*/ 17 w 44"/>
                  <a:gd name="T3" fmla="*/ 25 h 60"/>
                  <a:gd name="T4" fmla="*/ 35 w 44"/>
                  <a:gd name="T5" fmla="*/ 25 h 60"/>
                  <a:gd name="T6" fmla="*/ 35 w 44"/>
                  <a:gd name="T7" fmla="*/ 38 h 60"/>
                  <a:gd name="T8" fmla="*/ 17 w 44"/>
                  <a:gd name="T9" fmla="*/ 38 h 60"/>
                  <a:gd name="T10" fmla="*/ 17 w 44"/>
                  <a:gd name="T11" fmla="*/ 60 h 60"/>
                  <a:gd name="T12" fmla="*/ 0 w 44"/>
                  <a:gd name="T13" fmla="*/ 60 h 60"/>
                  <a:gd name="T14" fmla="*/ 0 w 44"/>
                  <a:gd name="T15" fmla="*/ 0 h 60"/>
                  <a:gd name="T16" fmla="*/ 44 w 44"/>
                  <a:gd name="T17" fmla="*/ 0 h 60"/>
                  <a:gd name="T18" fmla="*/ 44 w 44"/>
                  <a:gd name="T19" fmla="*/ 15 h 60"/>
                  <a:gd name="T20" fmla="*/ 17 w 44"/>
                  <a:gd name="T21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60">
                    <a:moveTo>
                      <a:pt x="17" y="15"/>
                    </a:moveTo>
                    <a:lnTo>
                      <a:pt x="17" y="25"/>
                    </a:lnTo>
                    <a:lnTo>
                      <a:pt x="35" y="25"/>
                    </a:lnTo>
                    <a:lnTo>
                      <a:pt x="35" y="38"/>
                    </a:lnTo>
                    <a:lnTo>
                      <a:pt x="17" y="38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15"/>
                    </a:lnTo>
                    <a:lnTo>
                      <a:pt x="1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5" name="Freeform 290"/>
              <p:cNvSpPr>
                <a:spLocks/>
              </p:cNvSpPr>
              <p:nvPr/>
            </p:nvSpPr>
            <p:spPr bwMode="auto">
              <a:xfrm>
                <a:off x="10383897" y="5083183"/>
                <a:ext cx="68263" cy="95251"/>
              </a:xfrm>
              <a:custGeom>
                <a:avLst/>
                <a:gdLst>
                  <a:gd name="T0" fmla="*/ 16 w 43"/>
                  <a:gd name="T1" fmla="*/ 15 h 60"/>
                  <a:gd name="T2" fmla="*/ 16 w 43"/>
                  <a:gd name="T3" fmla="*/ 23 h 60"/>
                  <a:gd name="T4" fmla="*/ 33 w 43"/>
                  <a:gd name="T5" fmla="*/ 23 h 60"/>
                  <a:gd name="T6" fmla="*/ 33 w 43"/>
                  <a:gd name="T7" fmla="*/ 36 h 60"/>
                  <a:gd name="T8" fmla="*/ 16 w 43"/>
                  <a:gd name="T9" fmla="*/ 36 h 60"/>
                  <a:gd name="T10" fmla="*/ 16 w 43"/>
                  <a:gd name="T11" fmla="*/ 46 h 60"/>
                  <a:gd name="T12" fmla="*/ 43 w 43"/>
                  <a:gd name="T13" fmla="*/ 46 h 60"/>
                  <a:gd name="T14" fmla="*/ 43 w 43"/>
                  <a:gd name="T15" fmla="*/ 60 h 60"/>
                  <a:gd name="T16" fmla="*/ 0 w 43"/>
                  <a:gd name="T17" fmla="*/ 60 h 60"/>
                  <a:gd name="T18" fmla="*/ 0 w 43"/>
                  <a:gd name="T19" fmla="*/ 0 h 60"/>
                  <a:gd name="T20" fmla="*/ 43 w 43"/>
                  <a:gd name="T21" fmla="*/ 0 h 60"/>
                  <a:gd name="T22" fmla="*/ 43 w 43"/>
                  <a:gd name="T23" fmla="*/ 15 h 60"/>
                  <a:gd name="T24" fmla="*/ 16 w 43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60">
                    <a:moveTo>
                      <a:pt x="16" y="15"/>
                    </a:moveTo>
                    <a:lnTo>
                      <a:pt x="16" y="23"/>
                    </a:lnTo>
                    <a:lnTo>
                      <a:pt x="33" y="23"/>
                    </a:lnTo>
                    <a:lnTo>
                      <a:pt x="33" y="36"/>
                    </a:lnTo>
                    <a:lnTo>
                      <a:pt x="16" y="36"/>
                    </a:lnTo>
                    <a:lnTo>
                      <a:pt x="16" y="46"/>
                    </a:lnTo>
                    <a:lnTo>
                      <a:pt x="43" y="46"/>
                    </a:lnTo>
                    <a:lnTo>
                      <a:pt x="43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15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6" name="Freeform 291"/>
              <p:cNvSpPr>
                <a:spLocks noEditPoints="1"/>
              </p:cNvSpPr>
              <p:nvPr/>
            </p:nvSpPr>
            <p:spPr bwMode="auto">
              <a:xfrm>
                <a:off x="10491850" y="5083183"/>
                <a:ext cx="88901" cy="95251"/>
              </a:xfrm>
              <a:custGeom>
                <a:avLst/>
                <a:gdLst>
                  <a:gd name="T0" fmla="*/ 61 w 61"/>
                  <a:gd name="T1" fmla="*/ 32 h 65"/>
                  <a:gd name="T2" fmla="*/ 27 w 61"/>
                  <a:gd name="T3" fmla="*/ 65 h 65"/>
                  <a:gd name="T4" fmla="*/ 0 w 61"/>
                  <a:gd name="T5" fmla="*/ 65 h 65"/>
                  <a:gd name="T6" fmla="*/ 0 w 61"/>
                  <a:gd name="T7" fmla="*/ 0 h 65"/>
                  <a:gd name="T8" fmla="*/ 27 w 61"/>
                  <a:gd name="T9" fmla="*/ 0 h 65"/>
                  <a:gd name="T10" fmla="*/ 61 w 61"/>
                  <a:gd name="T11" fmla="*/ 32 h 65"/>
                  <a:gd name="T12" fmla="*/ 43 w 61"/>
                  <a:gd name="T13" fmla="*/ 32 h 65"/>
                  <a:gd name="T14" fmla="*/ 26 w 61"/>
                  <a:gd name="T15" fmla="*/ 17 h 65"/>
                  <a:gd name="T16" fmla="*/ 18 w 61"/>
                  <a:gd name="T17" fmla="*/ 17 h 65"/>
                  <a:gd name="T18" fmla="*/ 18 w 61"/>
                  <a:gd name="T19" fmla="*/ 48 h 65"/>
                  <a:gd name="T20" fmla="*/ 26 w 61"/>
                  <a:gd name="T21" fmla="*/ 48 h 65"/>
                  <a:gd name="T22" fmla="*/ 43 w 61"/>
                  <a:gd name="T23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65">
                    <a:moveTo>
                      <a:pt x="61" y="32"/>
                    </a:moveTo>
                    <a:cubicBezTo>
                      <a:pt x="61" y="51"/>
                      <a:pt x="46" y="65"/>
                      <a:pt x="2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46" y="0"/>
                      <a:pt x="61" y="14"/>
                      <a:pt x="61" y="32"/>
                    </a:cubicBezTo>
                    <a:moveTo>
                      <a:pt x="43" y="32"/>
                    </a:moveTo>
                    <a:cubicBezTo>
                      <a:pt x="43" y="23"/>
                      <a:pt x="36" y="17"/>
                      <a:pt x="26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36" y="48"/>
                      <a:pt x="43" y="42"/>
                      <a:pt x="43" y="3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7" name="Freeform 292"/>
              <p:cNvSpPr>
                <a:spLocks/>
              </p:cNvSpPr>
              <p:nvPr/>
            </p:nvSpPr>
            <p:spPr bwMode="auto">
              <a:xfrm>
                <a:off x="10617256" y="5083196"/>
                <a:ext cx="69852" cy="95251"/>
              </a:xfrm>
              <a:custGeom>
                <a:avLst/>
                <a:gdLst>
                  <a:gd name="T0" fmla="*/ 17 w 44"/>
                  <a:gd name="T1" fmla="*/ 15 h 60"/>
                  <a:gd name="T2" fmla="*/ 17 w 44"/>
                  <a:gd name="T3" fmla="*/ 23 h 60"/>
                  <a:gd name="T4" fmla="*/ 35 w 44"/>
                  <a:gd name="T5" fmla="*/ 23 h 60"/>
                  <a:gd name="T6" fmla="*/ 35 w 44"/>
                  <a:gd name="T7" fmla="*/ 36 h 60"/>
                  <a:gd name="T8" fmla="*/ 17 w 44"/>
                  <a:gd name="T9" fmla="*/ 36 h 60"/>
                  <a:gd name="T10" fmla="*/ 17 w 44"/>
                  <a:gd name="T11" fmla="*/ 46 h 60"/>
                  <a:gd name="T12" fmla="*/ 44 w 44"/>
                  <a:gd name="T13" fmla="*/ 46 h 60"/>
                  <a:gd name="T14" fmla="*/ 44 w 44"/>
                  <a:gd name="T15" fmla="*/ 60 h 60"/>
                  <a:gd name="T16" fmla="*/ 0 w 44"/>
                  <a:gd name="T17" fmla="*/ 60 h 60"/>
                  <a:gd name="T18" fmla="*/ 0 w 44"/>
                  <a:gd name="T19" fmla="*/ 0 h 60"/>
                  <a:gd name="T20" fmla="*/ 44 w 44"/>
                  <a:gd name="T21" fmla="*/ 0 h 60"/>
                  <a:gd name="T22" fmla="*/ 44 w 44"/>
                  <a:gd name="T23" fmla="*/ 15 h 60"/>
                  <a:gd name="T24" fmla="*/ 17 w 44"/>
                  <a:gd name="T25" fmla="*/ 1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60">
                    <a:moveTo>
                      <a:pt x="17" y="15"/>
                    </a:moveTo>
                    <a:lnTo>
                      <a:pt x="17" y="23"/>
                    </a:lnTo>
                    <a:lnTo>
                      <a:pt x="35" y="23"/>
                    </a:lnTo>
                    <a:lnTo>
                      <a:pt x="35" y="36"/>
                    </a:lnTo>
                    <a:lnTo>
                      <a:pt x="17" y="36"/>
                    </a:lnTo>
                    <a:lnTo>
                      <a:pt x="17" y="46"/>
                    </a:lnTo>
                    <a:lnTo>
                      <a:pt x="44" y="46"/>
                    </a:lnTo>
                    <a:lnTo>
                      <a:pt x="4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15"/>
                    </a:lnTo>
                    <a:lnTo>
                      <a:pt x="1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8" name="Freeform 293"/>
              <p:cNvSpPr>
                <a:spLocks noEditPoints="1"/>
              </p:cNvSpPr>
              <p:nvPr/>
            </p:nvSpPr>
            <p:spPr bwMode="auto">
              <a:xfrm>
                <a:off x="10726810" y="5083173"/>
                <a:ext cx="82550" cy="95251"/>
              </a:xfrm>
              <a:custGeom>
                <a:avLst/>
                <a:gdLst>
                  <a:gd name="T0" fmla="*/ 24 w 56"/>
                  <a:gd name="T1" fmla="*/ 42 h 65"/>
                  <a:gd name="T2" fmla="*/ 17 w 56"/>
                  <a:gd name="T3" fmla="*/ 42 h 65"/>
                  <a:gd name="T4" fmla="*/ 17 w 56"/>
                  <a:gd name="T5" fmla="*/ 65 h 65"/>
                  <a:gd name="T6" fmla="*/ 0 w 56"/>
                  <a:gd name="T7" fmla="*/ 65 h 65"/>
                  <a:gd name="T8" fmla="*/ 0 w 56"/>
                  <a:gd name="T9" fmla="*/ 0 h 65"/>
                  <a:gd name="T10" fmla="*/ 31 w 56"/>
                  <a:gd name="T11" fmla="*/ 0 h 65"/>
                  <a:gd name="T12" fmla="*/ 53 w 56"/>
                  <a:gd name="T13" fmla="*/ 21 h 65"/>
                  <a:gd name="T14" fmla="*/ 42 w 56"/>
                  <a:gd name="T15" fmla="*/ 40 h 65"/>
                  <a:gd name="T16" fmla="*/ 56 w 56"/>
                  <a:gd name="T17" fmla="*/ 65 h 65"/>
                  <a:gd name="T18" fmla="*/ 37 w 56"/>
                  <a:gd name="T19" fmla="*/ 65 h 65"/>
                  <a:gd name="T20" fmla="*/ 24 w 56"/>
                  <a:gd name="T21" fmla="*/ 42 h 65"/>
                  <a:gd name="T22" fmla="*/ 17 w 56"/>
                  <a:gd name="T23" fmla="*/ 28 h 65"/>
                  <a:gd name="T24" fmla="*/ 29 w 56"/>
                  <a:gd name="T25" fmla="*/ 28 h 65"/>
                  <a:gd name="T26" fmla="*/ 36 w 56"/>
                  <a:gd name="T27" fmla="*/ 22 h 65"/>
                  <a:gd name="T28" fmla="*/ 29 w 56"/>
                  <a:gd name="T29" fmla="*/ 16 h 65"/>
                  <a:gd name="T30" fmla="*/ 17 w 56"/>
                  <a:gd name="T31" fmla="*/ 16 h 65"/>
                  <a:gd name="T32" fmla="*/ 17 w 56"/>
                  <a:gd name="T33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65">
                    <a:moveTo>
                      <a:pt x="24" y="42"/>
                    </a:move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3" y="0"/>
                      <a:pt x="53" y="9"/>
                      <a:pt x="53" y="21"/>
                    </a:cubicBezTo>
                    <a:cubicBezTo>
                      <a:pt x="53" y="29"/>
                      <a:pt x="49" y="36"/>
                      <a:pt x="42" y="40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37" y="65"/>
                      <a:pt x="37" y="65"/>
                      <a:pt x="37" y="65"/>
                    </a:cubicBezTo>
                    <a:lnTo>
                      <a:pt x="24" y="42"/>
                    </a:lnTo>
                    <a:close/>
                    <a:moveTo>
                      <a:pt x="17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3" y="28"/>
                      <a:pt x="36" y="25"/>
                      <a:pt x="36" y="22"/>
                    </a:cubicBezTo>
                    <a:cubicBezTo>
                      <a:pt x="36" y="18"/>
                      <a:pt x="33" y="16"/>
                      <a:pt x="29" y="16"/>
                    </a:cubicBezTo>
                    <a:cubicBezTo>
                      <a:pt x="17" y="16"/>
                      <a:pt x="17" y="16"/>
                      <a:pt x="17" y="16"/>
                    </a:cubicBezTo>
                    <a:lnTo>
                      <a:pt x="17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9" name="Freeform 294"/>
              <p:cNvSpPr>
                <a:spLocks noEditPoints="1"/>
              </p:cNvSpPr>
              <p:nvPr/>
            </p:nvSpPr>
            <p:spPr bwMode="auto">
              <a:xfrm>
                <a:off x="10837916" y="5083186"/>
                <a:ext cx="103188" cy="95251"/>
              </a:xfrm>
              <a:custGeom>
                <a:avLst/>
                <a:gdLst>
                  <a:gd name="T0" fmla="*/ 45 w 65"/>
                  <a:gd name="T1" fmla="*/ 50 h 60"/>
                  <a:gd name="T2" fmla="*/ 21 w 65"/>
                  <a:gd name="T3" fmla="*/ 50 h 60"/>
                  <a:gd name="T4" fmla="*/ 17 w 65"/>
                  <a:gd name="T5" fmla="*/ 60 h 60"/>
                  <a:gd name="T6" fmla="*/ 0 w 65"/>
                  <a:gd name="T7" fmla="*/ 60 h 60"/>
                  <a:gd name="T8" fmla="*/ 25 w 65"/>
                  <a:gd name="T9" fmla="*/ 0 h 60"/>
                  <a:gd name="T10" fmla="*/ 40 w 65"/>
                  <a:gd name="T11" fmla="*/ 0 h 60"/>
                  <a:gd name="T12" fmla="*/ 65 w 65"/>
                  <a:gd name="T13" fmla="*/ 60 h 60"/>
                  <a:gd name="T14" fmla="*/ 49 w 65"/>
                  <a:gd name="T15" fmla="*/ 60 h 60"/>
                  <a:gd name="T16" fmla="*/ 45 w 65"/>
                  <a:gd name="T17" fmla="*/ 50 h 60"/>
                  <a:gd name="T18" fmla="*/ 39 w 65"/>
                  <a:gd name="T19" fmla="*/ 35 h 60"/>
                  <a:gd name="T20" fmla="*/ 33 w 65"/>
                  <a:gd name="T21" fmla="*/ 20 h 60"/>
                  <a:gd name="T22" fmla="*/ 27 w 65"/>
                  <a:gd name="T23" fmla="*/ 35 h 60"/>
                  <a:gd name="T24" fmla="*/ 39 w 65"/>
                  <a:gd name="T25" fmla="*/ 3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0">
                    <a:moveTo>
                      <a:pt x="45" y="50"/>
                    </a:moveTo>
                    <a:lnTo>
                      <a:pt x="21" y="50"/>
                    </a:lnTo>
                    <a:lnTo>
                      <a:pt x="17" y="60"/>
                    </a:lnTo>
                    <a:lnTo>
                      <a:pt x="0" y="60"/>
                    </a:lnTo>
                    <a:lnTo>
                      <a:pt x="25" y="0"/>
                    </a:lnTo>
                    <a:lnTo>
                      <a:pt x="40" y="0"/>
                    </a:lnTo>
                    <a:lnTo>
                      <a:pt x="65" y="60"/>
                    </a:lnTo>
                    <a:lnTo>
                      <a:pt x="49" y="60"/>
                    </a:lnTo>
                    <a:lnTo>
                      <a:pt x="45" y="50"/>
                    </a:lnTo>
                    <a:close/>
                    <a:moveTo>
                      <a:pt x="39" y="35"/>
                    </a:moveTo>
                    <a:lnTo>
                      <a:pt x="33" y="20"/>
                    </a:lnTo>
                    <a:lnTo>
                      <a:pt x="27" y="35"/>
                    </a:lnTo>
                    <a:lnTo>
                      <a:pt x="39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30" name="Freeform 295"/>
              <p:cNvSpPr>
                <a:spLocks/>
              </p:cNvSpPr>
              <p:nvPr/>
            </p:nvSpPr>
            <p:spPr bwMode="auto">
              <a:xfrm>
                <a:off x="10975975" y="5083176"/>
                <a:ext cx="66675" cy="95251"/>
              </a:xfrm>
              <a:custGeom>
                <a:avLst/>
                <a:gdLst>
                  <a:gd name="T0" fmla="*/ 42 w 42"/>
                  <a:gd name="T1" fmla="*/ 45 h 60"/>
                  <a:gd name="T2" fmla="*/ 42 w 42"/>
                  <a:gd name="T3" fmla="*/ 60 h 60"/>
                  <a:gd name="T4" fmla="*/ 0 w 42"/>
                  <a:gd name="T5" fmla="*/ 60 h 60"/>
                  <a:gd name="T6" fmla="*/ 0 w 42"/>
                  <a:gd name="T7" fmla="*/ 0 h 60"/>
                  <a:gd name="T8" fmla="*/ 16 w 42"/>
                  <a:gd name="T9" fmla="*/ 0 h 60"/>
                  <a:gd name="T10" fmla="*/ 16 w 42"/>
                  <a:gd name="T11" fmla="*/ 45 h 60"/>
                  <a:gd name="T12" fmla="*/ 42 w 42"/>
                  <a:gd name="T13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60">
                    <a:moveTo>
                      <a:pt x="42" y="45"/>
                    </a:moveTo>
                    <a:lnTo>
                      <a:pt x="42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6" y="45"/>
                    </a:lnTo>
                    <a:lnTo>
                      <a:pt x="42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6564313" y="3632200"/>
              <a:ext cx="2222500" cy="568326"/>
              <a:chOff x="6564313" y="3632200"/>
              <a:chExt cx="2222500" cy="568325"/>
            </a:xfrm>
          </p:grpSpPr>
          <p:sp>
            <p:nvSpPr>
              <p:cNvPr id="19" name="Freeform 329"/>
              <p:cNvSpPr>
                <a:spLocks/>
              </p:cNvSpPr>
              <p:nvPr/>
            </p:nvSpPr>
            <p:spPr bwMode="auto">
              <a:xfrm>
                <a:off x="7415213" y="3662363"/>
                <a:ext cx="101600" cy="101600"/>
              </a:xfrm>
              <a:custGeom>
                <a:avLst/>
                <a:gdLst>
                  <a:gd name="T0" fmla="*/ 54 w 64"/>
                  <a:gd name="T1" fmla="*/ 64 h 64"/>
                  <a:gd name="T2" fmla="*/ 54 w 64"/>
                  <a:gd name="T3" fmla="*/ 19 h 64"/>
                  <a:gd name="T4" fmla="*/ 35 w 64"/>
                  <a:gd name="T5" fmla="*/ 53 h 64"/>
                  <a:gd name="T6" fmla="*/ 29 w 64"/>
                  <a:gd name="T7" fmla="*/ 53 h 64"/>
                  <a:gd name="T8" fmla="*/ 10 w 64"/>
                  <a:gd name="T9" fmla="*/ 19 h 64"/>
                  <a:gd name="T10" fmla="*/ 10 w 64"/>
                  <a:gd name="T11" fmla="*/ 64 h 64"/>
                  <a:gd name="T12" fmla="*/ 0 w 64"/>
                  <a:gd name="T13" fmla="*/ 64 h 64"/>
                  <a:gd name="T14" fmla="*/ 0 w 64"/>
                  <a:gd name="T15" fmla="*/ 0 h 64"/>
                  <a:gd name="T16" fmla="*/ 11 w 64"/>
                  <a:gd name="T17" fmla="*/ 0 h 64"/>
                  <a:gd name="T18" fmla="*/ 31 w 64"/>
                  <a:gd name="T19" fmla="*/ 39 h 64"/>
                  <a:gd name="T20" fmla="*/ 53 w 64"/>
                  <a:gd name="T21" fmla="*/ 0 h 64"/>
                  <a:gd name="T22" fmla="*/ 64 w 64"/>
                  <a:gd name="T23" fmla="*/ 0 h 64"/>
                  <a:gd name="T24" fmla="*/ 64 w 64"/>
                  <a:gd name="T25" fmla="*/ 64 h 64"/>
                  <a:gd name="T26" fmla="*/ 54 w 64"/>
                  <a:gd name="T2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" h="64">
                    <a:moveTo>
                      <a:pt x="54" y="64"/>
                    </a:moveTo>
                    <a:lnTo>
                      <a:pt x="54" y="19"/>
                    </a:lnTo>
                    <a:lnTo>
                      <a:pt x="35" y="53"/>
                    </a:lnTo>
                    <a:lnTo>
                      <a:pt x="29" y="53"/>
                    </a:lnTo>
                    <a:lnTo>
                      <a:pt x="10" y="1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31" y="39"/>
                    </a:lnTo>
                    <a:lnTo>
                      <a:pt x="53" y="0"/>
                    </a:lnTo>
                    <a:lnTo>
                      <a:pt x="64" y="0"/>
                    </a:lnTo>
                    <a:lnTo>
                      <a:pt x="64" y="64"/>
                    </a:lnTo>
                    <a:lnTo>
                      <a:pt x="54" y="64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0" name="Rectangle 330"/>
              <p:cNvSpPr>
                <a:spLocks noChangeArrowheads="1"/>
              </p:cNvSpPr>
              <p:nvPr/>
            </p:nvSpPr>
            <p:spPr bwMode="auto">
              <a:xfrm>
                <a:off x="7567613" y="3662363"/>
                <a:ext cx="15875" cy="101600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" name="Freeform 331"/>
              <p:cNvSpPr>
                <a:spLocks/>
              </p:cNvSpPr>
              <p:nvPr/>
            </p:nvSpPr>
            <p:spPr bwMode="auto">
              <a:xfrm>
                <a:off x="7634288" y="3662363"/>
                <a:ext cx="87313" cy="101600"/>
              </a:xfrm>
              <a:custGeom>
                <a:avLst/>
                <a:gdLst>
                  <a:gd name="T0" fmla="*/ 11 w 55"/>
                  <a:gd name="T1" fmla="*/ 19 h 64"/>
                  <a:gd name="T2" fmla="*/ 11 w 55"/>
                  <a:gd name="T3" fmla="*/ 64 h 64"/>
                  <a:gd name="T4" fmla="*/ 0 w 55"/>
                  <a:gd name="T5" fmla="*/ 64 h 64"/>
                  <a:gd name="T6" fmla="*/ 0 w 55"/>
                  <a:gd name="T7" fmla="*/ 0 h 64"/>
                  <a:gd name="T8" fmla="*/ 9 w 55"/>
                  <a:gd name="T9" fmla="*/ 0 h 64"/>
                  <a:gd name="T10" fmla="*/ 45 w 55"/>
                  <a:gd name="T11" fmla="*/ 47 h 64"/>
                  <a:gd name="T12" fmla="*/ 45 w 55"/>
                  <a:gd name="T13" fmla="*/ 0 h 64"/>
                  <a:gd name="T14" fmla="*/ 55 w 55"/>
                  <a:gd name="T15" fmla="*/ 0 h 64"/>
                  <a:gd name="T16" fmla="*/ 55 w 55"/>
                  <a:gd name="T17" fmla="*/ 64 h 64"/>
                  <a:gd name="T18" fmla="*/ 46 w 55"/>
                  <a:gd name="T19" fmla="*/ 64 h 64"/>
                  <a:gd name="T20" fmla="*/ 11 w 55"/>
                  <a:gd name="T21" fmla="*/ 1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64">
                    <a:moveTo>
                      <a:pt x="11" y="19"/>
                    </a:moveTo>
                    <a:lnTo>
                      <a:pt x="11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45" y="47"/>
                    </a:lnTo>
                    <a:lnTo>
                      <a:pt x="45" y="0"/>
                    </a:lnTo>
                    <a:lnTo>
                      <a:pt x="55" y="0"/>
                    </a:lnTo>
                    <a:lnTo>
                      <a:pt x="55" y="64"/>
                    </a:lnTo>
                    <a:lnTo>
                      <a:pt x="46" y="64"/>
                    </a:lnTo>
                    <a:lnTo>
                      <a:pt x="11" y="19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" name="Rectangle 332"/>
              <p:cNvSpPr>
                <a:spLocks noChangeArrowheads="1"/>
              </p:cNvSpPr>
              <p:nvPr/>
            </p:nvSpPr>
            <p:spPr bwMode="auto">
              <a:xfrm>
                <a:off x="7772400" y="3662363"/>
                <a:ext cx="15875" cy="101600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" name="Freeform 333"/>
              <p:cNvSpPr>
                <a:spLocks/>
              </p:cNvSpPr>
              <p:nvPr/>
            </p:nvSpPr>
            <p:spPr bwMode="auto">
              <a:xfrm>
                <a:off x="7832725" y="3660775"/>
                <a:ext cx="77788" cy="103188"/>
              </a:xfrm>
              <a:custGeom>
                <a:avLst/>
                <a:gdLst>
                  <a:gd name="T0" fmla="*/ 46 w 53"/>
                  <a:gd name="T1" fmla="*/ 17 h 70"/>
                  <a:gd name="T2" fmla="*/ 38 w 53"/>
                  <a:gd name="T3" fmla="*/ 12 h 70"/>
                  <a:gd name="T4" fmla="*/ 27 w 53"/>
                  <a:gd name="T5" fmla="*/ 10 h 70"/>
                  <a:gd name="T6" fmla="*/ 17 w 53"/>
                  <a:gd name="T7" fmla="*/ 13 h 70"/>
                  <a:gd name="T8" fmla="*/ 14 w 53"/>
                  <a:gd name="T9" fmla="*/ 20 h 70"/>
                  <a:gd name="T10" fmla="*/ 14 w 53"/>
                  <a:gd name="T11" fmla="*/ 22 h 70"/>
                  <a:gd name="T12" fmla="*/ 15 w 53"/>
                  <a:gd name="T13" fmla="*/ 24 h 70"/>
                  <a:gd name="T14" fmla="*/ 17 w 53"/>
                  <a:gd name="T15" fmla="*/ 26 h 70"/>
                  <a:gd name="T16" fmla="*/ 19 w 53"/>
                  <a:gd name="T17" fmla="*/ 27 h 70"/>
                  <a:gd name="T18" fmla="*/ 22 w 53"/>
                  <a:gd name="T19" fmla="*/ 28 h 70"/>
                  <a:gd name="T20" fmla="*/ 26 w 53"/>
                  <a:gd name="T21" fmla="*/ 29 h 70"/>
                  <a:gd name="T22" fmla="*/ 31 w 53"/>
                  <a:gd name="T23" fmla="*/ 31 h 70"/>
                  <a:gd name="T24" fmla="*/ 38 w 53"/>
                  <a:gd name="T25" fmla="*/ 33 h 70"/>
                  <a:gd name="T26" fmla="*/ 45 w 53"/>
                  <a:gd name="T27" fmla="*/ 35 h 70"/>
                  <a:gd name="T28" fmla="*/ 49 w 53"/>
                  <a:gd name="T29" fmla="*/ 39 h 70"/>
                  <a:gd name="T30" fmla="*/ 52 w 53"/>
                  <a:gd name="T31" fmla="*/ 44 h 70"/>
                  <a:gd name="T32" fmla="*/ 53 w 53"/>
                  <a:gd name="T33" fmla="*/ 51 h 70"/>
                  <a:gd name="T34" fmla="*/ 52 w 53"/>
                  <a:gd name="T35" fmla="*/ 58 h 70"/>
                  <a:gd name="T36" fmla="*/ 48 w 53"/>
                  <a:gd name="T37" fmla="*/ 63 h 70"/>
                  <a:gd name="T38" fmla="*/ 43 w 53"/>
                  <a:gd name="T39" fmla="*/ 67 h 70"/>
                  <a:gd name="T40" fmla="*/ 36 w 53"/>
                  <a:gd name="T41" fmla="*/ 69 h 70"/>
                  <a:gd name="T42" fmla="*/ 28 w 53"/>
                  <a:gd name="T43" fmla="*/ 70 h 70"/>
                  <a:gd name="T44" fmla="*/ 13 w 53"/>
                  <a:gd name="T45" fmla="*/ 68 h 70"/>
                  <a:gd name="T46" fmla="*/ 0 w 53"/>
                  <a:gd name="T47" fmla="*/ 61 h 70"/>
                  <a:gd name="T48" fmla="*/ 5 w 53"/>
                  <a:gd name="T49" fmla="*/ 52 h 70"/>
                  <a:gd name="T50" fmla="*/ 14 w 53"/>
                  <a:gd name="T51" fmla="*/ 58 h 70"/>
                  <a:gd name="T52" fmla="*/ 28 w 53"/>
                  <a:gd name="T53" fmla="*/ 60 h 70"/>
                  <a:gd name="T54" fmla="*/ 38 w 53"/>
                  <a:gd name="T55" fmla="*/ 58 h 70"/>
                  <a:gd name="T56" fmla="*/ 42 w 53"/>
                  <a:gd name="T57" fmla="*/ 52 h 70"/>
                  <a:gd name="T58" fmla="*/ 41 w 53"/>
                  <a:gd name="T59" fmla="*/ 49 h 70"/>
                  <a:gd name="T60" fmla="*/ 39 w 53"/>
                  <a:gd name="T61" fmla="*/ 46 h 70"/>
                  <a:gd name="T62" fmla="*/ 37 w 53"/>
                  <a:gd name="T63" fmla="*/ 44 h 70"/>
                  <a:gd name="T64" fmla="*/ 33 w 53"/>
                  <a:gd name="T65" fmla="*/ 43 h 70"/>
                  <a:gd name="T66" fmla="*/ 28 w 53"/>
                  <a:gd name="T67" fmla="*/ 41 h 70"/>
                  <a:gd name="T68" fmla="*/ 23 w 53"/>
                  <a:gd name="T69" fmla="*/ 40 h 70"/>
                  <a:gd name="T70" fmla="*/ 14 w 53"/>
                  <a:gd name="T71" fmla="*/ 37 h 70"/>
                  <a:gd name="T72" fmla="*/ 8 w 53"/>
                  <a:gd name="T73" fmla="*/ 33 h 70"/>
                  <a:gd name="T74" fmla="*/ 4 w 53"/>
                  <a:gd name="T75" fmla="*/ 28 h 70"/>
                  <a:gd name="T76" fmla="*/ 2 w 53"/>
                  <a:gd name="T77" fmla="*/ 21 h 70"/>
                  <a:gd name="T78" fmla="*/ 4 w 53"/>
                  <a:gd name="T79" fmla="*/ 12 h 70"/>
                  <a:gd name="T80" fmla="*/ 10 w 53"/>
                  <a:gd name="T81" fmla="*/ 6 h 70"/>
                  <a:gd name="T82" fmla="*/ 18 w 53"/>
                  <a:gd name="T83" fmla="*/ 2 h 70"/>
                  <a:gd name="T84" fmla="*/ 27 w 53"/>
                  <a:gd name="T85" fmla="*/ 0 h 70"/>
                  <a:gd name="T86" fmla="*/ 51 w 53"/>
                  <a:gd name="T87" fmla="*/ 8 h 70"/>
                  <a:gd name="T88" fmla="*/ 46 w 53"/>
                  <a:gd name="T89" fmla="*/ 1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3" h="70">
                    <a:moveTo>
                      <a:pt x="46" y="17"/>
                    </a:moveTo>
                    <a:cubicBezTo>
                      <a:pt x="44" y="15"/>
                      <a:pt x="42" y="14"/>
                      <a:pt x="38" y="12"/>
                    </a:cubicBezTo>
                    <a:cubicBezTo>
                      <a:pt x="35" y="11"/>
                      <a:pt x="31" y="10"/>
                      <a:pt x="27" y="10"/>
                    </a:cubicBezTo>
                    <a:cubicBezTo>
                      <a:pt x="23" y="10"/>
                      <a:pt x="19" y="11"/>
                      <a:pt x="17" y="13"/>
                    </a:cubicBezTo>
                    <a:cubicBezTo>
                      <a:pt x="15" y="14"/>
                      <a:pt x="14" y="17"/>
                      <a:pt x="14" y="20"/>
                    </a:cubicBezTo>
                    <a:cubicBezTo>
                      <a:pt x="14" y="20"/>
                      <a:pt x="14" y="21"/>
                      <a:pt x="14" y="22"/>
                    </a:cubicBezTo>
                    <a:cubicBezTo>
                      <a:pt x="14" y="23"/>
                      <a:pt x="15" y="24"/>
                      <a:pt x="15" y="24"/>
                    </a:cubicBezTo>
                    <a:cubicBezTo>
                      <a:pt x="15" y="25"/>
                      <a:pt x="16" y="25"/>
                      <a:pt x="17" y="26"/>
                    </a:cubicBezTo>
                    <a:cubicBezTo>
                      <a:pt x="18" y="26"/>
                      <a:pt x="18" y="27"/>
                      <a:pt x="19" y="27"/>
                    </a:cubicBezTo>
                    <a:cubicBezTo>
                      <a:pt x="20" y="28"/>
                      <a:pt x="21" y="28"/>
                      <a:pt x="22" y="28"/>
                    </a:cubicBezTo>
                    <a:cubicBezTo>
                      <a:pt x="24" y="29"/>
                      <a:pt x="25" y="29"/>
                      <a:pt x="26" y="29"/>
                    </a:cubicBezTo>
                    <a:cubicBezTo>
                      <a:pt x="27" y="30"/>
                      <a:pt x="29" y="30"/>
                      <a:pt x="31" y="31"/>
                    </a:cubicBezTo>
                    <a:cubicBezTo>
                      <a:pt x="34" y="31"/>
                      <a:pt x="36" y="32"/>
                      <a:pt x="38" y="33"/>
                    </a:cubicBezTo>
                    <a:cubicBezTo>
                      <a:pt x="41" y="33"/>
                      <a:pt x="43" y="34"/>
                      <a:pt x="45" y="35"/>
                    </a:cubicBezTo>
                    <a:cubicBezTo>
                      <a:pt x="47" y="37"/>
                      <a:pt x="48" y="38"/>
                      <a:pt x="49" y="39"/>
                    </a:cubicBezTo>
                    <a:cubicBezTo>
                      <a:pt x="51" y="40"/>
                      <a:pt x="51" y="42"/>
                      <a:pt x="52" y="44"/>
                    </a:cubicBezTo>
                    <a:cubicBezTo>
                      <a:pt x="53" y="46"/>
                      <a:pt x="53" y="48"/>
                      <a:pt x="53" y="51"/>
                    </a:cubicBezTo>
                    <a:cubicBezTo>
                      <a:pt x="53" y="53"/>
                      <a:pt x="53" y="56"/>
                      <a:pt x="52" y="58"/>
                    </a:cubicBezTo>
                    <a:cubicBezTo>
                      <a:pt x="51" y="60"/>
                      <a:pt x="50" y="62"/>
                      <a:pt x="48" y="63"/>
                    </a:cubicBezTo>
                    <a:cubicBezTo>
                      <a:pt x="47" y="65"/>
                      <a:pt x="45" y="66"/>
                      <a:pt x="43" y="67"/>
                    </a:cubicBezTo>
                    <a:cubicBezTo>
                      <a:pt x="41" y="68"/>
                      <a:pt x="38" y="69"/>
                      <a:pt x="36" y="69"/>
                    </a:cubicBezTo>
                    <a:cubicBezTo>
                      <a:pt x="34" y="70"/>
                      <a:pt x="31" y="70"/>
                      <a:pt x="28" y="70"/>
                    </a:cubicBezTo>
                    <a:cubicBezTo>
                      <a:pt x="23" y="70"/>
                      <a:pt x="18" y="69"/>
                      <a:pt x="13" y="68"/>
                    </a:cubicBezTo>
                    <a:cubicBezTo>
                      <a:pt x="8" y="66"/>
                      <a:pt x="4" y="64"/>
                      <a:pt x="0" y="61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7" y="54"/>
                      <a:pt x="10" y="56"/>
                      <a:pt x="14" y="58"/>
                    </a:cubicBezTo>
                    <a:cubicBezTo>
                      <a:pt x="19" y="59"/>
                      <a:pt x="24" y="60"/>
                      <a:pt x="28" y="60"/>
                    </a:cubicBezTo>
                    <a:cubicBezTo>
                      <a:pt x="33" y="60"/>
                      <a:pt x="36" y="60"/>
                      <a:pt x="38" y="58"/>
                    </a:cubicBezTo>
                    <a:cubicBezTo>
                      <a:pt x="41" y="57"/>
                      <a:pt x="42" y="54"/>
                      <a:pt x="42" y="52"/>
                    </a:cubicBezTo>
                    <a:cubicBezTo>
                      <a:pt x="42" y="51"/>
                      <a:pt x="41" y="49"/>
                      <a:pt x="41" y="49"/>
                    </a:cubicBezTo>
                    <a:cubicBezTo>
                      <a:pt x="41" y="48"/>
                      <a:pt x="40" y="47"/>
                      <a:pt x="39" y="46"/>
                    </a:cubicBezTo>
                    <a:cubicBezTo>
                      <a:pt x="38" y="45"/>
                      <a:pt x="38" y="45"/>
                      <a:pt x="37" y="44"/>
                    </a:cubicBezTo>
                    <a:cubicBezTo>
                      <a:pt x="36" y="44"/>
                      <a:pt x="35" y="43"/>
                      <a:pt x="33" y="43"/>
                    </a:cubicBezTo>
                    <a:cubicBezTo>
                      <a:pt x="31" y="42"/>
                      <a:pt x="30" y="41"/>
                      <a:pt x="28" y="41"/>
                    </a:cubicBezTo>
                    <a:cubicBezTo>
                      <a:pt x="27" y="41"/>
                      <a:pt x="25" y="40"/>
                      <a:pt x="23" y="40"/>
                    </a:cubicBezTo>
                    <a:cubicBezTo>
                      <a:pt x="19" y="39"/>
                      <a:pt x="16" y="38"/>
                      <a:pt x="14" y="37"/>
                    </a:cubicBezTo>
                    <a:cubicBezTo>
                      <a:pt x="12" y="36"/>
                      <a:pt x="9" y="35"/>
                      <a:pt x="8" y="33"/>
                    </a:cubicBezTo>
                    <a:cubicBezTo>
                      <a:pt x="6" y="32"/>
                      <a:pt x="4" y="30"/>
                      <a:pt x="4" y="28"/>
                    </a:cubicBezTo>
                    <a:cubicBezTo>
                      <a:pt x="3" y="26"/>
                      <a:pt x="2" y="24"/>
                      <a:pt x="2" y="21"/>
                    </a:cubicBezTo>
                    <a:cubicBezTo>
                      <a:pt x="2" y="18"/>
                      <a:pt x="3" y="15"/>
                      <a:pt x="4" y="12"/>
                    </a:cubicBezTo>
                    <a:cubicBezTo>
                      <a:pt x="6" y="10"/>
                      <a:pt x="7" y="8"/>
                      <a:pt x="10" y="6"/>
                    </a:cubicBezTo>
                    <a:cubicBezTo>
                      <a:pt x="12" y="4"/>
                      <a:pt x="14" y="3"/>
                      <a:pt x="18" y="2"/>
                    </a:cubicBezTo>
                    <a:cubicBezTo>
                      <a:pt x="21" y="1"/>
                      <a:pt x="24" y="0"/>
                      <a:pt x="27" y="0"/>
                    </a:cubicBezTo>
                    <a:cubicBezTo>
                      <a:pt x="36" y="0"/>
                      <a:pt x="44" y="3"/>
                      <a:pt x="51" y="8"/>
                    </a:cubicBezTo>
                    <a:lnTo>
                      <a:pt x="46" y="17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" name="Freeform 334"/>
              <p:cNvSpPr>
                <a:spLocks/>
              </p:cNvSpPr>
              <p:nvPr/>
            </p:nvSpPr>
            <p:spPr bwMode="auto">
              <a:xfrm>
                <a:off x="7947025" y="3662363"/>
                <a:ext cx="84138" cy="101600"/>
              </a:xfrm>
              <a:custGeom>
                <a:avLst/>
                <a:gdLst>
                  <a:gd name="T0" fmla="*/ 53 w 53"/>
                  <a:gd name="T1" fmla="*/ 8 h 64"/>
                  <a:gd name="T2" fmla="*/ 31 w 53"/>
                  <a:gd name="T3" fmla="*/ 8 h 64"/>
                  <a:gd name="T4" fmla="*/ 31 w 53"/>
                  <a:gd name="T5" fmla="*/ 64 h 64"/>
                  <a:gd name="T6" fmla="*/ 21 w 53"/>
                  <a:gd name="T7" fmla="*/ 64 h 64"/>
                  <a:gd name="T8" fmla="*/ 21 w 53"/>
                  <a:gd name="T9" fmla="*/ 8 h 64"/>
                  <a:gd name="T10" fmla="*/ 0 w 53"/>
                  <a:gd name="T11" fmla="*/ 8 h 64"/>
                  <a:gd name="T12" fmla="*/ 0 w 53"/>
                  <a:gd name="T13" fmla="*/ 0 h 64"/>
                  <a:gd name="T14" fmla="*/ 53 w 53"/>
                  <a:gd name="T15" fmla="*/ 0 h 64"/>
                  <a:gd name="T16" fmla="*/ 53 w 53"/>
                  <a:gd name="T17" fmla="*/ 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64">
                    <a:moveTo>
                      <a:pt x="53" y="8"/>
                    </a:moveTo>
                    <a:lnTo>
                      <a:pt x="31" y="8"/>
                    </a:lnTo>
                    <a:lnTo>
                      <a:pt x="31" y="64"/>
                    </a:lnTo>
                    <a:lnTo>
                      <a:pt x="21" y="64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8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" name="Freeform 335"/>
              <p:cNvSpPr>
                <a:spLocks noEditPoints="1"/>
              </p:cNvSpPr>
              <p:nvPr/>
            </p:nvSpPr>
            <p:spPr bwMode="auto">
              <a:xfrm>
                <a:off x="8072438" y="3632200"/>
                <a:ext cx="68263" cy="131763"/>
              </a:xfrm>
              <a:custGeom>
                <a:avLst/>
                <a:gdLst>
                  <a:gd name="T0" fmla="*/ 43 w 43"/>
                  <a:gd name="T1" fmla="*/ 74 h 83"/>
                  <a:gd name="T2" fmla="*/ 43 w 43"/>
                  <a:gd name="T3" fmla="*/ 83 h 83"/>
                  <a:gd name="T4" fmla="*/ 0 w 43"/>
                  <a:gd name="T5" fmla="*/ 83 h 83"/>
                  <a:gd name="T6" fmla="*/ 0 w 43"/>
                  <a:gd name="T7" fmla="*/ 19 h 83"/>
                  <a:gd name="T8" fmla="*/ 43 w 43"/>
                  <a:gd name="T9" fmla="*/ 19 h 83"/>
                  <a:gd name="T10" fmla="*/ 43 w 43"/>
                  <a:gd name="T11" fmla="*/ 27 h 83"/>
                  <a:gd name="T12" fmla="*/ 10 w 43"/>
                  <a:gd name="T13" fmla="*/ 27 h 83"/>
                  <a:gd name="T14" fmla="*/ 10 w 43"/>
                  <a:gd name="T15" fmla="*/ 46 h 83"/>
                  <a:gd name="T16" fmla="*/ 39 w 43"/>
                  <a:gd name="T17" fmla="*/ 46 h 83"/>
                  <a:gd name="T18" fmla="*/ 39 w 43"/>
                  <a:gd name="T19" fmla="*/ 54 h 83"/>
                  <a:gd name="T20" fmla="*/ 10 w 43"/>
                  <a:gd name="T21" fmla="*/ 54 h 83"/>
                  <a:gd name="T22" fmla="*/ 10 w 43"/>
                  <a:gd name="T23" fmla="*/ 74 h 83"/>
                  <a:gd name="T24" fmla="*/ 43 w 43"/>
                  <a:gd name="T25" fmla="*/ 74 h 83"/>
                  <a:gd name="T26" fmla="*/ 26 w 43"/>
                  <a:gd name="T27" fmla="*/ 12 h 83"/>
                  <a:gd name="T28" fmla="*/ 19 w 43"/>
                  <a:gd name="T29" fmla="*/ 10 h 83"/>
                  <a:gd name="T30" fmla="*/ 25 w 43"/>
                  <a:gd name="T31" fmla="*/ 0 h 83"/>
                  <a:gd name="T32" fmla="*/ 34 w 43"/>
                  <a:gd name="T33" fmla="*/ 0 h 83"/>
                  <a:gd name="T34" fmla="*/ 26 w 43"/>
                  <a:gd name="T35" fmla="*/ 1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83">
                    <a:moveTo>
                      <a:pt x="43" y="74"/>
                    </a:moveTo>
                    <a:lnTo>
                      <a:pt x="43" y="83"/>
                    </a:lnTo>
                    <a:lnTo>
                      <a:pt x="0" y="83"/>
                    </a:lnTo>
                    <a:lnTo>
                      <a:pt x="0" y="19"/>
                    </a:lnTo>
                    <a:lnTo>
                      <a:pt x="43" y="19"/>
                    </a:lnTo>
                    <a:lnTo>
                      <a:pt x="43" y="27"/>
                    </a:lnTo>
                    <a:lnTo>
                      <a:pt x="10" y="27"/>
                    </a:lnTo>
                    <a:lnTo>
                      <a:pt x="10" y="46"/>
                    </a:lnTo>
                    <a:lnTo>
                      <a:pt x="39" y="46"/>
                    </a:lnTo>
                    <a:lnTo>
                      <a:pt x="39" y="54"/>
                    </a:lnTo>
                    <a:lnTo>
                      <a:pt x="10" y="54"/>
                    </a:lnTo>
                    <a:lnTo>
                      <a:pt x="10" y="74"/>
                    </a:lnTo>
                    <a:lnTo>
                      <a:pt x="43" y="74"/>
                    </a:lnTo>
                    <a:close/>
                    <a:moveTo>
                      <a:pt x="26" y="12"/>
                    </a:moveTo>
                    <a:lnTo>
                      <a:pt x="19" y="10"/>
                    </a:lnTo>
                    <a:lnTo>
                      <a:pt x="25" y="0"/>
                    </a:lnTo>
                    <a:lnTo>
                      <a:pt x="34" y="0"/>
                    </a:lnTo>
                    <a:lnTo>
                      <a:pt x="26" y="1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" name="Freeform 336"/>
              <p:cNvSpPr>
                <a:spLocks noEditPoints="1"/>
              </p:cNvSpPr>
              <p:nvPr/>
            </p:nvSpPr>
            <p:spPr bwMode="auto">
              <a:xfrm>
                <a:off x="8186738" y="3662363"/>
                <a:ext cx="80963" cy="101600"/>
              </a:xfrm>
              <a:custGeom>
                <a:avLst/>
                <a:gdLst>
                  <a:gd name="T0" fmla="*/ 0 w 54"/>
                  <a:gd name="T1" fmla="*/ 69 h 69"/>
                  <a:gd name="T2" fmla="*/ 0 w 54"/>
                  <a:gd name="T3" fmla="*/ 0 h 69"/>
                  <a:gd name="T4" fmla="*/ 30 w 54"/>
                  <a:gd name="T5" fmla="*/ 0 h 69"/>
                  <a:gd name="T6" fmla="*/ 38 w 54"/>
                  <a:gd name="T7" fmla="*/ 2 h 69"/>
                  <a:gd name="T8" fmla="*/ 45 w 54"/>
                  <a:gd name="T9" fmla="*/ 7 h 69"/>
                  <a:gd name="T10" fmla="*/ 49 w 54"/>
                  <a:gd name="T11" fmla="*/ 14 h 69"/>
                  <a:gd name="T12" fmla="*/ 51 w 54"/>
                  <a:gd name="T13" fmla="*/ 22 h 69"/>
                  <a:gd name="T14" fmla="*/ 47 w 54"/>
                  <a:gd name="T15" fmla="*/ 35 h 69"/>
                  <a:gd name="T16" fmla="*/ 37 w 54"/>
                  <a:gd name="T17" fmla="*/ 42 h 69"/>
                  <a:gd name="T18" fmla="*/ 54 w 54"/>
                  <a:gd name="T19" fmla="*/ 69 h 69"/>
                  <a:gd name="T20" fmla="*/ 41 w 54"/>
                  <a:gd name="T21" fmla="*/ 69 h 69"/>
                  <a:gd name="T22" fmla="*/ 27 w 54"/>
                  <a:gd name="T23" fmla="*/ 45 h 69"/>
                  <a:gd name="T24" fmla="*/ 11 w 54"/>
                  <a:gd name="T25" fmla="*/ 45 h 69"/>
                  <a:gd name="T26" fmla="*/ 11 w 54"/>
                  <a:gd name="T27" fmla="*/ 69 h 69"/>
                  <a:gd name="T28" fmla="*/ 0 w 54"/>
                  <a:gd name="T29" fmla="*/ 69 h 69"/>
                  <a:gd name="T30" fmla="*/ 11 w 54"/>
                  <a:gd name="T31" fmla="*/ 35 h 69"/>
                  <a:gd name="T32" fmla="*/ 30 w 54"/>
                  <a:gd name="T33" fmla="*/ 35 h 69"/>
                  <a:gd name="T34" fmla="*/ 37 w 54"/>
                  <a:gd name="T35" fmla="*/ 31 h 69"/>
                  <a:gd name="T36" fmla="*/ 40 w 54"/>
                  <a:gd name="T37" fmla="*/ 22 h 69"/>
                  <a:gd name="T38" fmla="*/ 37 w 54"/>
                  <a:gd name="T39" fmla="*/ 13 h 69"/>
                  <a:gd name="T40" fmla="*/ 29 w 54"/>
                  <a:gd name="T41" fmla="*/ 9 h 69"/>
                  <a:gd name="T42" fmla="*/ 11 w 54"/>
                  <a:gd name="T43" fmla="*/ 9 h 69"/>
                  <a:gd name="T44" fmla="*/ 11 w 54"/>
                  <a:gd name="T45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" h="69">
                    <a:moveTo>
                      <a:pt x="0" y="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5" y="1"/>
                      <a:pt x="38" y="2"/>
                    </a:cubicBezTo>
                    <a:cubicBezTo>
                      <a:pt x="41" y="3"/>
                      <a:pt x="43" y="5"/>
                      <a:pt x="45" y="7"/>
                    </a:cubicBezTo>
                    <a:cubicBezTo>
                      <a:pt x="47" y="9"/>
                      <a:pt x="48" y="11"/>
                      <a:pt x="49" y="14"/>
                    </a:cubicBezTo>
                    <a:cubicBezTo>
                      <a:pt x="50" y="17"/>
                      <a:pt x="51" y="19"/>
                      <a:pt x="51" y="22"/>
                    </a:cubicBezTo>
                    <a:cubicBezTo>
                      <a:pt x="51" y="27"/>
                      <a:pt x="50" y="31"/>
                      <a:pt x="47" y="35"/>
                    </a:cubicBezTo>
                    <a:cubicBezTo>
                      <a:pt x="45" y="39"/>
                      <a:pt x="41" y="41"/>
                      <a:pt x="37" y="42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69"/>
                      <a:pt x="11" y="69"/>
                      <a:pt x="11" y="69"/>
                    </a:cubicBezTo>
                    <a:lnTo>
                      <a:pt x="0" y="69"/>
                    </a:lnTo>
                    <a:close/>
                    <a:moveTo>
                      <a:pt x="11" y="3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3" y="35"/>
                      <a:pt x="35" y="34"/>
                      <a:pt x="37" y="31"/>
                    </a:cubicBezTo>
                    <a:cubicBezTo>
                      <a:pt x="39" y="29"/>
                      <a:pt x="40" y="26"/>
                      <a:pt x="40" y="22"/>
                    </a:cubicBezTo>
                    <a:cubicBezTo>
                      <a:pt x="40" y="19"/>
                      <a:pt x="39" y="16"/>
                      <a:pt x="37" y="13"/>
                    </a:cubicBezTo>
                    <a:cubicBezTo>
                      <a:pt x="34" y="11"/>
                      <a:pt x="32" y="9"/>
                      <a:pt x="29" y="9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11" y="35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" name="Rectangle 337"/>
              <p:cNvSpPr>
                <a:spLocks noChangeArrowheads="1"/>
              </p:cNvSpPr>
              <p:nvPr/>
            </p:nvSpPr>
            <p:spPr bwMode="auto">
              <a:xfrm>
                <a:off x="8310563" y="3662363"/>
                <a:ext cx="15875" cy="101600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" name="Freeform 338"/>
              <p:cNvSpPr>
                <a:spLocks noEditPoints="1"/>
              </p:cNvSpPr>
              <p:nvPr/>
            </p:nvSpPr>
            <p:spPr bwMode="auto">
              <a:xfrm>
                <a:off x="8370888" y="3660775"/>
                <a:ext cx="96838" cy="103188"/>
              </a:xfrm>
              <a:custGeom>
                <a:avLst/>
                <a:gdLst>
                  <a:gd name="T0" fmla="*/ 0 w 66"/>
                  <a:gd name="T1" fmla="*/ 35 h 70"/>
                  <a:gd name="T2" fmla="*/ 3 w 66"/>
                  <a:gd name="T3" fmla="*/ 22 h 70"/>
                  <a:gd name="T4" fmla="*/ 10 w 66"/>
                  <a:gd name="T5" fmla="*/ 11 h 70"/>
                  <a:gd name="T6" fmla="*/ 20 w 66"/>
                  <a:gd name="T7" fmla="*/ 3 h 70"/>
                  <a:gd name="T8" fmla="*/ 33 w 66"/>
                  <a:gd name="T9" fmla="*/ 0 h 70"/>
                  <a:gd name="T10" fmla="*/ 47 w 66"/>
                  <a:gd name="T11" fmla="*/ 3 h 70"/>
                  <a:gd name="T12" fmla="*/ 57 w 66"/>
                  <a:gd name="T13" fmla="*/ 11 h 70"/>
                  <a:gd name="T14" fmla="*/ 64 w 66"/>
                  <a:gd name="T15" fmla="*/ 23 h 70"/>
                  <a:gd name="T16" fmla="*/ 66 w 66"/>
                  <a:gd name="T17" fmla="*/ 35 h 70"/>
                  <a:gd name="T18" fmla="*/ 63 w 66"/>
                  <a:gd name="T19" fmla="*/ 48 h 70"/>
                  <a:gd name="T20" fmla="*/ 57 w 66"/>
                  <a:gd name="T21" fmla="*/ 60 h 70"/>
                  <a:gd name="T22" fmla="*/ 46 w 66"/>
                  <a:gd name="T23" fmla="*/ 67 h 70"/>
                  <a:gd name="T24" fmla="*/ 33 w 66"/>
                  <a:gd name="T25" fmla="*/ 70 h 70"/>
                  <a:gd name="T26" fmla="*/ 22 w 66"/>
                  <a:gd name="T27" fmla="*/ 68 h 70"/>
                  <a:gd name="T28" fmla="*/ 13 w 66"/>
                  <a:gd name="T29" fmla="*/ 63 h 70"/>
                  <a:gd name="T30" fmla="*/ 6 w 66"/>
                  <a:gd name="T31" fmla="*/ 55 h 70"/>
                  <a:gd name="T32" fmla="*/ 2 w 66"/>
                  <a:gd name="T33" fmla="*/ 46 h 70"/>
                  <a:gd name="T34" fmla="*/ 0 w 66"/>
                  <a:gd name="T35" fmla="*/ 35 h 70"/>
                  <a:gd name="T36" fmla="*/ 33 w 66"/>
                  <a:gd name="T37" fmla="*/ 60 h 70"/>
                  <a:gd name="T38" fmla="*/ 42 w 66"/>
                  <a:gd name="T39" fmla="*/ 58 h 70"/>
                  <a:gd name="T40" fmla="*/ 49 w 66"/>
                  <a:gd name="T41" fmla="*/ 52 h 70"/>
                  <a:gd name="T42" fmla="*/ 53 w 66"/>
                  <a:gd name="T43" fmla="*/ 44 h 70"/>
                  <a:gd name="T44" fmla="*/ 55 w 66"/>
                  <a:gd name="T45" fmla="*/ 35 h 70"/>
                  <a:gd name="T46" fmla="*/ 53 w 66"/>
                  <a:gd name="T47" fmla="*/ 26 h 70"/>
                  <a:gd name="T48" fmla="*/ 49 w 66"/>
                  <a:gd name="T49" fmla="*/ 18 h 70"/>
                  <a:gd name="T50" fmla="*/ 42 w 66"/>
                  <a:gd name="T51" fmla="*/ 12 h 70"/>
                  <a:gd name="T52" fmla="*/ 33 w 66"/>
                  <a:gd name="T53" fmla="*/ 10 h 70"/>
                  <a:gd name="T54" fmla="*/ 24 w 66"/>
                  <a:gd name="T55" fmla="*/ 12 h 70"/>
                  <a:gd name="T56" fmla="*/ 17 w 66"/>
                  <a:gd name="T57" fmla="*/ 18 h 70"/>
                  <a:gd name="T58" fmla="*/ 13 w 66"/>
                  <a:gd name="T59" fmla="*/ 26 h 70"/>
                  <a:gd name="T60" fmla="*/ 11 w 66"/>
                  <a:gd name="T61" fmla="*/ 35 h 70"/>
                  <a:gd name="T62" fmla="*/ 14 w 66"/>
                  <a:gd name="T63" fmla="*/ 47 h 70"/>
                  <a:gd name="T64" fmla="*/ 22 w 66"/>
                  <a:gd name="T65" fmla="*/ 57 h 70"/>
                  <a:gd name="T66" fmla="*/ 33 w 66"/>
                  <a:gd name="T67" fmla="*/ 6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6" h="70">
                    <a:moveTo>
                      <a:pt x="0" y="35"/>
                    </a:moveTo>
                    <a:cubicBezTo>
                      <a:pt x="0" y="31"/>
                      <a:pt x="1" y="26"/>
                      <a:pt x="3" y="22"/>
                    </a:cubicBezTo>
                    <a:cubicBezTo>
                      <a:pt x="4" y="18"/>
                      <a:pt x="7" y="14"/>
                      <a:pt x="10" y="11"/>
                    </a:cubicBezTo>
                    <a:cubicBezTo>
                      <a:pt x="12" y="8"/>
                      <a:pt x="16" y="5"/>
                      <a:pt x="20" y="3"/>
                    </a:cubicBezTo>
                    <a:cubicBezTo>
                      <a:pt x="24" y="1"/>
                      <a:pt x="29" y="0"/>
                      <a:pt x="33" y="0"/>
                    </a:cubicBezTo>
                    <a:cubicBezTo>
                      <a:pt x="38" y="0"/>
                      <a:pt x="42" y="1"/>
                      <a:pt x="47" y="3"/>
                    </a:cubicBezTo>
                    <a:cubicBezTo>
                      <a:pt x="51" y="5"/>
                      <a:pt x="54" y="8"/>
                      <a:pt x="57" y="11"/>
                    </a:cubicBezTo>
                    <a:cubicBezTo>
                      <a:pt x="60" y="15"/>
                      <a:pt x="62" y="18"/>
                      <a:pt x="64" y="23"/>
                    </a:cubicBezTo>
                    <a:cubicBezTo>
                      <a:pt x="65" y="27"/>
                      <a:pt x="66" y="31"/>
                      <a:pt x="66" y="35"/>
                    </a:cubicBezTo>
                    <a:cubicBezTo>
                      <a:pt x="66" y="40"/>
                      <a:pt x="65" y="44"/>
                      <a:pt x="63" y="48"/>
                    </a:cubicBezTo>
                    <a:cubicBezTo>
                      <a:pt x="62" y="53"/>
                      <a:pt x="59" y="56"/>
                      <a:pt x="57" y="60"/>
                    </a:cubicBezTo>
                    <a:cubicBezTo>
                      <a:pt x="54" y="63"/>
                      <a:pt x="50" y="65"/>
                      <a:pt x="46" y="67"/>
                    </a:cubicBezTo>
                    <a:cubicBezTo>
                      <a:pt x="42" y="69"/>
                      <a:pt x="38" y="70"/>
                      <a:pt x="33" y="70"/>
                    </a:cubicBezTo>
                    <a:cubicBezTo>
                      <a:pt x="29" y="70"/>
                      <a:pt x="26" y="69"/>
                      <a:pt x="22" y="68"/>
                    </a:cubicBezTo>
                    <a:cubicBezTo>
                      <a:pt x="19" y="67"/>
                      <a:pt x="16" y="65"/>
                      <a:pt x="13" y="63"/>
                    </a:cubicBezTo>
                    <a:cubicBezTo>
                      <a:pt x="10" y="61"/>
                      <a:pt x="8" y="58"/>
                      <a:pt x="6" y="55"/>
                    </a:cubicBezTo>
                    <a:cubicBezTo>
                      <a:pt x="4" y="52"/>
                      <a:pt x="3" y="49"/>
                      <a:pt x="2" y="46"/>
                    </a:cubicBezTo>
                    <a:cubicBezTo>
                      <a:pt x="1" y="42"/>
                      <a:pt x="0" y="39"/>
                      <a:pt x="0" y="35"/>
                    </a:cubicBezTo>
                    <a:close/>
                    <a:moveTo>
                      <a:pt x="33" y="60"/>
                    </a:moveTo>
                    <a:cubicBezTo>
                      <a:pt x="36" y="60"/>
                      <a:pt x="40" y="60"/>
                      <a:pt x="42" y="58"/>
                    </a:cubicBezTo>
                    <a:cubicBezTo>
                      <a:pt x="45" y="57"/>
                      <a:pt x="47" y="55"/>
                      <a:pt x="49" y="52"/>
                    </a:cubicBezTo>
                    <a:cubicBezTo>
                      <a:pt x="51" y="50"/>
                      <a:pt x="52" y="47"/>
                      <a:pt x="53" y="44"/>
                    </a:cubicBezTo>
                    <a:cubicBezTo>
                      <a:pt x="54" y="41"/>
                      <a:pt x="55" y="38"/>
                      <a:pt x="55" y="35"/>
                    </a:cubicBezTo>
                    <a:cubicBezTo>
                      <a:pt x="55" y="32"/>
                      <a:pt x="54" y="29"/>
                      <a:pt x="53" y="26"/>
                    </a:cubicBezTo>
                    <a:cubicBezTo>
                      <a:pt x="52" y="23"/>
                      <a:pt x="51" y="20"/>
                      <a:pt x="49" y="18"/>
                    </a:cubicBezTo>
                    <a:cubicBezTo>
                      <a:pt x="47" y="16"/>
                      <a:pt x="45" y="14"/>
                      <a:pt x="42" y="12"/>
                    </a:cubicBezTo>
                    <a:cubicBezTo>
                      <a:pt x="39" y="11"/>
                      <a:pt x="36" y="10"/>
                      <a:pt x="33" y="10"/>
                    </a:cubicBezTo>
                    <a:cubicBezTo>
                      <a:pt x="30" y="10"/>
                      <a:pt x="27" y="11"/>
                      <a:pt x="24" y="12"/>
                    </a:cubicBezTo>
                    <a:cubicBezTo>
                      <a:pt x="21" y="14"/>
                      <a:pt x="19" y="16"/>
                      <a:pt x="17" y="18"/>
                    </a:cubicBezTo>
                    <a:cubicBezTo>
                      <a:pt x="15" y="20"/>
                      <a:pt x="14" y="23"/>
                      <a:pt x="13" y="26"/>
                    </a:cubicBezTo>
                    <a:cubicBezTo>
                      <a:pt x="12" y="29"/>
                      <a:pt x="11" y="32"/>
                      <a:pt x="11" y="35"/>
                    </a:cubicBezTo>
                    <a:cubicBezTo>
                      <a:pt x="11" y="40"/>
                      <a:pt x="12" y="44"/>
                      <a:pt x="14" y="47"/>
                    </a:cubicBezTo>
                    <a:cubicBezTo>
                      <a:pt x="16" y="51"/>
                      <a:pt x="18" y="54"/>
                      <a:pt x="22" y="57"/>
                    </a:cubicBezTo>
                    <a:cubicBezTo>
                      <a:pt x="25" y="59"/>
                      <a:pt x="29" y="60"/>
                      <a:pt x="33" y="60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" name="Freeform 339"/>
              <p:cNvSpPr>
                <a:spLocks noEditPoints="1"/>
              </p:cNvSpPr>
              <p:nvPr/>
            </p:nvSpPr>
            <p:spPr bwMode="auto">
              <a:xfrm>
                <a:off x="8577263" y="3662363"/>
                <a:ext cx="84138" cy="101600"/>
              </a:xfrm>
              <a:custGeom>
                <a:avLst/>
                <a:gdLst>
                  <a:gd name="T0" fmla="*/ 0 w 57"/>
                  <a:gd name="T1" fmla="*/ 69 h 69"/>
                  <a:gd name="T2" fmla="*/ 0 w 57"/>
                  <a:gd name="T3" fmla="*/ 0 h 69"/>
                  <a:gd name="T4" fmla="*/ 24 w 57"/>
                  <a:gd name="T5" fmla="*/ 0 h 69"/>
                  <a:gd name="T6" fmla="*/ 38 w 57"/>
                  <a:gd name="T7" fmla="*/ 3 h 69"/>
                  <a:gd name="T8" fmla="*/ 49 w 57"/>
                  <a:gd name="T9" fmla="*/ 10 h 69"/>
                  <a:gd name="T10" fmla="*/ 55 w 57"/>
                  <a:gd name="T11" fmla="*/ 21 h 69"/>
                  <a:gd name="T12" fmla="*/ 57 w 57"/>
                  <a:gd name="T13" fmla="*/ 34 h 69"/>
                  <a:gd name="T14" fmla="*/ 48 w 57"/>
                  <a:gd name="T15" fmla="*/ 59 h 69"/>
                  <a:gd name="T16" fmla="*/ 24 w 57"/>
                  <a:gd name="T17" fmla="*/ 69 h 69"/>
                  <a:gd name="T18" fmla="*/ 0 w 57"/>
                  <a:gd name="T19" fmla="*/ 69 h 69"/>
                  <a:gd name="T20" fmla="*/ 24 w 57"/>
                  <a:gd name="T21" fmla="*/ 9 h 69"/>
                  <a:gd name="T22" fmla="*/ 10 w 57"/>
                  <a:gd name="T23" fmla="*/ 9 h 69"/>
                  <a:gd name="T24" fmla="*/ 10 w 57"/>
                  <a:gd name="T25" fmla="*/ 59 h 69"/>
                  <a:gd name="T26" fmla="*/ 24 w 57"/>
                  <a:gd name="T27" fmla="*/ 59 h 69"/>
                  <a:gd name="T28" fmla="*/ 36 w 57"/>
                  <a:gd name="T29" fmla="*/ 56 h 69"/>
                  <a:gd name="T30" fmla="*/ 44 w 57"/>
                  <a:gd name="T31" fmla="*/ 47 h 69"/>
                  <a:gd name="T32" fmla="*/ 46 w 57"/>
                  <a:gd name="T33" fmla="*/ 34 h 69"/>
                  <a:gd name="T34" fmla="*/ 40 w 57"/>
                  <a:gd name="T35" fmla="*/ 16 h 69"/>
                  <a:gd name="T36" fmla="*/ 24 w 57"/>
                  <a:gd name="T37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69">
                    <a:moveTo>
                      <a:pt x="0" y="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9" y="0"/>
                      <a:pt x="34" y="1"/>
                      <a:pt x="38" y="3"/>
                    </a:cubicBezTo>
                    <a:cubicBezTo>
                      <a:pt x="43" y="4"/>
                      <a:pt x="46" y="7"/>
                      <a:pt x="49" y="10"/>
                    </a:cubicBezTo>
                    <a:cubicBezTo>
                      <a:pt x="52" y="13"/>
                      <a:pt x="54" y="17"/>
                      <a:pt x="55" y="21"/>
                    </a:cubicBezTo>
                    <a:cubicBezTo>
                      <a:pt x="57" y="25"/>
                      <a:pt x="57" y="29"/>
                      <a:pt x="57" y="34"/>
                    </a:cubicBezTo>
                    <a:cubicBezTo>
                      <a:pt x="57" y="45"/>
                      <a:pt x="54" y="53"/>
                      <a:pt x="48" y="59"/>
                    </a:cubicBezTo>
                    <a:cubicBezTo>
                      <a:pt x="42" y="65"/>
                      <a:pt x="34" y="69"/>
                      <a:pt x="24" y="69"/>
                    </a:cubicBezTo>
                    <a:lnTo>
                      <a:pt x="0" y="69"/>
                    </a:lnTo>
                    <a:close/>
                    <a:moveTo>
                      <a:pt x="24" y="9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9" y="59"/>
                      <a:pt x="33" y="58"/>
                      <a:pt x="36" y="56"/>
                    </a:cubicBezTo>
                    <a:cubicBezTo>
                      <a:pt x="40" y="53"/>
                      <a:pt x="42" y="51"/>
                      <a:pt x="44" y="47"/>
                    </a:cubicBezTo>
                    <a:cubicBezTo>
                      <a:pt x="45" y="43"/>
                      <a:pt x="46" y="39"/>
                      <a:pt x="46" y="34"/>
                    </a:cubicBezTo>
                    <a:cubicBezTo>
                      <a:pt x="46" y="27"/>
                      <a:pt x="44" y="21"/>
                      <a:pt x="40" y="16"/>
                    </a:cubicBezTo>
                    <a:cubicBezTo>
                      <a:pt x="36" y="12"/>
                      <a:pt x="31" y="9"/>
                      <a:pt x="24" y="9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" name="Freeform 340"/>
              <p:cNvSpPr>
                <a:spLocks noEditPoints="1"/>
              </p:cNvSpPr>
              <p:nvPr/>
            </p:nvSpPr>
            <p:spPr bwMode="auto">
              <a:xfrm>
                <a:off x="8691563" y="3662363"/>
                <a:ext cx="95250" cy="101600"/>
              </a:xfrm>
              <a:custGeom>
                <a:avLst/>
                <a:gdLst>
                  <a:gd name="T0" fmla="*/ 26 w 60"/>
                  <a:gd name="T1" fmla="*/ 0 h 64"/>
                  <a:gd name="T2" fmla="*/ 36 w 60"/>
                  <a:gd name="T3" fmla="*/ 0 h 64"/>
                  <a:gd name="T4" fmla="*/ 60 w 60"/>
                  <a:gd name="T5" fmla="*/ 64 h 64"/>
                  <a:gd name="T6" fmla="*/ 50 w 60"/>
                  <a:gd name="T7" fmla="*/ 64 h 64"/>
                  <a:gd name="T8" fmla="*/ 43 w 60"/>
                  <a:gd name="T9" fmla="*/ 47 h 64"/>
                  <a:gd name="T10" fmla="*/ 18 w 60"/>
                  <a:gd name="T11" fmla="*/ 47 h 64"/>
                  <a:gd name="T12" fmla="*/ 12 w 60"/>
                  <a:gd name="T13" fmla="*/ 64 h 64"/>
                  <a:gd name="T14" fmla="*/ 0 w 60"/>
                  <a:gd name="T15" fmla="*/ 64 h 64"/>
                  <a:gd name="T16" fmla="*/ 26 w 60"/>
                  <a:gd name="T17" fmla="*/ 0 h 64"/>
                  <a:gd name="T18" fmla="*/ 40 w 60"/>
                  <a:gd name="T19" fmla="*/ 39 h 64"/>
                  <a:gd name="T20" fmla="*/ 30 w 60"/>
                  <a:gd name="T21" fmla="*/ 11 h 64"/>
                  <a:gd name="T22" fmla="*/ 20 w 60"/>
                  <a:gd name="T23" fmla="*/ 39 h 64"/>
                  <a:gd name="T24" fmla="*/ 40 w 60"/>
                  <a:gd name="T25" fmla="*/ 3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26" y="0"/>
                    </a:moveTo>
                    <a:lnTo>
                      <a:pt x="36" y="0"/>
                    </a:lnTo>
                    <a:lnTo>
                      <a:pt x="60" y="64"/>
                    </a:lnTo>
                    <a:lnTo>
                      <a:pt x="50" y="64"/>
                    </a:lnTo>
                    <a:lnTo>
                      <a:pt x="43" y="47"/>
                    </a:lnTo>
                    <a:lnTo>
                      <a:pt x="18" y="47"/>
                    </a:lnTo>
                    <a:lnTo>
                      <a:pt x="12" y="64"/>
                    </a:lnTo>
                    <a:lnTo>
                      <a:pt x="0" y="64"/>
                    </a:lnTo>
                    <a:lnTo>
                      <a:pt x="26" y="0"/>
                    </a:lnTo>
                    <a:close/>
                    <a:moveTo>
                      <a:pt x="40" y="39"/>
                    </a:moveTo>
                    <a:lnTo>
                      <a:pt x="30" y="11"/>
                    </a:lnTo>
                    <a:lnTo>
                      <a:pt x="20" y="39"/>
                    </a:lnTo>
                    <a:lnTo>
                      <a:pt x="40" y="39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" name="Freeform 341"/>
              <p:cNvSpPr>
                <a:spLocks/>
              </p:cNvSpPr>
              <p:nvPr/>
            </p:nvSpPr>
            <p:spPr bwMode="auto">
              <a:xfrm>
                <a:off x="6599238" y="3863975"/>
                <a:ext cx="96838" cy="103188"/>
              </a:xfrm>
              <a:custGeom>
                <a:avLst/>
                <a:gdLst>
                  <a:gd name="T0" fmla="*/ 37 w 65"/>
                  <a:gd name="T1" fmla="*/ 32 h 69"/>
                  <a:gd name="T2" fmla="*/ 65 w 65"/>
                  <a:gd name="T3" fmla="*/ 32 h 69"/>
                  <a:gd name="T4" fmla="*/ 65 w 65"/>
                  <a:gd name="T5" fmla="*/ 68 h 69"/>
                  <a:gd name="T6" fmla="*/ 50 w 65"/>
                  <a:gd name="T7" fmla="*/ 68 h 69"/>
                  <a:gd name="T8" fmla="*/ 50 w 65"/>
                  <a:gd name="T9" fmla="*/ 62 h 69"/>
                  <a:gd name="T10" fmla="*/ 33 w 65"/>
                  <a:gd name="T11" fmla="*/ 69 h 69"/>
                  <a:gd name="T12" fmla="*/ 20 w 65"/>
                  <a:gd name="T13" fmla="*/ 66 h 69"/>
                  <a:gd name="T14" fmla="*/ 10 w 65"/>
                  <a:gd name="T15" fmla="*/ 59 h 69"/>
                  <a:gd name="T16" fmla="*/ 3 w 65"/>
                  <a:gd name="T17" fmla="*/ 48 h 69"/>
                  <a:gd name="T18" fmla="*/ 0 w 65"/>
                  <a:gd name="T19" fmla="*/ 34 h 69"/>
                  <a:gd name="T20" fmla="*/ 3 w 65"/>
                  <a:gd name="T21" fmla="*/ 20 h 69"/>
                  <a:gd name="T22" fmla="*/ 10 w 65"/>
                  <a:gd name="T23" fmla="*/ 9 h 69"/>
                  <a:gd name="T24" fmla="*/ 21 w 65"/>
                  <a:gd name="T25" fmla="*/ 2 h 69"/>
                  <a:gd name="T26" fmla="*/ 35 w 65"/>
                  <a:gd name="T27" fmla="*/ 0 h 69"/>
                  <a:gd name="T28" fmla="*/ 51 w 65"/>
                  <a:gd name="T29" fmla="*/ 4 h 69"/>
                  <a:gd name="T30" fmla="*/ 63 w 65"/>
                  <a:gd name="T31" fmla="*/ 14 h 69"/>
                  <a:gd name="T32" fmla="*/ 49 w 65"/>
                  <a:gd name="T33" fmla="*/ 25 h 69"/>
                  <a:gd name="T34" fmla="*/ 43 w 65"/>
                  <a:gd name="T35" fmla="*/ 19 h 69"/>
                  <a:gd name="T36" fmla="*/ 34 w 65"/>
                  <a:gd name="T37" fmla="*/ 16 h 69"/>
                  <a:gd name="T38" fmla="*/ 23 w 65"/>
                  <a:gd name="T39" fmla="*/ 21 h 69"/>
                  <a:gd name="T40" fmla="*/ 19 w 65"/>
                  <a:gd name="T41" fmla="*/ 34 h 69"/>
                  <a:gd name="T42" fmla="*/ 23 w 65"/>
                  <a:gd name="T43" fmla="*/ 47 h 69"/>
                  <a:gd name="T44" fmla="*/ 35 w 65"/>
                  <a:gd name="T45" fmla="*/ 52 h 69"/>
                  <a:gd name="T46" fmla="*/ 49 w 65"/>
                  <a:gd name="T47" fmla="*/ 45 h 69"/>
                  <a:gd name="T48" fmla="*/ 37 w 65"/>
                  <a:gd name="T49" fmla="*/ 45 h 69"/>
                  <a:gd name="T50" fmla="*/ 37 w 65"/>
                  <a:gd name="T51" fmla="*/ 3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69">
                    <a:moveTo>
                      <a:pt x="37" y="32"/>
                    </a:move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5" y="67"/>
                      <a:pt x="39" y="69"/>
                      <a:pt x="33" y="69"/>
                    </a:cubicBezTo>
                    <a:cubicBezTo>
                      <a:pt x="28" y="69"/>
                      <a:pt x="24" y="68"/>
                      <a:pt x="20" y="66"/>
                    </a:cubicBezTo>
                    <a:cubicBezTo>
                      <a:pt x="16" y="65"/>
                      <a:pt x="13" y="62"/>
                      <a:pt x="10" y="59"/>
                    </a:cubicBezTo>
                    <a:cubicBezTo>
                      <a:pt x="7" y="56"/>
                      <a:pt x="4" y="53"/>
                      <a:pt x="3" y="48"/>
                    </a:cubicBezTo>
                    <a:cubicBezTo>
                      <a:pt x="1" y="44"/>
                      <a:pt x="0" y="39"/>
                      <a:pt x="0" y="34"/>
                    </a:cubicBezTo>
                    <a:cubicBezTo>
                      <a:pt x="0" y="29"/>
                      <a:pt x="1" y="24"/>
                      <a:pt x="3" y="20"/>
                    </a:cubicBezTo>
                    <a:cubicBezTo>
                      <a:pt x="4" y="16"/>
                      <a:pt x="7" y="12"/>
                      <a:pt x="10" y="9"/>
                    </a:cubicBezTo>
                    <a:cubicBezTo>
                      <a:pt x="13" y="6"/>
                      <a:pt x="17" y="4"/>
                      <a:pt x="21" y="2"/>
                    </a:cubicBezTo>
                    <a:cubicBezTo>
                      <a:pt x="25" y="0"/>
                      <a:pt x="30" y="0"/>
                      <a:pt x="35" y="0"/>
                    </a:cubicBezTo>
                    <a:cubicBezTo>
                      <a:pt x="41" y="0"/>
                      <a:pt x="46" y="1"/>
                      <a:pt x="51" y="4"/>
                    </a:cubicBezTo>
                    <a:cubicBezTo>
                      <a:pt x="56" y="6"/>
                      <a:pt x="60" y="10"/>
                      <a:pt x="63" y="1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2"/>
                      <a:pt x="45" y="20"/>
                      <a:pt x="43" y="19"/>
                    </a:cubicBezTo>
                    <a:cubicBezTo>
                      <a:pt x="40" y="17"/>
                      <a:pt x="37" y="16"/>
                      <a:pt x="34" y="16"/>
                    </a:cubicBezTo>
                    <a:cubicBezTo>
                      <a:pt x="30" y="16"/>
                      <a:pt x="26" y="18"/>
                      <a:pt x="23" y="21"/>
                    </a:cubicBezTo>
                    <a:cubicBezTo>
                      <a:pt x="20" y="25"/>
                      <a:pt x="19" y="29"/>
                      <a:pt x="19" y="34"/>
                    </a:cubicBezTo>
                    <a:cubicBezTo>
                      <a:pt x="19" y="40"/>
                      <a:pt x="20" y="44"/>
                      <a:pt x="23" y="47"/>
                    </a:cubicBezTo>
                    <a:cubicBezTo>
                      <a:pt x="26" y="50"/>
                      <a:pt x="30" y="52"/>
                      <a:pt x="35" y="52"/>
                    </a:cubicBezTo>
                    <a:cubicBezTo>
                      <a:pt x="40" y="52"/>
                      <a:pt x="45" y="50"/>
                      <a:pt x="49" y="45"/>
                    </a:cubicBezTo>
                    <a:cubicBezTo>
                      <a:pt x="37" y="45"/>
                      <a:pt x="37" y="45"/>
                      <a:pt x="37" y="45"/>
                    </a:cubicBezTo>
                    <a:lnTo>
                      <a:pt x="37" y="3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" name="Freeform 342"/>
              <p:cNvSpPr>
                <a:spLocks/>
              </p:cNvSpPr>
              <p:nvPr/>
            </p:nvSpPr>
            <p:spPr bwMode="auto">
              <a:xfrm>
                <a:off x="6738938" y="3863975"/>
                <a:ext cx="69850" cy="101600"/>
              </a:xfrm>
              <a:custGeom>
                <a:avLst/>
                <a:gdLst>
                  <a:gd name="T0" fmla="*/ 44 w 44"/>
                  <a:gd name="T1" fmla="*/ 49 h 64"/>
                  <a:gd name="T2" fmla="*/ 44 w 44"/>
                  <a:gd name="T3" fmla="*/ 64 h 64"/>
                  <a:gd name="T4" fmla="*/ 0 w 44"/>
                  <a:gd name="T5" fmla="*/ 64 h 64"/>
                  <a:gd name="T6" fmla="*/ 0 w 44"/>
                  <a:gd name="T7" fmla="*/ 0 h 64"/>
                  <a:gd name="T8" fmla="*/ 43 w 44"/>
                  <a:gd name="T9" fmla="*/ 0 h 64"/>
                  <a:gd name="T10" fmla="*/ 43 w 44"/>
                  <a:gd name="T11" fmla="*/ 15 h 64"/>
                  <a:gd name="T12" fmla="*/ 16 w 44"/>
                  <a:gd name="T13" fmla="*/ 15 h 64"/>
                  <a:gd name="T14" fmla="*/ 16 w 44"/>
                  <a:gd name="T15" fmla="*/ 25 h 64"/>
                  <a:gd name="T16" fmla="*/ 40 w 44"/>
                  <a:gd name="T17" fmla="*/ 25 h 64"/>
                  <a:gd name="T18" fmla="*/ 40 w 44"/>
                  <a:gd name="T19" fmla="*/ 39 h 64"/>
                  <a:gd name="T20" fmla="*/ 16 w 44"/>
                  <a:gd name="T21" fmla="*/ 39 h 64"/>
                  <a:gd name="T22" fmla="*/ 16 w 44"/>
                  <a:gd name="T23" fmla="*/ 49 h 64"/>
                  <a:gd name="T24" fmla="*/ 44 w 44"/>
                  <a:gd name="T25" fmla="*/ 4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64">
                    <a:moveTo>
                      <a:pt x="44" y="49"/>
                    </a:moveTo>
                    <a:lnTo>
                      <a:pt x="44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15"/>
                    </a:lnTo>
                    <a:lnTo>
                      <a:pt x="16" y="15"/>
                    </a:lnTo>
                    <a:lnTo>
                      <a:pt x="16" y="25"/>
                    </a:lnTo>
                    <a:lnTo>
                      <a:pt x="40" y="25"/>
                    </a:lnTo>
                    <a:lnTo>
                      <a:pt x="40" y="39"/>
                    </a:lnTo>
                    <a:lnTo>
                      <a:pt x="16" y="39"/>
                    </a:lnTo>
                    <a:lnTo>
                      <a:pt x="16" y="49"/>
                    </a:lnTo>
                    <a:lnTo>
                      <a:pt x="44" y="49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" name="Freeform 343"/>
              <p:cNvSpPr>
                <a:spLocks/>
              </p:cNvSpPr>
              <p:nvPr/>
            </p:nvSpPr>
            <p:spPr bwMode="auto">
              <a:xfrm>
                <a:off x="6843713" y="3862388"/>
                <a:ext cx="82550" cy="104775"/>
              </a:xfrm>
              <a:custGeom>
                <a:avLst/>
                <a:gdLst>
                  <a:gd name="T0" fmla="*/ 46 w 56"/>
                  <a:gd name="T1" fmla="*/ 23 h 70"/>
                  <a:gd name="T2" fmla="*/ 45 w 56"/>
                  <a:gd name="T3" fmla="*/ 23 h 70"/>
                  <a:gd name="T4" fmla="*/ 42 w 56"/>
                  <a:gd name="T5" fmla="*/ 21 h 70"/>
                  <a:gd name="T6" fmla="*/ 38 w 56"/>
                  <a:gd name="T7" fmla="*/ 19 h 70"/>
                  <a:gd name="T8" fmla="*/ 33 w 56"/>
                  <a:gd name="T9" fmla="*/ 18 h 70"/>
                  <a:gd name="T10" fmla="*/ 28 w 56"/>
                  <a:gd name="T11" fmla="*/ 17 h 70"/>
                  <a:gd name="T12" fmla="*/ 23 w 56"/>
                  <a:gd name="T13" fmla="*/ 20 h 70"/>
                  <a:gd name="T14" fmla="*/ 23 w 56"/>
                  <a:gd name="T15" fmla="*/ 22 h 70"/>
                  <a:gd name="T16" fmla="*/ 24 w 56"/>
                  <a:gd name="T17" fmla="*/ 23 h 70"/>
                  <a:gd name="T18" fmla="*/ 25 w 56"/>
                  <a:gd name="T19" fmla="*/ 24 h 70"/>
                  <a:gd name="T20" fmla="*/ 27 w 56"/>
                  <a:gd name="T21" fmla="*/ 25 h 70"/>
                  <a:gd name="T22" fmla="*/ 29 w 56"/>
                  <a:gd name="T23" fmla="*/ 25 h 70"/>
                  <a:gd name="T24" fmla="*/ 32 w 56"/>
                  <a:gd name="T25" fmla="*/ 26 h 70"/>
                  <a:gd name="T26" fmla="*/ 35 w 56"/>
                  <a:gd name="T27" fmla="*/ 27 h 70"/>
                  <a:gd name="T28" fmla="*/ 42 w 56"/>
                  <a:gd name="T29" fmla="*/ 30 h 70"/>
                  <a:gd name="T30" fmla="*/ 48 w 56"/>
                  <a:gd name="T31" fmla="*/ 33 h 70"/>
                  <a:gd name="T32" fmla="*/ 52 w 56"/>
                  <a:gd name="T33" fmla="*/ 37 h 70"/>
                  <a:gd name="T34" fmla="*/ 55 w 56"/>
                  <a:gd name="T35" fmla="*/ 42 h 70"/>
                  <a:gd name="T36" fmla="*/ 56 w 56"/>
                  <a:gd name="T37" fmla="*/ 48 h 70"/>
                  <a:gd name="T38" fmla="*/ 54 w 56"/>
                  <a:gd name="T39" fmla="*/ 57 h 70"/>
                  <a:gd name="T40" fmla="*/ 50 w 56"/>
                  <a:gd name="T41" fmla="*/ 63 h 70"/>
                  <a:gd name="T42" fmla="*/ 44 w 56"/>
                  <a:gd name="T43" fmla="*/ 67 h 70"/>
                  <a:gd name="T44" fmla="*/ 37 w 56"/>
                  <a:gd name="T45" fmla="*/ 69 h 70"/>
                  <a:gd name="T46" fmla="*/ 30 w 56"/>
                  <a:gd name="T47" fmla="*/ 70 h 70"/>
                  <a:gd name="T48" fmla="*/ 14 w 56"/>
                  <a:gd name="T49" fmla="*/ 68 h 70"/>
                  <a:gd name="T50" fmla="*/ 0 w 56"/>
                  <a:gd name="T51" fmla="*/ 62 h 70"/>
                  <a:gd name="T52" fmla="*/ 8 w 56"/>
                  <a:gd name="T53" fmla="*/ 46 h 70"/>
                  <a:gd name="T54" fmla="*/ 10 w 56"/>
                  <a:gd name="T55" fmla="*/ 46 h 70"/>
                  <a:gd name="T56" fmla="*/ 13 w 56"/>
                  <a:gd name="T57" fmla="*/ 48 h 70"/>
                  <a:gd name="T58" fmla="*/ 18 w 56"/>
                  <a:gd name="T59" fmla="*/ 50 h 70"/>
                  <a:gd name="T60" fmla="*/ 24 w 56"/>
                  <a:gd name="T61" fmla="*/ 52 h 70"/>
                  <a:gd name="T62" fmla="*/ 30 w 56"/>
                  <a:gd name="T63" fmla="*/ 53 h 70"/>
                  <a:gd name="T64" fmla="*/ 36 w 56"/>
                  <a:gd name="T65" fmla="*/ 50 h 70"/>
                  <a:gd name="T66" fmla="*/ 35 w 56"/>
                  <a:gd name="T67" fmla="*/ 48 h 70"/>
                  <a:gd name="T68" fmla="*/ 33 w 56"/>
                  <a:gd name="T69" fmla="*/ 47 h 70"/>
                  <a:gd name="T70" fmla="*/ 29 w 56"/>
                  <a:gd name="T71" fmla="*/ 45 h 70"/>
                  <a:gd name="T72" fmla="*/ 25 w 56"/>
                  <a:gd name="T73" fmla="*/ 44 h 70"/>
                  <a:gd name="T74" fmla="*/ 21 w 56"/>
                  <a:gd name="T75" fmla="*/ 43 h 70"/>
                  <a:gd name="T76" fmla="*/ 7 w 56"/>
                  <a:gd name="T77" fmla="*/ 35 h 70"/>
                  <a:gd name="T78" fmla="*/ 3 w 56"/>
                  <a:gd name="T79" fmla="*/ 23 h 70"/>
                  <a:gd name="T80" fmla="*/ 5 w 56"/>
                  <a:gd name="T81" fmla="*/ 14 h 70"/>
                  <a:gd name="T82" fmla="*/ 11 w 56"/>
                  <a:gd name="T83" fmla="*/ 6 h 70"/>
                  <a:gd name="T84" fmla="*/ 19 w 56"/>
                  <a:gd name="T85" fmla="*/ 2 h 70"/>
                  <a:gd name="T86" fmla="*/ 29 w 56"/>
                  <a:gd name="T87" fmla="*/ 0 h 70"/>
                  <a:gd name="T88" fmla="*/ 54 w 56"/>
                  <a:gd name="T89" fmla="*/ 8 h 70"/>
                  <a:gd name="T90" fmla="*/ 46 w 56"/>
                  <a:gd name="T91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70">
                    <a:moveTo>
                      <a:pt x="46" y="23"/>
                    </a:moveTo>
                    <a:cubicBezTo>
                      <a:pt x="46" y="23"/>
                      <a:pt x="45" y="23"/>
                      <a:pt x="45" y="23"/>
                    </a:cubicBezTo>
                    <a:cubicBezTo>
                      <a:pt x="45" y="22"/>
                      <a:pt x="44" y="22"/>
                      <a:pt x="42" y="21"/>
                    </a:cubicBezTo>
                    <a:cubicBezTo>
                      <a:pt x="41" y="20"/>
                      <a:pt x="39" y="20"/>
                      <a:pt x="38" y="19"/>
                    </a:cubicBezTo>
                    <a:cubicBezTo>
                      <a:pt x="37" y="19"/>
                      <a:pt x="35" y="18"/>
                      <a:pt x="33" y="18"/>
                    </a:cubicBezTo>
                    <a:cubicBezTo>
                      <a:pt x="31" y="17"/>
                      <a:pt x="30" y="17"/>
                      <a:pt x="28" y="17"/>
                    </a:cubicBezTo>
                    <a:cubicBezTo>
                      <a:pt x="24" y="17"/>
                      <a:pt x="23" y="18"/>
                      <a:pt x="23" y="20"/>
                    </a:cubicBezTo>
                    <a:cubicBezTo>
                      <a:pt x="23" y="21"/>
                      <a:pt x="23" y="21"/>
                      <a:pt x="23" y="22"/>
                    </a:cubicBezTo>
                    <a:cubicBezTo>
                      <a:pt x="23" y="22"/>
                      <a:pt x="23" y="23"/>
                      <a:pt x="24" y="23"/>
                    </a:cubicBezTo>
                    <a:cubicBezTo>
                      <a:pt x="24" y="23"/>
                      <a:pt x="25" y="24"/>
                      <a:pt x="25" y="24"/>
                    </a:cubicBezTo>
                    <a:cubicBezTo>
                      <a:pt x="26" y="24"/>
                      <a:pt x="26" y="24"/>
                      <a:pt x="27" y="25"/>
                    </a:cubicBezTo>
                    <a:cubicBezTo>
                      <a:pt x="28" y="25"/>
                      <a:pt x="29" y="25"/>
                      <a:pt x="29" y="25"/>
                    </a:cubicBezTo>
                    <a:cubicBezTo>
                      <a:pt x="30" y="26"/>
                      <a:pt x="31" y="26"/>
                      <a:pt x="32" y="26"/>
                    </a:cubicBezTo>
                    <a:cubicBezTo>
                      <a:pt x="33" y="27"/>
                      <a:pt x="34" y="27"/>
                      <a:pt x="35" y="27"/>
                    </a:cubicBezTo>
                    <a:cubicBezTo>
                      <a:pt x="38" y="28"/>
                      <a:pt x="40" y="29"/>
                      <a:pt x="42" y="30"/>
                    </a:cubicBezTo>
                    <a:cubicBezTo>
                      <a:pt x="44" y="31"/>
                      <a:pt x="46" y="32"/>
                      <a:pt x="48" y="33"/>
                    </a:cubicBezTo>
                    <a:cubicBezTo>
                      <a:pt x="50" y="34"/>
                      <a:pt x="51" y="35"/>
                      <a:pt x="52" y="37"/>
                    </a:cubicBezTo>
                    <a:cubicBezTo>
                      <a:pt x="53" y="38"/>
                      <a:pt x="54" y="40"/>
                      <a:pt x="55" y="42"/>
                    </a:cubicBezTo>
                    <a:cubicBezTo>
                      <a:pt x="55" y="44"/>
                      <a:pt x="56" y="46"/>
                      <a:pt x="56" y="48"/>
                    </a:cubicBezTo>
                    <a:cubicBezTo>
                      <a:pt x="56" y="51"/>
                      <a:pt x="55" y="54"/>
                      <a:pt x="54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9" y="65"/>
                      <a:pt x="47" y="66"/>
                      <a:pt x="44" y="67"/>
                    </a:cubicBezTo>
                    <a:cubicBezTo>
                      <a:pt x="42" y="68"/>
                      <a:pt x="40" y="69"/>
                      <a:pt x="37" y="69"/>
                    </a:cubicBezTo>
                    <a:cubicBezTo>
                      <a:pt x="35" y="70"/>
                      <a:pt x="33" y="70"/>
                      <a:pt x="30" y="70"/>
                    </a:cubicBezTo>
                    <a:cubicBezTo>
                      <a:pt x="25" y="70"/>
                      <a:pt x="20" y="69"/>
                      <a:pt x="14" y="68"/>
                    </a:cubicBezTo>
                    <a:cubicBezTo>
                      <a:pt x="9" y="66"/>
                      <a:pt x="4" y="64"/>
                      <a:pt x="0" y="62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9" y="46"/>
                      <a:pt x="9" y="46"/>
                      <a:pt x="10" y="46"/>
                    </a:cubicBezTo>
                    <a:cubicBezTo>
                      <a:pt x="10" y="47"/>
                      <a:pt x="11" y="47"/>
                      <a:pt x="13" y="48"/>
                    </a:cubicBezTo>
                    <a:cubicBezTo>
                      <a:pt x="15" y="49"/>
                      <a:pt x="16" y="50"/>
                      <a:pt x="18" y="50"/>
                    </a:cubicBezTo>
                    <a:cubicBezTo>
                      <a:pt x="20" y="51"/>
                      <a:pt x="22" y="52"/>
                      <a:pt x="24" y="52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4" y="53"/>
                      <a:pt x="36" y="52"/>
                      <a:pt x="36" y="50"/>
                    </a:cubicBezTo>
                    <a:cubicBezTo>
                      <a:pt x="36" y="49"/>
                      <a:pt x="35" y="49"/>
                      <a:pt x="35" y="48"/>
                    </a:cubicBezTo>
                    <a:cubicBezTo>
                      <a:pt x="34" y="48"/>
                      <a:pt x="34" y="47"/>
                      <a:pt x="33" y="47"/>
                    </a:cubicBezTo>
                    <a:cubicBezTo>
                      <a:pt x="32" y="46"/>
                      <a:pt x="30" y="46"/>
                      <a:pt x="29" y="45"/>
                    </a:cubicBezTo>
                    <a:cubicBezTo>
                      <a:pt x="28" y="45"/>
                      <a:pt x="27" y="45"/>
                      <a:pt x="25" y="44"/>
                    </a:cubicBezTo>
                    <a:cubicBezTo>
                      <a:pt x="23" y="43"/>
                      <a:pt x="22" y="43"/>
                      <a:pt x="21" y="43"/>
                    </a:cubicBezTo>
                    <a:cubicBezTo>
                      <a:pt x="14" y="41"/>
                      <a:pt x="10" y="38"/>
                      <a:pt x="7" y="35"/>
                    </a:cubicBezTo>
                    <a:cubicBezTo>
                      <a:pt x="5" y="32"/>
                      <a:pt x="3" y="28"/>
                      <a:pt x="3" y="23"/>
                    </a:cubicBezTo>
                    <a:cubicBezTo>
                      <a:pt x="3" y="20"/>
                      <a:pt x="4" y="17"/>
                      <a:pt x="5" y="14"/>
                    </a:cubicBezTo>
                    <a:cubicBezTo>
                      <a:pt x="7" y="11"/>
                      <a:pt x="9" y="8"/>
                      <a:pt x="11" y="6"/>
                    </a:cubicBezTo>
                    <a:cubicBezTo>
                      <a:pt x="13" y="4"/>
                      <a:pt x="16" y="3"/>
                      <a:pt x="19" y="2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6" y="0"/>
                      <a:pt x="44" y="3"/>
                      <a:pt x="54" y="8"/>
                    </a:cubicBez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" name="Freeform 344"/>
              <p:cNvSpPr>
                <a:spLocks/>
              </p:cNvSpPr>
              <p:nvPr/>
            </p:nvSpPr>
            <p:spPr bwMode="auto">
              <a:xfrm>
                <a:off x="6958013" y="3863975"/>
                <a:ext cx="85725" cy="101600"/>
              </a:xfrm>
              <a:custGeom>
                <a:avLst/>
                <a:gdLst>
                  <a:gd name="T0" fmla="*/ 54 w 54"/>
                  <a:gd name="T1" fmla="*/ 15 h 64"/>
                  <a:gd name="T2" fmla="*/ 37 w 54"/>
                  <a:gd name="T3" fmla="*/ 15 h 64"/>
                  <a:gd name="T4" fmla="*/ 37 w 54"/>
                  <a:gd name="T5" fmla="*/ 64 h 64"/>
                  <a:gd name="T6" fmla="*/ 19 w 54"/>
                  <a:gd name="T7" fmla="*/ 64 h 64"/>
                  <a:gd name="T8" fmla="*/ 19 w 54"/>
                  <a:gd name="T9" fmla="*/ 15 h 64"/>
                  <a:gd name="T10" fmla="*/ 0 w 54"/>
                  <a:gd name="T11" fmla="*/ 15 h 64"/>
                  <a:gd name="T12" fmla="*/ 0 w 54"/>
                  <a:gd name="T13" fmla="*/ 0 h 64"/>
                  <a:gd name="T14" fmla="*/ 54 w 54"/>
                  <a:gd name="T15" fmla="*/ 0 h 64"/>
                  <a:gd name="T16" fmla="*/ 54 w 54"/>
                  <a:gd name="T17" fmla="*/ 1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64">
                    <a:moveTo>
                      <a:pt x="54" y="15"/>
                    </a:moveTo>
                    <a:lnTo>
                      <a:pt x="37" y="15"/>
                    </a:lnTo>
                    <a:lnTo>
                      <a:pt x="37" y="64"/>
                    </a:lnTo>
                    <a:lnTo>
                      <a:pt x="19" y="64"/>
                    </a:lnTo>
                    <a:lnTo>
                      <a:pt x="19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54" y="0"/>
                    </a:lnTo>
                    <a:lnTo>
                      <a:pt x="54" y="15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" name="Freeform 345"/>
              <p:cNvSpPr>
                <a:spLocks noEditPoints="1"/>
              </p:cNvSpPr>
              <p:nvPr/>
            </p:nvSpPr>
            <p:spPr bwMode="auto">
              <a:xfrm>
                <a:off x="7064375" y="3833813"/>
                <a:ext cx="95250" cy="131763"/>
              </a:xfrm>
              <a:custGeom>
                <a:avLst/>
                <a:gdLst>
                  <a:gd name="T0" fmla="*/ 22 w 64"/>
                  <a:gd name="T1" fmla="*/ 20 h 88"/>
                  <a:gd name="T2" fmla="*/ 43 w 64"/>
                  <a:gd name="T3" fmla="*/ 20 h 88"/>
                  <a:gd name="T4" fmla="*/ 64 w 64"/>
                  <a:gd name="T5" fmla="*/ 88 h 88"/>
                  <a:gd name="T6" fmla="*/ 45 w 64"/>
                  <a:gd name="T7" fmla="*/ 88 h 88"/>
                  <a:gd name="T8" fmla="*/ 41 w 64"/>
                  <a:gd name="T9" fmla="*/ 75 h 88"/>
                  <a:gd name="T10" fmla="*/ 23 w 64"/>
                  <a:gd name="T11" fmla="*/ 75 h 88"/>
                  <a:gd name="T12" fmla="*/ 19 w 64"/>
                  <a:gd name="T13" fmla="*/ 88 h 88"/>
                  <a:gd name="T14" fmla="*/ 0 w 64"/>
                  <a:gd name="T15" fmla="*/ 88 h 88"/>
                  <a:gd name="T16" fmla="*/ 22 w 64"/>
                  <a:gd name="T17" fmla="*/ 20 h 88"/>
                  <a:gd name="T18" fmla="*/ 26 w 64"/>
                  <a:gd name="T19" fmla="*/ 11 h 88"/>
                  <a:gd name="T20" fmla="*/ 24 w 64"/>
                  <a:gd name="T21" fmla="*/ 11 h 88"/>
                  <a:gd name="T22" fmla="*/ 22 w 64"/>
                  <a:gd name="T23" fmla="*/ 13 h 88"/>
                  <a:gd name="T24" fmla="*/ 22 w 64"/>
                  <a:gd name="T25" fmla="*/ 14 h 88"/>
                  <a:gd name="T26" fmla="*/ 22 w 64"/>
                  <a:gd name="T27" fmla="*/ 15 h 88"/>
                  <a:gd name="T28" fmla="*/ 21 w 64"/>
                  <a:gd name="T29" fmla="*/ 16 h 88"/>
                  <a:gd name="T30" fmla="*/ 12 w 64"/>
                  <a:gd name="T31" fmla="*/ 16 h 88"/>
                  <a:gd name="T32" fmla="*/ 12 w 64"/>
                  <a:gd name="T33" fmla="*/ 13 h 88"/>
                  <a:gd name="T34" fmla="*/ 14 w 64"/>
                  <a:gd name="T35" fmla="*/ 9 h 88"/>
                  <a:gd name="T36" fmla="*/ 16 w 64"/>
                  <a:gd name="T37" fmla="*/ 5 h 88"/>
                  <a:gd name="T38" fmla="*/ 20 w 64"/>
                  <a:gd name="T39" fmla="*/ 2 h 88"/>
                  <a:gd name="T40" fmla="*/ 25 w 64"/>
                  <a:gd name="T41" fmla="*/ 0 h 88"/>
                  <a:gd name="T42" fmla="*/ 29 w 64"/>
                  <a:gd name="T43" fmla="*/ 1 h 88"/>
                  <a:gd name="T44" fmla="*/ 32 w 64"/>
                  <a:gd name="T45" fmla="*/ 3 h 88"/>
                  <a:gd name="T46" fmla="*/ 35 w 64"/>
                  <a:gd name="T47" fmla="*/ 5 h 88"/>
                  <a:gd name="T48" fmla="*/ 38 w 64"/>
                  <a:gd name="T49" fmla="*/ 5 h 88"/>
                  <a:gd name="T50" fmla="*/ 40 w 64"/>
                  <a:gd name="T51" fmla="*/ 5 h 88"/>
                  <a:gd name="T52" fmla="*/ 42 w 64"/>
                  <a:gd name="T53" fmla="*/ 4 h 88"/>
                  <a:gd name="T54" fmla="*/ 42 w 64"/>
                  <a:gd name="T55" fmla="*/ 2 h 88"/>
                  <a:gd name="T56" fmla="*/ 43 w 64"/>
                  <a:gd name="T57" fmla="*/ 1 h 88"/>
                  <a:gd name="T58" fmla="*/ 43 w 64"/>
                  <a:gd name="T59" fmla="*/ 0 h 88"/>
                  <a:gd name="T60" fmla="*/ 52 w 64"/>
                  <a:gd name="T61" fmla="*/ 0 h 88"/>
                  <a:gd name="T62" fmla="*/ 52 w 64"/>
                  <a:gd name="T63" fmla="*/ 3 h 88"/>
                  <a:gd name="T64" fmla="*/ 50 w 64"/>
                  <a:gd name="T65" fmla="*/ 7 h 88"/>
                  <a:gd name="T66" fmla="*/ 48 w 64"/>
                  <a:gd name="T67" fmla="*/ 11 h 88"/>
                  <a:gd name="T68" fmla="*/ 44 w 64"/>
                  <a:gd name="T69" fmla="*/ 14 h 88"/>
                  <a:gd name="T70" fmla="*/ 39 w 64"/>
                  <a:gd name="T71" fmla="*/ 16 h 88"/>
                  <a:gd name="T72" fmla="*/ 35 w 64"/>
                  <a:gd name="T73" fmla="*/ 15 h 88"/>
                  <a:gd name="T74" fmla="*/ 32 w 64"/>
                  <a:gd name="T75" fmla="*/ 13 h 88"/>
                  <a:gd name="T76" fmla="*/ 29 w 64"/>
                  <a:gd name="T77" fmla="*/ 12 h 88"/>
                  <a:gd name="T78" fmla="*/ 26 w 64"/>
                  <a:gd name="T79" fmla="*/ 11 h 88"/>
                  <a:gd name="T80" fmla="*/ 38 w 64"/>
                  <a:gd name="T81" fmla="*/ 62 h 88"/>
                  <a:gd name="T82" fmla="*/ 32 w 64"/>
                  <a:gd name="T83" fmla="*/ 38 h 88"/>
                  <a:gd name="T84" fmla="*/ 26 w 64"/>
                  <a:gd name="T85" fmla="*/ 62 h 88"/>
                  <a:gd name="T86" fmla="*/ 38 w 64"/>
                  <a:gd name="T87" fmla="*/ 6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4" h="88">
                    <a:moveTo>
                      <a:pt x="22" y="20"/>
                    </a:moveTo>
                    <a:cubicBezTo>
                      <a:pt x="43" y="20"/>
                      <a:pt x="43" y="20"/>
                      <a:pt x="43" y="20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0" y="88"/>
                      <a:pt x="0" y="88"/>
                      <a:pt x="0" y="88"/>
                    </a:cubicBezTo>
                    <a:lnTo>
                      <a:pt x="22" y="20"/>
                    </a:lnTo>
                    <a:close/>
                    <a:moveTo>
                      <a:pt x="26" y="11"/>
                    </a:moveTo>
                    <a:cubicBezTo>
                      <a:pt x="25" y="11"/>
                      <a:pt x="24" y="11"/>
                      <a:pt x="24" y="11"/>
                    </a:cubicBezTo>
                    <a:cubicBezTo>
                      <a:pt x="23" y="12"/>
                      <a:pt x="23" y="12"/>
                      <a:pt x="22" y="13"/>
                    </a:cubicBezTo>
                    <a:cubicBezTo>
                      <a:pt x="22" y="13"/>
                      <a:pt x="22" y="13"/>
                      <a:pt x="22" y="14"/>
                    </a:cubicBezTo>
                    <a:cubicBezTo>
                      <a:pt x="22" y="14"/>
                      <a:pt x="22" y="15"/>
                      <a:pt x="22" y="15"/>
                    </a:cubicBezTo>
                    <a:cubicBezTo>
                      <a:pt x="22" y="15"/>
                      <a:pt x="21" y="15"/>
                      <a:pt x="2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5"/>
                      <a:pt x="12" y="14"/>
                      <a:pt x="12" y="13"/>
                    </a:cubicBezTo>
                    <a:cubicBezTo>
                      <a:pt x="13" y="12"/>
                      <a:pt x="13" y="10"/>
                      <a:pt x="14" y="9"/>
                    </a:cubicBezTo>
                    <a:cubicBezTo>
                      <a:pt x="14" y="7"/>
                      <a:pt x="15" y="6"/>
                      <a:pt x="16" y="5"/>
                    </a:cubicBezTo>
                    <a:cubicBezTo>
                      <a:pt x="17" y="4"/>
                      <a:pt x="19" y="3"/>
                      <a:pt x="20" y="2"/>
                    </a:cubicBezTo>
                    <a:cubicBezTo>
                      <a:pt x="22" y="1"/>
                      <a:pt x="23" y="0"/>
                      <a:pt x="25" y="0"/>
                    </a:cubicBezTo>
                    <a:cubicBezTo>
                      <a:pt x="27" y="0"/>
                      <a:pt x="28" y="1"/>
                      <a:pt x="29" y="1"/>
                    </a:cubicBezTo>
                    <a:cubicBezTo>
                      <a:pt x="30" y="2"/>
                      <a:pt x="31" y="2"/>
                      <a:pt x="32" y="3"/>
                    </a:cubicBezTo>
                    <a:cubicBezTo>
                      <a:pt x="33" y="4"/>
                      <a:pt x="34" y="4"/>
                      <a:pt x="35" y="5"/>
                    </a:cubicBezTo>
                    <a:cubicBezTo>
                      <a:pt x="36" y="5"/>
                      <a:pt x="37" y="5"/>
                      <a:pt x="38" y="5"/>
                    </a:cubicBezTo>
                    <a:cubicBezTo>
                      <a:pt x="39" y="5"/>
                      <a:pt x="40" y="5"/>
                      <a:pt x="40" y="5"/>
                    </a:cubicBezTo>
                    <a:cubicBezTo>
                      <a:pt x="41" y="5"/>
                      <a:pt x="41" y="4"/>
                      <a:pt x="42" y="4"/>
                    </a:cubicBezTo>
                    <a:cubicBezTo>
                      <a:pt x="42" y="3"/>
                      <a:pt x="42" y="3"/>
                      <a:pt x="42" y="2"/>
                    </a:cubicBezTo>
                    <a:cubicBezTo>
                      <a:pt x="43" y="2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2"/>
                      <a:pt x="52" y="3"/>
                    </a:cubicBezTo>
                    <a:cubicBezTo>
                      <a:pt x="52" y="4"/>
                      <a:pt x="51" y="5"/>
                      <a:pt x="50" y="7"/>
                    </a:cubicBezTo>
                    <a:cubicBezTo>
                      <a:pt x="50" y="8"/>
                      <a:pt x="49" y="10"/>
                      <a:pt x="48" y="11"/>
                    </a:cubicBezTo>
                    <a:cubicBezTo>
                      <a:pt x="47" y="12"/>
                      <a:pt x="46" y="13"/>
                      <a:pt x="44" y="14"/>
                    </a:cubicBezTo>
                    <a:cubicBezTo>
                      <a:pt x="42" y="15"/>
                      <a:pt x="41" y="16"/>
                      <a:pt x="39" y="16"/>
                    </a:cubicBezTo>
                    <a:cubicBezTo>
                      <a:pt x="37" y="16"/>
                      <a:pt x="36" y="15"/>
                      <a:pt x="35" y="15"/>
                    </a:cubicBezTo>
                    <a:cubicBezTo>
                      <a:pt x="34" y="14"/>
                      <a:pt x="33" y="14"/>
                      <a:pt x="32" y="13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8" y="11"/>
                      <a:pt x="27" y="11"/>
                      <a:pt x="26" y="11"/>
                    </a:cubicBezTo>
                    <a:close/>
                    <a:moveTo>
                      <a:pt x="38" y="62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26" y="62"/>
                      <a:pt x="26" y="62"/>
                      <a:pt x="26" y="62"/>
                    </a:cubicBezTo>
                    <a:lnTo>
                      <a:pt x="38" y="6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" name="Freeform 346"/>
              <p:cNvSpPr>
                <a:spLocks noEditPoints="1"/>
              </p:cNvSpPr>
              <p:nvPr/>
            </p:nvSpPr>
            <p:spPr bwMode="auto">
              <a:xfrm>
                <a:off x="7188200" y="3863975"/>
                <a:ext cx="101600" cy="103188"/>
              </a:xfrm>
              <a:custGeom>
                <a:avLst/>
                <a:gdLst>
                  <a:gd name="T0" fmla="*/ 0 w 69"/>
                  <a:gd name="T1" fmla="*/ 34 h 69"/>
                  <a:gd name="T2" fmla="*/ 2 w 69"/>
                  <a:gd name="T3" fmla="*/ 21 h 69"/>
                  <a:gd name="T4" fmla="*/ 9 w 69"/>
                  <a:gd name="T5" fmla="*/ 10 h 69"/>
                  <a:gd name="T6" fmla="*/ 20 w 69"/>
                  <a:gd name="T7" fmla="*/ 3 h 69"/>
                  <a:gd name="T8" fmla="*/ 34 w 69"/>
                  <a:gd name="T9" fmla="*/ 0 h 69"/>
                  <a:gd name="T10" fmla="*/ 48 w 69"/>
                  <a:gd name="T11" fmla="*/ 3 h 69"/>
                  <a:gd name="T12" fmla="*/ 59 w 69"/>
                  <a:gd name="T13" fmla="*/ 11 h 69"/>
                  <a:gd name="T14" fmla="*/ 66 w 69"/>
                  <a:gd name="T15" fmla="*/ 22 h 69"/>
                  <a:gd name="T16" fmla="*/ 69 w 69"/>
                  <a:gd name="T17" fmla="*/ 34 h 69"/>
                  <a:gd name="T18" fmla="*/ 66 w 69"/>
                  <a:gd name="T19" fmla="*/ 47 h 69"/>
                  <a:gd name="T20" fmla="*/ 59 w 69"/>
                  <a:gd name="T21" fmla="*/ 58 h 69"/>
                  <a:gd name="T22" fmla="*/ 48 w 69"/>
                  <a:gd name="T23" fmla="*/ 66 h 69"/>
                  <a:gd name="T24" fmla="*/ 34 w 69"/>
                  <a:gd name="T25" fmla="*/ 69 h 69"/>
                  <a:gd name="T26" fmla="*/ 20 w 69"/>
                  <a:gd name="T27" fmla="*/ 66 h 69"/>
                  <a:gd name="T28" fmla="*/ 9 w 69"/>
                  <a:gd name="T29" fmla="*/ 58 h 69"/>
                  <a:gd name="T30" fmla="*/ 2 w 69"/>
                  <a:gd name="T31" fmla="*/ 47 h 69"/>
                  <a:gd name="T32" fmla="*/ 0 w 69"/>
                  <a:gd name="T33" fmla="*/ 34 h 69"/>
                  <a:gd name="T34" fmla="*/ 34 w 69"/>
                  <a:gd name="T35" fmla="*/ 52 h 69"/>
                  <a:gd name="T36" fmla="*/ 41 w 69"/>
                  <a:gd name="T37" fmla="*/ 51 h 69"/>
                  <a:gd name="T38" fmla="*/ 46 w 69"/>
                  <a:gd name="T39" fmla="*/ 46 h 69"/>
                  <a:gd name="T40" fmla="*/ 49 w 69"/>
                  <a:gd name="T41" fmla="*/ 41 h 69"/>
                  <a:gd name="T42" fmla="*/ 50 w 69"/>
                  <a:gd name="T43" fmla="*/ 34 h 69"/>
                  <a:gd name="T44" fmla="*/ 48 w 69"/>
                  <a:gd name="T45" fmla="*/ 25 h 69"/>
                  <a:gd name="T46" fmla="*/ 43 w 69"/>
                  <a:gd name="T47" fmla="*/ 19 h 69"/>
                  <a:gd name="T48" fmla="*/ 34 w 69"/>
                  <a:gd name="T49" fmla="*/ 16 h 69"/>
                  <a:gd name="T50" fmla="*/ 27 w 69"/>
                  <a:gd name="T51" fmla="*/ 18 h 69"/>
                  <a:gd name="T52" fmla="*/ 22 w 69"/>
                  <a:gd name="T53" fmla="*/ 22 h 69"/>
                  <a:gd name="T54" fmla="*/ 19 w 69"/>
                  <a:gd name="T55" fmla="*/ 28 h 69"/>
                  <a:gd name="T56" fmla="*/ 19 w 69"/>
                  <a:gd name="T57" fmla="*/ 34 h 69"/>
                  <a:gd name="T58" fmla="*/ 20 w 69"/>
                  <a:gd name="T59" fmla="*/ 41 h 69"/>
                  <a:gd name="T60" fmla="*/ 22 w 69"/>
                  <a:gd name="T61" fmla="*/ 47 h 69"/>
                  <a:gd name="T62" fmla="*/ 27 w 69"/>
                  <a:gd name="T63" fmla="*/ 51 h 69"/>
                  <a:gd name="T64" fmla="*/ 34 w 69"/>
                  <a:gd name="T65" fmla="*/ 5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" h="69">
                    <a:moveTo>
                      <a:pt x="0" y="34"/>
                    </a:moveTo>
                    <a:cubicBezTo>
                      <a:pt x="0" y="30"/>
                      <a:pt x="0" y="25"/>
                      <a:pt x="2" y="21"/>
                    </a:cubicBezTo>
                    <a:cubicBezTo>
                      <a:pt x="4" y="17"/>
                      <a:pt x="6" y="13"/>
                      <a:pt x="9" y="10"/>
                    </a:cubicBezTo>
                    <a:cubicBezTo>
                      <a:pt x="12" y="7"/>
                      <a:pt x="16" y="4"/>
                      <a:pt x="20" y="3"/>
                    </a:cubicBezTo>
                    <a:cubicBezTo>
                      <a:pt x="25" y="1"/>
                      <a:pt x="29" y="0"/>
                      <a:pt x="34" y="0"/>
                    </a:cubicBezTo>
                    <a:cubicBezTo>
                      <a:pt x="39" y="0"/>
                      <a:pt x="44" y="1"/>
                      <a:pt x="48" y="3"/>
                    </a:cubicBezTo>
                    <a:cubicBezTo>
                      <a:pt x="53" y="5"/>
                      <a:pt x="56" y="7"/>
                      <a:pt x="59" y="11"/>
                    </a:cubicBezTo>
                    <a:cubicBezTo>
                      <a:pt x="62" y="14"/>
                      <a:pt x="65" y="17"/>
                      <a:pt x="66" y="22"/>
                    </a:cubicBezTo>
                    <a:cubicBezTo>
                      <a:pt x="68" y="26"/>
                      <a:pt x="69" y="30"/>
                      <a:pt x="69" y="34"/>
                    </a:cubicBezTo>
                    <a:cubicBezTo>
                      <a:pt x="69" y="39"/>
                      <a:pt x="68" y="43"/>
                      <a:pt x="66" y="47"/>
                    </a:cubicBezTo>
                    <a:cubicBezTo>
                      <a:pt x="64" y="51"/>
                      <a:pt x="62" y="55"/>
                      <a:pt x="59" y="58"/>
                    </a:cubicBezTo>
                    <a:cubicBezTo>
                      <a:pt x="56" y="61"/>
                      <a:pt x="52" y="64"/>
                      <a:pt x="48" y="66"/>
                    </a:cubicBezTo>
                    <a:cubicBezTo>
                      <a:pt x="44" y="68"/>
                      <a:pt x="39" y="69"/>
                      <a:pt x="34" y="69"/>
                    </a:cubicBezTo>
                    <a:cubicBezTo>
                      <a:pt x="29" y="69"/>
                      <a:pt x="24" y="68"/>
                      <a:pt x="20" y="66"/>
                    </a:cubicBezTo>
                    <a:cubicBezTo>
                      <a:pt x="16" y="64"/>
                      <a:pt x="12" y="61"/>
                      <a:pt x="9" y="58"/>
                    </a:cubicBezTo>
                    <a:cubicBezTo>
                      <a:pt x="6" y="55"/>
                      <a:pt x="4" y="51"/>
                      <a:pt x="2" y="47"/>
                    </a:cubicBezTo>
                    <a:cubicBezTo>
                      <a:pt x="0" y="43"/>
                      <a:pt x="0" y="38"/>
                      <a:pt x="0" y="34"/>
                    </a:cubicBezTo>
                    <a:close/>
                    <a:moveTo>
                      <a:pt x="34" y="52"/>
                    </a:moveTo>
                    <a:cubicBezTo>
                      <a:pt x="37" y="52"/>
                      <a:pt x="39" y="52"/>
                      <a:pt x="41" y="51"/>
                    </a:cubicBezTo>
                    <a:cubicBezTo>
                      <a:pt x="43" y="50"/>
                      <a:pt x="45" y="48"/>
                      <a:pt x="46" y="46"/>
                    </a:cubicBezTo>
                    <a:cubicBezTo>
                      <a:pt x="47" y="45"/>
                      <a:pt x="48" y="43"/>
                      <a:pt x="49" y="41"/>
                    </a:cubicBezTo>
                    <a:cubicBezTo>
                      <a:pt x="49" y="39"/>
                      <a:pt x="50" y="36"/>
                      <a:pt x="50" y="34"/>
                    </a:cubicBezTo>
                    <a:cubicBezTo>
                      <a:pt x="50" y="31"/>
                      <a:pt x="49" y="28"/>
                      <a:pt x="48" y="25"/>
                    </a:cubicBezTo>
                    <a:cubicBezTo>
                      <a:pt x="47" y="23"/>
                      <a:pt x="45" y="21"/>
                      <a:pt x="43" y="19"/>
                    </a:cubicBezTo>
                    <a:cubicBezTo>
                      <a:pt x="40" y="17"/>
                      <a:pt x="37" y="16"/>
                      <a:pt x="34" y="16"/>
                    </a:cubicBezTo>
                    <a:cubicBezTo>
                      <a:pt x="31" y="16"/>
                      <a:pt x="29" y="17"/>
                      <a:pt x="27" y="18"/>
                    </a:cubicBezTo>
                    <a:cubicBezTo>
                      <a:pt x="25" y="19"/>
                      <a:pt x="23" y="20"/>
                      <a:pt x="22" y="22"/>
                    </a:cubicBezTo>
                    <a:cubicBezTo>
                      <a:pt x="21" y="24"/>
                      <a:pt x="20" y="26"/>
                      <a:pt x="19" y="28"/>
                    </a:cubicBezTo>
                    <a:cubicBezTo>
                      <a:pt x="19" y="30"/>
                      <a:pt x="19" y="32"/>
                      <a:pt x="19" y="34"/>
                    </a:cubicBezTo>
                    <a:cubicBezTo>
                      <a:pt x="19" y="37"/>
                      <a:pt x="19" y="39"/>
                      <a:pt x="20" y="41"/>
                    </a:cubicBezTo>
                    <a:cubicBezTo>
                      <a:pt x="20" y="43"/>
                      <a:pt x="21" y="45"/>
                      <a:pt x="22" y="47"/>
                    </a:cubicBezTo>
                    <a:cubicBezTo>
                      <a:pt x="24" y="48"/>
                      <a:pt x="25" y="50"/>
                      <a:pt x="27" y="51"/>
                    </a:cubicBezTo>
                    <a:cubicBezTo>
                      <a:pt x="29" y="52"/>
                      <a:pt x="32" y="52"/>
                      <a:pt x="34" y="52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" name="Freeform 347"/>
              <p:cNvSpPr>
                <a:spLocks/>
              </p:cNvSpPr>
              <p:nvPr/>
            </p:nvSpPr>
            <p:spPr bwMode="auto">
              <a:xfrm>
                <a:off x="7389813" y="3863975"/>
                <a:ext cx="71438" cy="101600"/>
              </a:xfrm>
              <a:custGeom>
                <a:avLst/>
                <a:gdLst>
                  <a:gd name="T0" fmla="*/ 45 w 45"/>
                  <a:gd name="T1" fmla="*/ 49 h 64"/>
                  <a:gd name="T2" fmla="*/ 45 w 45"/>
                  <a:gd name="T3" fmla="*/ 64 h 64"/>
                  <a:gd name="T4" fmla="*/ 0 w 45"/>
                  <a:gd name="T5" fmla="*/ 64 h 64"/>
                  <a:gd name="T6" fmla="*/ 0 w 45"/>
                  <a:gd name="T7" fmla="*/ 0 h 64"/>
                  <a:gd name="T8" fmla="*/ 44 w 45"/>
                  <a:gd name="T9" fmla="*/ 0 h 64"/>
                  <a:gd name="T10" fmla="*/ 44 w 45"/>
                  <a:gd name="T11" fmla="*/ 15 h 64"/>
                  <a:gd name="T12" fmla="*/ 17 w 45"/>
                  <a:gd name="T13" fmla="*/ 15 h 64"/>
                  <a:gd name="T14" fmla="*/ 17 w 45"/>
                  <a:gd name="T15" fmla="*/ 25 h 64"/>
                  <a:gd name="T16" fmla="*/ 40 w 45"/>
                  <a:gd name="T17" fmla="*/ 25 h 64"/>
                  <a:gd name="T18" fmla="*/ 40 w 45"/>
                  <a:gd name="T19" fmla="*/ 39 h 64"/>
                  <a:gd name="T20" fmla="*/ 17 w 45"/>
                  <a:gd name="T21" fmla="*/ 39 h 64"/>
                  <a:gd name="T22" fmla="*/ 17 w 45"/>
                  <a:gd name="T23" fmla="*/ 49 h 64"/>
                  <a:gd name="T24" fmla="*/ 45 w 45"/>
                  <a:gd name="T25" fmla="*/ 4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64">
                    <a:moveTo>
                      <a:pt x="45" y="49"/>
                    </a:moveTo>
                    <a:lnTo>
                      <a:pt x="45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15"/>
                    </a:lnTo>
                    <a:lnTo>
                      <a:pt x="17" y="15"/>
                    </a:lnTo>
                    <a:lnTo>
                      <a:pt x="17" y="25"/>
                    </a:lnTo>
                    <a:lnTo>
                      <a:pt x="40" y="25"/>
                    </a:lnTo>
                    <a:lnTo>
                      <a:pt x="40" y="39"/>
                    </a:lnTo>
                    <a:lnTo>
                      <a:pt x="17" y="39"/>
                    </a:lnTo>
                    <a:lnTo>
                      <a:pt x="17" y="49"/>
                    </a:lnTo>
                    <a:lnTo>
                      <a:pt x="45" y="49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" name="Freeform 348"/>
              <p:cNvSpPr>
                <a:spLocks noEditPoints="1"/>
              </p:cNvSpPr>
              <p:nvPr/>
            </p:nvSpPr>
            <p:spPr bwMode="auto">
              <a:xfrm>
                <a:off x="7562850" y="3863975"/>
                <a:ext cx="88900" cy="101600"/>
              </a:xfrm>
              <a:custGeom>
                <a:avLst/>
                <a:gdLst>
                  <a:gd name="T0" fmla="*/ 0 w 60"/>
                  <a:gd name="T1" fmla="*/ 68 h 68"/>
                  <a:gd name="T2" fmla="*/ 0 w 60"/>
                  <a:gd name="T3" fmla="*/ 0 h 68"/>
                  <a:gd name="T4" fmla="*/ 26 w 60"/>
                  <a:gd name="T5" fmla="*/ 0 h 68"/>
                  <a:gd name="T6" fmla="*/ 41 w 60"/>
                  <a:gd name="T7" fmla="*/ 3 h 68"/>
                  <a:gd name="T8" fmla="*/ 51 w 60"/>
                  <a:gd name="T9" fmla="*/ 10 h 68"/>
                  <a:gd name="T10" fmla="*/ 58 w 60"/>
                  <a:gd name="T11" fmla="*/ 21 h 68"/>
                  <a:gd name="T12" fmla="*/ 60 w 60"/>
                  <a:gd name="T13" fmla="*/ 34 h 68"/>
                  <a:gd name="T14" fmla="*/ 51 w 60"/>
                  <a:gd name="T15" fmla="*/ 59 h 68"/>
                  <a:gd name="T16" fmla="*/ 26 w 60"/>
                  <a:gd name="T17" fmla="*/ 68 h 68"/>
                  <a:gd name="T18" fmla="*/ 0 w 60"/>
                  <a:gd name="T19" fmla="*/ 68 h 68"/>
                  <a:gd name="T20" fmla="*/ 26 w 60"/>
                  <a:gd name="T21" fmla="*/ 16 h 68"/>
                  <a:gd name="T22" fmla="*/ 18 w 60"/>
                  <a:gd name="T23" fmla="*/ 16 h 68"/>
                  <a:gd name="T24" fmla="*/ 18 w 60"/>
                  <a:gd name="T25" fmla="*/ 52 h 68"/>
                  <a:gd name="T26" fmla="*/ 26 w 60"/>
                  <a:gd name="T27" fmla="*/ 52 h 68"/>
                  <a:gd name="T28" fmla="*/ 37 w 60"/>
                  <a:gd name="T29" fmla="*/ 47 h 68"/>
                  <a:gd name="T30" fmla="*/ 41 w 60"/>
                  <a:gd name="T31" fmla="*/ 34 h 68"/>
                  <a:gd name="T32" fmla="*/ 37 w 60"/>
                  <a:gd name="T33" fmla="*/ 21 h 68"/>
                  <a:gd name="T34" fmla="*/ 26 w 60"/>
                  <a:gd name="T35" fmla="*/ 1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68">
                    <a:moveTo>
                      <a:pt x="0" y="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1" y="0"/>
                      <a:pt x="36" y="1"/>
                      <a:pt x="41" y="3"/>
                    </a:cubicBezTo>
                    <a:cubicBezTo>
                      <a:pt x="45" y="4"/>
                      <a:pt x="49" y="7"/>
                      <a:pt x="51" y="10"/>
                    </a:cubicBezTo>
                    <a:cubicBezTo>
                      <a:pt x="54" y="13"/>
                      <a:pt x="56" y="17"/>
                      <a:pt x="58" y="21"/>
                    </a:cubicBezTo>
                    <a:cubicBezTo>
                      <a:pt x="59" y="25"/>
                      <a:pt x="60" y="29"/>
                      <a:pt x="60" y="34"/>
                    </a:cubicBezTo>
                    <a:cubicBezTo>
                      <a:pt x="60" y="44"/>
                      <a:pt x="57" y="53"/>
                      <a:pt x="51" y="59"/>
                    </a:cubicBezTo>
                    <a:cubicBezTo>
                      <a:pt x="44" y="65"/>
                      <a:pt x="36" y="68"/>
                      <a:pt x="26" y="68"/>
                    </a:cubicBezTo>
                    <a:lnTo>
                      <a:pt x="0" y="68"/>
                    </a:lnTo>
                    <a:close/>
                    <a:moveTo>
                      <a:pt x="26" y="16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31" y="52"/>
                      <a:pt x="34" y="50"/>
                      <a:pt x="37" y="47"/>
                    </a:cubicBezTo>
                    <a:cubicBezTo>
                      <a:pt x="40" y="44"/>
                      <a:pt x="41" y="39"/>
                      <a:pt x="41" y="34"/>
                    </a:cubicBezTo>
                    <a:cubicBezTo>
                      <a:pt x="41" y="29"/>
                      <a:pt x="40" y="24"/>
                      <a:pt x="37" y="21"/>
                    </a:cubicBezTo>
                    <a:cubicBezTo>
                      <a:pt x="34" y="18"/>
                      <a:pt x="31" y="16"/>
                      <a:pt x="26" y="16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" name="Freeform 349"/>
              <p:cNvSpPr>
                <a:spLocks noEditPoints="1"/>
              </p:cNvSpPr>
              <p:nvPr/>
            </p:nvSpPr>
            <p:spPr bwMode="auto">
              <a:xfrm>
                <a:off x="7678738" y="3863975"/>
                <a:ext cx="95250" cy="101600"/>
              </a:xfrm>
              <a:custGeom>
                <a:avLst/>
                <a:gdLst>
                  <a:gd name="T0" fmla="*/ 20 w 60"/>
                  <a:gd name="T1" fmla="*/ 0 h 64"/>
                  <a:gd name="T2" fmla="*/ 39 w 60"/>
                  <a:gd name="T3" fmla="*/ 0 h 64"/>
                  <a:gd name="T4" fmla="*/ 60 w 60"/>
                  <a:gd name="T5" fmla="*/ 64 h 64"/>
                  <a:gd name="T6" fmla="*/ 42 w 60"/>
                  <a:gd name="T7" fmla="*/ 64 h 64"/>
                  <a:gd name="T8" fmla="*/ 38 w 60"/>
                  <a:gd name="T9" fmla="*/ 52 h 64"/>
                  <a:gd name="T10" fmla="*/ 22 w 60"/>
                  <a:gd name="T11" fmla="*/ 52 h 64"/>
                  <a:gd name="T12" fmla="*/ 18 w 60"/>
                  <a:gd name="T13" fmla="*/ 64 h 64"/>
                  <a:gd name="T14" fmla="*/ 0 w 60"/>
                  <a:gd name="T15" fmla="*/ 64 h 64"/>
                  <a:gd name="T16" fmla="*/ 20 w 60"/>
                  <a:gd name="T17" fmla="*/ 0 h 64"/>
                  <a:gd name="T18" fmla="*/ 36 w 60"/>
                  <a:gd name="T19" fmla="*/ 40 h 64"/>
                  <a:gd name="T20" fmla="*/ 30 w 60"/>
                  <a:gd name="T21" fmla="*/ 17 h 64"/>
                  <a:gd name="T22" fmla="*/ 24 w 60"/>
                  <a:gd name="T23" fmla="*/ 40 h 64"/>
                  <a:gd name="T24" fmla="*/ 36 w 60"/>
                  <a:gd name="T25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64">
                    <a:moveTo>
                      <a:pt x="20" y="0"/>
                    </a:moveTo>
                    <a:lnTo>
                      <a:pt x="39" y="0"/>
                    </a:lnTo>
                    <a:lnTo>
                      <a:pt x="60" y="64"/>
                    </a:lnTo>
                    <a:lnTo>
                      <a:pt x="42" y="64"/>
                    </a:lnTo>
                    <a:lnTo>
                      <a:pt x="38" y="52"/>
                    </a:lnTo>
                    <a:lnTo>
                      <a:pt x="22" y="52"/>
                    </a:lnTo>
                    <a:lnTo>
                      <a:pt x="18" y="64"/>
                    </a:lnTo>
                    <a:lnTo>
                      <a:pt x="0" y="64"/>
                    </a:lnTo>
                    <a:lnTo>
                      <a:pt x="20" y="0"/>
                    </a:lnTo>
                    <a:close/>
                    <a:moveTo>
                      <a:pt x="36" y="40"/>
                    </a:moveTo>
                    <a:lnTo>
                      <a:pt x="30" y="17"/>
                    </a:lnTo>
                    <a:lnTo>
                      <a:pt x="24" y="40"/>
                    </a:lnTo>
                    <a:lnTo>
                      <a:pt x="36" y="4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" name="Rectangle 350"/>
              <p:cNvSpPr>
                <a:spLocks noChangeArrowheads="1"/>
              </p:cNvSpPr>
              <p:nvPr/>
            </p:nvSpPr>
            <p:spPr bwMode="auto">
              <a:xfrm>
                <a:off x="7866063" y="3863975"/>
                <a:ext cx="26988" cy="101600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" name="Freeform 351"/>
              <p:cNvSpPr>
                <a:spLocks/>
              </p:cNvSpPr>
              <p:nvPr/>
            </p:nvSpPr>
            <p:spPr bwMode="auto">
              <a:xfrm>
                <a:off x="7939088" y="3863975"/>
                <a:ext cx="90488" cy="101600"/>
              </a:xfrm>
              <a:custGeom>
                <a:avLst/>
                <a:gdLst>
                  <a:gd name="T0" fmla="*/ 18 w 57"/>
                  <a:gd name="T1" fmla="*/ 33 h 64"/>
                  <a:gd name="T2" fmla="*/ 18 w 57"/>
                  <a:gd name="T3" fmla="*/ 64 h 64"/>
                  <a:gd name="T4" fmla="*/ 0 w 57"/>
                  <a:gd name="T5" fmla="*/ 64 h 64"/>
                  <a:gd name="T6" fmla="*/ 0 w 57"/>
                  <a:gd name="T7" fmla="*/ 0 h 64"/>
                  <a:gd name="T8" fmla="*/ 14 w 57"/>
                  <a:gd name="T9" fmla="*/ 0 h 64"/>
                  <a:gd name="T10" fmla="*/ 39 w 57"/>
                  <a:gd name="T11" fmla="*/ 33 h 64"/>
                  <a:gd name="T12" fmla="*/ 39 w 57"/>
                  <a:gd name="T13" fmla="*/ 0 h 64"/>
                  <a:gd name="T14" fmla="*/ 57 w 57"/>
                  <a:gd name="T15" fmla="*/ 0 h 64"/>
                  <a:gd name="T16" fmla="*/ 57 w 57"/>
                  <a:gd name="T17" fmla="*/ 64 h 64"/>
                  <a:gd name="T18" fmla="*/ 43 w 57"/>
                  <a:gd name="T19" fmla="*/ 64 h 64"/>
                  <a:gd name="T20" fmla="*/ 18 w 57"/>
                  <a:gd name="T21" fmla="*/ 3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64">
                    <a:moveTo>
                      <a:pt x="18" y="33"/>
                    </a:moveTo>
                    <a:lnTo>
                      <a:pt x="18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39" y="33"/>
                    </a:lnTo>
                    <a:lnTo>
                      <a:pt x="39" y="0"/>
                    </a:lnTo>
                    <a:lnTo>
                      <a:pt x="57" y="0"/>
                    </a:lnTo>
                    <a:lnTo>
                      <a:pt x="57" y="64"/>
                    </a:lnTo>
                    <a:lnTo>
                      <a:pt x="43" y="64"/>
                    </a:lnTo>
                    <a:lnTo>
                      <a:pt x="18" y="3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" name="Freeform 352"/>
              <p:cNvSpPr>
                <a:spLocks noEditPoints="1"/>
              </p:cNvSpPr>
              <p:nvPr/>
            </p:nvSpPr>
            <p:spPr bwMode="auto">
              <a:xfrm>
                <a:off x="8069263" y="3863975"/>
                <a:ext cx="101600" cy="103188"/>
              </a:xfrm>
              <a:custGeom>
                <a:avLst/>
                <a:gdLst>
                  <a:gd name="T0" fmla="*/ 0 w 69"/>
                  <a:gd name="T1" fmla="*/ 34 h 69"/>
                  <a:gd name="T2" fmla="*/ 3 w 69"/>
                  <a:gd name="T3" fmla="*/ 21 h 69"/>
                  <a:gd name="T4" fmla="*/ 10 w 69"/>
                  <a:gd name="T5" fmla="*/ 10 h 69"/>
                  <a:gd name="T6" fmla="*/ 21 w 69"/>
                  <a:gd name="T7" fmla="*/ 3 h 69"/>
                  <a:gd name="T8" fmla="*/ 35 w 69"/>
                  <a:gd name="T9" fmla="*/ 0 h 69"/>
                  <a:gd name="T10" fmla="*/ 49 w 69"/>
                  <a:gd name="T11" fmla="*/ 3 h 69"/>
                  <a:gd name="T12" fmla="*/ 60 w 69"/>
                  <a:gd name="T13" fmla="*/ 11 h 69"/>
                  <a:gd name="T14" fmla="*/ 67 w 69"/>
                  <a:gd name="T15" fmla="*/ 22 h 69"/>
                  <a:gd name="T16" fmla="*/ 69 w 69"/>
                  <a:gd name="T17" fmla="*/ 34 h 69"/>
                  <a:gd name="T18" fmla="*/ 66 w 69"/>
                  <a:gd name="T19" fmla="*/ 47 h 69"/>
                  <a:gd name="T20" fmla="*/ 59 w 69"/>
                  <a:gd name="T21" fmla="*/ 58 h 69"/>
                  <a:gd name="T22" fmla="*/ 48 w 69"/>
                  <a:gd name="T23" fmla="*/ 66 h 69"/>
                  <a:gd name="T24" fmla="*/ 34 w 69"/>
                  <a:gd name="T25" fmla="*/ 69 h 69"/>
                  <a:gd name="T26" fmla="*/ 20 w 69"/>
                  <a:gd name="T27" fmla="*/ 66 h 69"/>
                  <a:gd name="T28" fmla="*/ 9 w 69"/>
                  <a:gd name="T29" fmla="*/ 58 h 69"/>
                  <a:gd name="T30" fmla="*/ 2 w 69"/>
                  <a:gd name="T31" fmla="*/ 47 h 69"/>
                  <a:gd name="T32" fmla="*/ 0 w 69"/>
                  <a:gd name="T33" fmla="*/ 34 h 69"/>
                  <a:gd name="T34" fmla="*/ 35 w 69"/>
                  <a:gd name="T35" fmla="*/ 52 h 69"/>
                  <a:gd name="T36" fmla="*/ 41 w 69"/>
                  <a:gd name="T37" fmla="*/ 51 h 69"/>
                  <a:gd name="T38" fmla="*/ 46 w 69"/>
                  <a:gd name="T39" fmla="*/ 46 h 69"/>
                  <a:gd name="T40" fmla="*/ 49 w 69"/>
                  <a:gd name="T41" fmla="*/ 41 h 69"/>
                  <a:gd name="T42" fmla="*/ 50 w 69"/>
                  <a:gd name="T43" fmla="*/ 34 h 69"/>
                  <a:gd name="T44" fmla="*/ 48 w 69"/>
                  <a:gd name="T45" fmla="*/ 25 h 69"/>
                  <a:gd name="T46" fmla="*/ 43 w 69"/>
                  <a:gd name="T47" fmla="*/ 19 h 69"/>
                  <a:gd name="T48" fmla="*/ 34 w 69"/>
                  <a:gd name="T49" fmla="*/ 16 h 69"/>
                  <a:gd name="T50" fmla="*/ 27 w 69"/>
                  <a:gd name="T51" fmla="*/ 18 h 69"/>
                  <a:gd name="T52" fmla="*/ 23 w 69"/>
                  <a:gd name="T53" fmla="*/ 22 h 69"/>
                  <a:gd name="T54" fmla="*/ 20 w 69"/>
                  <a:gd name="T55" fmla="*/ 28 h 69"/>
                  <a:gd name="T56" fmla="*/ 19 w 69"/>
                  <a:gd name="T57" fmla="*/ 34 h 69"/>
                  <a:gd name="T58" fmla="*/ 20 w 69"/>
                  <a:gd name="T59" fmla="*/ 41 h 69"/>
                  <a:gd name="T60" fmla="*/ 23 w 69"/>
                  <a:gd name="T61" fmla="*/ 47 h 69"/>
                  <a:gd name="T62" fmla="*/ 28 w 69"/>
                  <a:gd name="T63" fmla="*/ 51 h 69"/>
                  <a:gd name="T64" fmla="*/ 35 w 69"/>
                  <a:gd name="T65" fmla="*/ 5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" h="69">
                    <a:moveTo>
                      <a:pt x="0" y="34"/>
                    </a:moveTo>
                    <a:cubicBezTo>
                      <a:pt x="0" y="30"/>
                      <a:pt x="1" y="25"/>
                      <a:pt x="3" y="21"/>
                    </a:cubicBezTo>
                    <a:cubicBezTo>
                      <a:pt x="4" y="17"/>
                      <a:pt x="7" y="13"/>
                      <a:pt x="10" y="10"/>
                    </a:cubicBezTo>
                    <a:cubicBezTo>
                      <a:pt x="13" y="7"/>
                      <a:pt x="16" y="4"/>
                      <a:pt x="21" y="3"/>
                    </a:cubicBezTo>
                    <a:cubicBezTo>
                      <a:pt x="25" y="1"/>
                      <a:pt x="30" y="0"/>
                      <a:pt x="35" y="0"/>
                    </a:cubicBezTo>
                    <a:cubicBezTo>
                      <a:pt x="40" y="0"/>
                      <a:pt x="44" y="1"/>
                      <a:pt x="49" y="3"/>
                    </a:cubicBezTo>
                    <a:cubicBezTo>
                      <a:pt x="53" y="5"/>
                      <a:pt x="57" y="7"/>
                      <a:pt x="60" y="11"/>
                    </a:cubicBezTo>
                    <a:cubicBezTo>
                      <a:pt x="63" y="14"/>
                      <a:pt x="65" y="17"/>
                      <a:pt x="67" y="22"/>
                    </a:cubicBezTo>
                    <a:cubicBezTo>
                      <a:pt x="68" y="26"/>
                      <a:pt x="69" y="30"/>
                      <a:pt x="69" y="34"/>
                    </a:cubicBezTo>
                    <a:cubicBezTo>
                      <a:pt x="69" y="39"/>
                      <a:pt x="68" y="43"/>
                      <a:pt x="66" y="47"/>
                    </a:cubicBezTo>
                    <a:cubicBezTo>
                      <a:pt x="65" y="51"/>
                      <a:pt x="62" y="55"/>
                      <a:pt x="59" y="58"/>
                    </a:cubicBezTo>
                    <a:cubicBezTo>
                      <a:pt x="56" y="61"/>
                      <a:pt x="53" y="64"/>
                      <a:pt x="48" y="66"/>
                    </a:cubicBezTo>
                    <a:cubicBezTo>
                      <a:pt x="44" y="68"/>
                      <a:pt x="39" y="69"/>
                      <a:pt x="34" y="69"/>
                    </a:cubicBezTo>
                    <a:cubicBezTo>
                      <a:pt x="29" y="69"/>
                      <a:pt x="25" y="68"/>
                      <a:pt x="20" y="66"/>
                    </a:cubicBezTo>
                    <a:cubicBezTo>
                      <a:pt x="16" y="64"/>
                      <a:pt x="12" y="61"/>
                      <a:pt x="9" y="58"/>
                    </a:cubicBezTo>
                    <a:cubicBezTo>
                      <a:pt x="6" y="55"/>
                      <a:pt x="4" y="51"/>
                      <a:pt x="2" y="47"/>
                    </a:cubicBezTo>
                    <a:cubicBezTo>
                      <a:pt x="1" y="43"/>
                      <a:pt x="0" y="38"/>
                      <a:pt x="0" y="34"/>
                    </a:cubicBezTo>
                    <a:close/>
                    <a:moveTo>
                      <a:pt x="35" y="52"/>
                    </a:moveTo>
                    <a:cubicBezTo>
                      <a:pt x="37" y="52"/>
                      <a:pt x="39" y="52"/>
                      <a:pt x="41" y="51"/>
                    </a:cubicBezTo>
                    <a:cubicBezTo>
                      <a:pt x="44" y="50"/>
                      <a:pt x="45" y="48"/>
                      <a:pt x="46" y="46"/>
                    </a:cubicBezTo>
                    <a:cubicBezTo>
                      <a:pt x="48" y="45"/>
                      <a:pt x="48" y="43"/>
                      <a:pt x="49" y="41"/>
                    </a:cubicBezTo>
                    <a:cubicBezTo>
                      <a:pt x="50" y="39"/>
                      <a:pt x="50" y="36"/>
                      <a:pt x="50" y="34"/>
                    </a:cubicBezTo>
                    <a:cubicBezTo>
                      <a:pt x="50" y="31"/>
                      <a:pt x="49" y="28"/>
                      <a:pt x="48" y="25"/>
                    </a:cubicBezTo>
                    <a:cubicBezTo>
                      <a:pt x="47" y="23"/>
                      <a:pt x="46" y="21"/>
                      <a:pt x="43" y="19"/>
                    </a:cubicBezTo>
                    <a:cubicBezTo>
                      <a:pt x="41" y="17"/>
                      <a:pt x="38" y="16"/>
                      <a:pt x="34" y="16"/>
                    </a:cubicBezTo>
                    <a:cubicBezTo>
                      <a:pt x="32" y="16"/>
                      <a:pt x="30" y="17"/>
                      <a:pt x="27" y="18"/>
                    </a:cubicBezTo>
                    <a:cubicBezTo>
                      <a:pt x="25" y="19"/>
                      <a:pt x="24" y="20"/>
                      <a:pt x="23" y="22"/>
                    </a:cubicBezTo>
                    <a:cubicBezTo>
                      <a:pt x="21" y="24"/>
                      <a:pt x="20" y="26"/>
                      <a:pt x="20" y="28"/>
                    </a:cubicBezTo>
                    <a:cubicBezTo>
                      <a:pt x="19" y="30"/>
                      <a:pt x="19" y="32"/>
                      <a:pt x="19" y="34"/>
                    </a:cubicBezTo>
                    <a:cubicBezTo>
                      <a:pt x="19" y="37"/>
                      <a:pt x="19" y="39"/>
                      <a:pt x="20" y="41"/>
                    </a:cubicBezTo>
                    <a:cubicBezTo>
                      <a:pt x="21" y="43"/>
                      <a:pt x="21" y="45"/>
                      <a:pt x="23" y="47"/>
                    </a:cubicBezTo>
                    <a:cubicBezTo>
                      <a:pt x="24" y="48"/>
                      <a:pt x="26" y="50"/>
                      <a:pt x="28" y="51"/>
                    </a:cubicBezTo>
                    <a:cubicBezTo>
                      <a:pt x="30" y="52"/>
                      <a:pt x="32" y="52"/>
                      <a:pt x="35" y="52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" name="Freeform 353"/>
              <p:cNvSpPr>
                <a:spLocks/>
              </p:cNvSpPr>
              <p:nvPr/>
            </p:nvSpPr>
            <p:spPr bwMode="auto">
              <a:xfrm>
                <a:off x="8197850" y="3863975"/>
                <a:ext cx="96838" cy="101600"/>
              </a:xfrm>
              <a:custGeom>
                <a:avLst/>
                <a:gdLst>
                  <a:gd name="T0" fmla="*/ 18 w 61"/>
                  <a:gd name="T1" fmla="*/ 0 h 64"/>
                  <a:gd name="T2" fmla="*/ 31 w 61"/>
                  <a:gd name="T3" fmla="*/ 44 h 64"/>
                  <a:gd name="T4" fmla="*/ 43 w 61"/>
                  <a:gd name="T5" fmla="*/ 0 h 64"/>
                  <a:gd name="T6" fmla="*/ 61 w 61"/>
                  <a:gd name="T7" fmla="*/ 0 h 64"/>
                  <a:gd name="T8" fmla="*/ 39 w 61"/>
                  <a:gd name="T9" fmla="*/ 64 h 64"/>
                  <a:gd name="T10" fmla="*/ 22 w 61"/>
                  <a:gd name="T11" fmla="*/ 64 h 64"/>
                  <a:gd name="T12" fmla="*/ 0 w 61"/>
                  <a:gd name="T13" fmla="*/ 0 h 64"/>
                  <a:gd name="T14" fmla="*/ 18 w 61"/>
                  <a:gd name="T1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64">
                    <a:moveTo>
                      <a:pt x="18" y="0"/>
                    </a:moveTo>
                    <a:lnTo>
                      <a:pt x="31" y="44"/>
                    </a:lnTo>
                    <a:lnTo>
                      <a:pt x="43" y="0"/>
                    </a:lnTo>
                    <a:lnTo>
                      <a:pt x="61" y="0"/>
                    </a:lnTo>
                    <a:lnTo>
                      <a:pt x="39" y="64"/>
                    </a:lnTo>
                    <a:lnTo>
                      <a:pt x="22" y="64"/>
                    </a:lnTo>
                    <a:lnTo>
                      <a:pt x="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" name="Freeform 354"/>
              <p:cNvSpPr>
                <a:spLocks noEditPoints="1"/>
              </p:cNvSpPr>
              <p:nvPr/>
            </p:nvSpPr>
            <p:spPr bwMode="auto">
              <a:xfrm>
                <a:off x="8312150" y="3863975"/>
                <a:ext cx="96838" cy="101600"/>
              </a:xfrm>
              <a:custGeom>
                <a:avLst/>
                <a:gdLst>
                  <a:gd name="T0" fmla="*/ 21 w 61"/>
                  <a:gd name="T1" fmla="*/ 0 h 64"/>
                  <a:gd name="T2" fmla="*/ 40 w 61"/>
                  <a:gd name="T3" fmla="*/ 0 h 64"/>
                  <a:gd name="T4" fmla="*/ 61 w 61"/>
                  <a:gd name="T5" fmla="*/ 64 h 64"/>
                  <a:gd name="T6" fmla="*/ 43 w 61"/>
                  <a:gd name="T7" fmla="*/ 64 h 64"/>
                  <a:gd name="T8" fmla="*/ 39 w 61"/>
                  <a:gd name="T9" fmla="*/ 52 h 64"/>
                  <a:gd name="T10" fmla="*/ 22 w 61"/>
                  <a:gd name="T11" fmla="*/ 52 h 64"/>
                  <a:gd name="T12" fmla="*/ 18 w 61"/>
                  <a:gd name="T13" fmla="*/ 64 h 64"/>
                  <a:gd name="T14" fmla="*/ 0 w 61"/>
                  <a:gd name="T15" fmla="*/ 64 h 64"/>
                  <a:gd name="T16" fmla="*/ 21 w 61"/>
                  <a:gd name="T17" fmla="*/ 0 h 64"/>
                  <a:gd name="T18" fmla="*/ 37 w 61"/>
                  <a:gd name="T19" fmla="*/ 40 h 64"/>
                  <a:gd name="T20" fmla="*/ 31 w 61"/>
                  <a:gd name="T21" fmla="*/ 17 h 64"/>
                  <a:gd name="T22" fmla="*/ 25 w 61"/>
                  <a:gd name="T23" fmla="*/ 40 h 64"/>
                  <a:gd name="T24" fmla="*/ 37 w 61"/>
                  <a:gd name="T25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21" y="0"/>
                    </a:moveTo>
                    <a:lnTo>
                      <a:pt x="40" y="0"/>
                    </a:lnTo>
                    <a:lnTo>
                      <a:pt x="61" y="64"/>
                    </a:lnTo>
                    <a:lnTo>
                      <a:pt x="43" y="64"/>
                    </a:lnTo>
                    <a:lnTo>
                      <a:pt x="39" y="52"/>
                    </a:lnTo>
                    <a:lnTo>
                      <a:pt x="22" y="52"/>
                    </a:lnTo>
                    <a:lnTo>
                      <a:pt x="18" y="64"/>
                    </a:lnTo>
                    <a:lnTo>
                      <a:pt x="0" y="64"/>
                    </a:lnTo>
                    <a:lnTo>
                      <a:pt x="21" y="0"/>
                    </a:lnTo>
                    <a:close/>
                    <a:moveTo>
                      <a:pt x="37" y="40"/>
                    </a:moveTo>
                    <a:lnTo>
                      <a:pt x="31" y="17"/>
                    </a:lnTo>
                    <a:lnTo>
                      <a:pt x="25" y="40"/>
                    </a:lnTo>
                    <a:lnTo>
                      <a:pt x="37" y="4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" name="Freeform 355"/>
              <p:cNvSpPr>
                <a:spLocks/>
              </p:cNvSpPr>
              <p:nvPr/>
            </p:nvSpPr>
            <p:spPr bwMode="auto">
              <a:xfrm>
                <a:off x="8435975" y="3863975"/>
                <a:ext cx="92075" cy="133350"/>
              </a:xfrm>
              <a:custGeom>
                <a:avLst/>
                <a:gdLst>
                  <a:gd name="T0" fmla="*/ 63 w 63"/>
                  <a:gd name="T1" fmla="*/ 53 h 89"/>
                  <a:gd name="T2" fmla="*/ 54 w 63"/>
                  <a:gd name="T3" fmla="*/ 63 h 89"/>
                  <a:gd name="T4" fmla="*/ 40 w 63"/>
                  <a:gd name="T5" fmla="*/ 68 h 89"/>
                  <a:gd name="T6" fmla="*/ 44 w 63"/>
                  <a:gd name="T7" fmla="*/ 78 h 89"/>
                  <a:gd name="T8" fmla="*/ 41 w 63"/>
                  <a:gd name="T9" fmla="*/ 86 h 89"/>
                  <a:gd name="T10" fmla="*/ 33 w 63"/>
                  <a:gd name="T11" fmla="*/ 89 h 89"/>
                  <a:gd name="T12" fmla="*/ 21 w 63"/>
                  <a:gd name="T13" fmla="*/ 86 h 89"/>
                  <a:gd name="T14" fmla="*/ 25 w 63"/>
                  <a:gd name="T15" fmla="*/ 77 h 89"/>
                  <a:gd name="T16" fmla="*/ 30 w 63"/>
                  <a:gd name="T17" fmla="*/ 78 h 89"/>
                  <a:gd name="T18" fmla="*/ 33 w 63"/>
                  <a:gd name="T19" fmla="*/ 77 h 89"/>
                  <a:gd name="T20" fmla="*/ 34 w 63"/>
                  <a:gd name="T21" fmla="*/ 75 h 89"/>
                  <a:gd name="T22" fmla="*/ 30 w 63"/>
                  <a:gd name="T23" fmla="*/ 68 h 89"/>
                  <a:gd name="T24" fmla="*/ 18 w 63"/>
                  <a:gd name="T25" fmla="*/ 64 h 89"/>
                  <a:gd name="T26" fmla="*/ 8 w 63"/>
                  <a:gd name="T27" fmla="*/ 56 h 89"/>
                  <a:gd name="T28" fmla="*/ 2 w 63"/>
                  <a:gd name="T29" fmla="*/ 45 h 89"/>
                  <a:gd name="T30" fmla="*/ 0 w 63"/>
                  <a:gd name="T31" fmla="*/ 34 h 89"/>
                  <a:gd name="T32" fmla="*/ 2 w 63"/>
                  <a:gd name="T33" fmla="*/ 21 h 89"/>
                  <a:gd name="T34" fmla="*/ 9 w 63"/>
                  <a:gd name="T35" fmla="*/ 10 h 89"/>
                  <a:gd name="T36" fmla="*/ 20 w 63"/>
                  <a:gd name="T37" fmla="*/ 3 h 89"/>
                  <a:gd name="T38" fmla="*/ 35 w 63"/>
                  <a:gd name="T39" fmla="*/ 0 h 89"/>
                  <a:gd name="T40" fmla="*/ 52 w 63"/>
                  <a:gd name="T41" fmla="*/ 4 h 89"/>
                  <a:gd name="T42" fmla="*/ 63 w 63"/>
                  <a:gd name="T43" fmla="*/ 15 h 89"/>
                  <a:gd name="T44" fmla="*/ 48 w 63"/>
                  <a:gd name="T45" fmla="*/ 25 h 89"/>
                  <a:gd name="T46" fmla="*/ 46 w 63"/>
                  <a:gd name="T47" fmla="*/ 21 h 89"/>
                  <a:gd name="T48" fmla="*/ 42 w 63"/>
                  <a:gd name="T49" fmla="*/ 18 h 89"/>
                  <a:gd name="T50" fmla="*/ 38 w 63"/>
                  <a:gd name="T51" fmla="*/ 17 h 89"/>
                  <a:gd name="T52" fmla="*/ 34 w 63"/>
                  <a:gd name="T53" fmla="*/ 16 h 89"/>
                  <a:gd name="T54" fmla="*/ 28 w 63"/>
                  <a:gd name="T55" fmla="*/ 18 h 89"/>
                  <a:gd name="T56" fmla="*/ 23 w 63"/>
                  <a:gd name="T57" fmla="*/ 22 h 89"/>
                  <a:gd name="T58" fmla="*/ 20 w 63"/>
                  <a:gd name="T59" fmla="*/ 28 h 89"/>
                  <a:gd name="T60" fmla="*/ 19 w 63"/>
                  <a:gd name="T61" fmla="*/ 34 h 89"/>
                  <a:gd name="T62" fmla="*/ 23 w 63"/>
                  <a:gd name="T63" fmla="*/ 47 h 89"/>
                  <a:gd name="T64" fmla="*/ 35 w 63"/>
                  <a:gd name="T65" fmla="*/ 52 h 89"/>
                  <a:gd name="T66" fmla="*/ 40 w 63"/>
                  <a:gd name="T67" fmla="*/ 51 h 89"/>
                  <a:gd name="T68" fmla="*/ 45 w 63"/>
                  <a:gd name="T69" fmla="*/ 49 h 89"/>
                  <a:gd name="T70" fmla="*/ 48 w 63"/>
                  <a:gd name="T71" fmla="*/ 44 h 89"/>
                  <a:gd name="T72" fmla="*/ 63 w 63"/>
                  <a:gd name="T73" fmla="*/ 5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" h="89">
                    <a:moveTo>
                      <a:pt x="63" y="53"/>
                    </a:moveTo>
                    <a:cubicBezTo>
                      <a:pt x="62" y="57"/>
                      <a:pt x="59" y="60"/>
                      <a:pt x="54" y="63"/>
                    </a:cubicBezTo>
                    <a:cubicBezTo>
                      <a:pt x="50" y="66"/>
                      <a:pt x="45" y="68"/>
                      <a:pt x="40" y="68"/>
                    </a:cubicBezTo>
                    <a:cubicBezTo>
                      <a:pt x="43" y="71"/>
                      <a:pt x="44" y="75"/>
                      <a:pt x="44" y="78"/>
                    </a:cubicBezTo>
                    <a:cubicBezTo>
                      <a:pt x="44" y="81"/>
                      <a:pt x="43" y="84"/>
                      <a:pt x="41" y="86"/>
                    </a:cubicBezTo>
                    <a:cubicBezTo>
                      <a:pt x="39" y="88"/>
                      <a:pt x="37" y="89"/>
                      <a:pt x="33" y="89"/>
                    </a:cubicBezTo>
                    <a:cubicBezTo>
                      <a:pt x="29" y="89"/>
                      <a:pt x="25" y="88"/>
                      <a:pt x="21" y="86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8"/>
                      <a:pt x="28" y="78"/>
                      <a:pt x="30" y="78"/>
                    </a:cubicBezTo>
                    <a:cubicBezTo>
                      <a:pt x="31" y="78"/>
                      <a:pt x="32" y="78"/>
                      <a:pt x="33" y="77"/>
                    </a:cubicBezTo>
                    <a:cubicBezTo>
                      <a:pt x="33" y="77"/>
                      <a:pt x="34" y="76"/>
                      <a:pt x="34" y="75"/>
                    </a:cubicBezTo>
                    <a:cubicBezTo>
                      <a:pt x="34" y="73"/>
                      <a:pt x="33" y="71"/>
                      <a:pt x="30" y="68"/>
                    </a:cubicBezTo>
                    <a:cubicBezTo>
                      <a:pt x="26" y="68"/>
                      <a:pt x="22" y="67"/>
                      <a:pt x="18" y="64"/>
                    </a:cubicBezTo>
                    <a:cubicBezTo>
                      <a:pt x="14" y="62"/>
                      <a:pt x="11" y="59"/>
                      <a:pt x="8" y="56"/>
                    </a:cubicBezTo>
                    <a:cubicBezTo>
                      <a:pt x="6" y="53"/>
                      <a:pt x="4" y="49"/>
                      <a:pt x="2" y="45"/>
                    </a:cubicBezTo>
                    <a:cubicBezTo>
                      <a:pt x="1" y="42"/>
                      <a:pt x="0" y="38"/>
                      <a:pt x="0" y="34"/>
                    </a:cubicBezTo>
                    <a:cubicBezTo>
                      <a:pt x="0" y="29"/>
                      <a:pt x="1" y="25"/>
                      <a:pt x="2" y="21"/>
                    </a:cubicBezTo>
                    <a:cubicBezTo>
                      <a:pt x="4" y="17"/>
                      <a:pt x="6" y="14"/>
                      <a:pt x="9" y="10"/>
                    </a:cubicBezTo>
                    <a:cubicBezTo>
                      <a:pt x="12" y="7"/>
                      <a:pt x="16" y="5"/>
                      <a:pt x="20" y="3"/>
                    </a:cubicBezTo>
                    <a:cubicBezTo>
                      <a:pt x="25" y="1"/>
                      <a:pt x="30" y="0"/>
                      <a:pt x="35" y="0"/>
                    </a:cubicBezTo>
                    <a:cubicBezTo>
                      <a:pt x="41" y="0"/>
                      <a:pt x="47" y="1"/>
                      <a:pt x="52" y="4"/>
                    </a:cubicBezTo>
                    <a:cubicBezTo>
                      <a:pt x="57" y="6"/>
                      <a:pt x="60" y="10"/>
                      <a:pt x="63" y="1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3"/>
                      <a:pt x="47" y="22"/>
                      <a:pt x="46" y="21"/>
                    </a:cubicBezTo>
                    <a:cubicBezTo>
                      <a:pt x="45" y="19"/>
                      <a:pt x="44" y="19"/>
                      <a:pt x="42" y="18"/>
                    </a:cubicBezTo>
                    <a:cubicBezTo>
                      <a:pt x="41" y="17"/>
                      <a:pt x="40" y="17"/>
                      <a:pt x="38" y="17"/>
                    </a:cubicBezTo>
                    <a:cubicBezTo>
                      <a:pt x="37" y="16"/>
                      <a:pt x="36" y="16"/>
                      <a:pt x="34" y="16"/>
                    </a:cubicBezTo>
                    <a:cubicBezTo>
                      <a:pt x="32" y="16"/>
                      <a:pt x="30" y="17"/>
                      <a:pt x="28" y="18"/>
                    </a:cubicBezTo>
                    <a:cubicBezTo>
                      <a:pt x="26" y="19"/>
                      <a:pt x="24" y="20"/>
                      <a:pt x="23" y="22"/>
                    </a:cubicBezTo>
                    <a:cubicBezTo>
                      <a:pt x="21" y="24"/>
                      <a:pt x="21" y="26"/>
                      <a:pt x="20" y="28"/>
                    </a:cubicBezTo>
                    <a:cubicBezTo>
                      <a:pt x="19" y="30"/>
                      <a:pt x="19" y="32"/>
                      <a:pt x="19" y="34"/>
                    </a:cubicBezTo>
                    <a:cubicBezTo>
                      <a:pt x="19" y="39"/>
                      <a:pt x="20" y="43"/>
                      <a:pt x="23" y="47"/>
                    </a:cubicBezTo>
                    <a:cubicBezTo>
                      <a:pt x="26" y="50"/>
                      <a:pt x="30" y="52"/>
                      <a:pt x="35" y="52"/>
                    </a:cubicBezTo>
                    <a:cubicBezTo>
                      <a:pt x="36" y="52"/>
                      <a:pt x="38" y="52"/>
                      <a:pt x="40" y="51"/>
                    </a:cubicBezTo>
                    <a:cubicBezTo>
                      <a:pt x="42" y="51"/>
                      <a:pt x="43" y="50"/>
                      <a:pt x="45" y="49"/>
                    </a:cubicBezTo>
                    <a:cubicBezTo>
                      <a:pt x="46" y="47"/>
                      <a:pt x="47" y="46"/>
                      <a:pt x="48" y="44"/>
                    </a:cubicBezTo>
                    <a:lnTo>
                      <a:pt x="63" y="5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" name="Freeform 356"/>
              <p:cNvSpPr>
                <a:spLocks noEditPoints="1"/>
              </p:cNvSpPr>
              <p:nvPr/>
            </p:nvSpPr>
            <p:spPr bwMode="auto">
              <a:xfrm>
                <a:off x="8556625" y="3833813"/>
                <a:ext cx="93663" cy="131763"/>
              </a:xfrm>
              <a:custGeom>
                <a:avLst/>
                <a:gdLst>
                  <a:gd name="T0" fmla="*/ 22 w 64"/>
                  <a:gd name="T1" fmla="*/ 20 h 88"/>
                  <a:gd name="T2" fmla="*/ 43 w 64"/>
                  <a:gd name="T3" fmla="*/ 20 h 88"/>
                  <a:gd name="T4" fmla="*/ 64 w 64"/>
                  <a:gd name="T5" fmla="*/ 88 h 88"/>
                  <a:gd name="T6" fmla="*/ 45 w 64"/>
                  <a:gd name="T7" fmla="*/ 88 h 88"/>
                  <a:gd name="T8" fmla="*/ 41 w 64"/>
                  <a:gd name="T9" fmla="*/ 75 h 88"/>
                  <a:gd name="T10" fmla="*/ 23 w 64"/>
                  <a:gd name="T11" fmla="*/ 75 h 88"/>
                  <a:gd name="T12" fmla="*/ 19 w 64"/>
                  <a:gd name="T13" fmla="*/ 88 h 88"/>
                  <a:gd name="T14" fmla="*/ 0 w 64"/>
                  <a:gd name="T15" fmla="*/ 88 h 88"/>
                  <a:gd name="T16" fmla="*/ 22 w 64"/>
                  <a:gd name="T17" fmla="*/ 20 h 88"/>
                  <a:gd name="T18" fmla="*/ 26 w 64"/>
                  <a:gd name="T19" fmla="*/ 11 h 88"/>
                  <a:gd name="T20" fmla="*/ 24 w 64"/>
                  <a:gd name="T21" fmla="*/ 11 h 88"/>
                  <a:gd name="T22" fmla="*/ 23 w 64"/>
                  <a:gd name="T23" fmla="*/ 13 h 88"/>
                  <a:gd name="T24" fmla="*/ 22 w 64"/>
                  <a:gd name="T25" fmla="*/ 14 h 88"/>
                  <a:gd name="T26" fmla="*/ 22 w 64"/>
                  <a:gd name="T27" fmla="*/ 15 h 88"/>
                  <a:gd name="T28" fmla="*/ 22 w 64"/>
                  <a:gd name="T29" fmla="*/ 16 h 88"/>
                  <a:gd name="T30" fmla="*/ 12 w 64"/>
                  <a:gd name="T31" fmla="*/ 16 h 88"/>
                  <a:gd name="T32" fmla="*/ 12 w 64"/>
                  <a:gd name="T33" fmla="*/ 13 h 88"/>
                  <a:gd name="T34" fmla="*/ 14 w 64"/>
                  <a:gd name="T35" fmla="*/ 9 h 88"/>
                  <a:gd name="T36" fmla="*/ 16 w 64"/>
                  <a:gd name="T37" fmla="*/ 5 h 88"/>
                  <a:gd name="T38" fmla="*/ 20 w 64"/>
                  <a:gd name="T39" fmla="*/ 2 h 88"/>
                  <a:gd name="T40" fmla="*/ 25 w 64"/>
                  <a:gd name="T41" fmla="*/ 0 h 88"/>
                  <a:gd name="T42" fmla="*/ 29 w 64"/>
                  <a:gd name="T43" fmla="*/ 1 h 88"/>
                  <a:gd name="T44" fmla="*/ 32 w 64"/>
                  <a:gd name="T45" fmla="*/ 3 h 88"/>
                  <a:gd name="T46" fmla="*/ 35 w 64"/>
                  <a:gd name="T47" fmla="*/ 5 h 88"/>
                  <a:gd name="T48" fmla="*/ 38 w 64"/>
                  <a:gd name="T49" fmla="*/ 5 h 88"/>
                  <a:gd name="T50" fmla="*/ 40 w 64"/>
                  <a:gd name="T51" fmla="*/ 5 h 88"/>
                  <a:gd name="T52" fmla="*/ 42 w 64"/>
                  <a:gd name="T53" fmla="*/ 4 h 88"/>
                  <a:gd name="T54" fmla="*/ 42 w 64"/>
                  <a:gd name="T55" fmla="*/ 2 h 88"/>
                  <a:gd name="T56" fmla="*/ 43 w 64"/>
                  <a:gd name="T57" fmla="*/ 1 h 88"/>
                  <a:gd name="T58" fmla="*/ 43 w 64"/>
                  <a:gd name="T59" fmla="*/ 0 h 88"/>
                  <a:gd name="T60" fmla="*/ 53 w 64"/>
                  <a:gd name="T61" fmla="*/ 0 h 88"/>
                  <a:gd name="T62" fmla="*/ 52 w 64"/>
                  <a:gd name="T63" fmla="*/ 3 h 88"/>
                  <a:gd name="T64" fmla="*/ 51 w 64"/>
                  <a:gd name="T65" fmla="*/ 7 h 88"/>
                  <a:gd name="T66" fmla="*/ 48 w 64"/>
                  <a:gd name="T67" fmla="*/ 11 h 88"/>
                  <a:gd name="T68" fmla="*/ 44 w 64"/>
                  <a:gd name="T69" fmla="*/ 14 h 88"/>
                  <a:gd name="T70" fmla="*/ 39 w 64"/>
                  <a:gd name="T71" fmla="*/ 16 h 88"/>
                  <a:gd name="T72" fmla="*/ 35 w 64"/>
                  <a:gd name="T73" fmla="*/ 15 h 88"/>
                  <a:gd name="T74" fmla="*/ 32 w 64"/>
                  <a:gd name="T75" fmla="*/ 13 h 88"/>
                  <a:gd name="T76" fmla="*/ 29 w 64"/>
                  <a:gd name="T77" fmla="*/ 12 h 88"/>
                  <a:gd name="T78" fmla="*/ 26 w 64"/>
                  <a:gd name="T79" fmla="*/ 11 h 88"/>
                  <a:gd name="T80" fmla="*/ 38 w 64"/>
                  <a:gd name="T81" fmla="*/ 62 h 88"/>
                  <a:gd name="T82" fmla="*/ 32 w 64"/>
                  <a:gd name="T83" fmla="*/ 38 h 88"/>
                  <a:gd name="T84" fmla="*/ 26 w 64"/>
                  <a:gd name="T85" fmla="*/ 62 h 88"/>
                  <a:gd name="T86" fmla="*/ 38 w 64"/>
                  <a:gd name="T87" fmla="*/ 6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4" h="88">
                    <a:moveTo>
                      <a:pt x="22" y="20"/>
                    </a:moveTo>
                    <a:cubicBezTo>
                      <a:pt x="43" y="20"/>
                      <a:pt x="43" y="20"/>
                      <a:pt x="43" y="20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0" y="88"/>
                      <a:pt x="0" y="88"/>
                      <a:pt x="0" y="88"/>
                    </a:cubicBezTo>
                    <a:lnTo>
                      <a:pt x="22" y="20"/>
                    </a:lnTo>
                    <a:close/>
                    <a:moveTo>
                      <a:pt x="26" y="11"/>
                    </a:moveTo>
                    <a:cubicBezTo>
                      <a:pt x="25" y="11"/>
                      <a:pt x="24" y="11"/>
                      <a:pt x="24" y="11"/>
                    </a:cubicBezTo>
                    <a:cubicBezTo>
                      <a:pt x="23" y="12"/>
                      <a:pt x="23" y="12"/>
                      <a:pt x="23" y="13"/>
                    </a:cubicBezTo>
                    <a:cubicBezTo>
                      <a:pt x="22" y="13"/>
                      <a:pt x="22" y="13"/>
                      <a:pt x="22" y="14"/>
                    </a:cubicBezTo>
                    <a:cubicBezTo>
                      <a:pt x="22" y="14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5"/>
                      <a:pt x="12" y="14"/>
                      <a:pt x="12" y="13"/>
                    </a:cubicBezTo>
                    <a:cubicBezTo>
                      <a:pt x="13" y="12"/>
                      <a:pt x="13" y="10"/>
                      <a:pt x="14" y="9"/>
                    </a:cubicBezTo>
                    <a:cubicBezTo>
                      <a:pt x="15" y="7"/>
                      <a:pt x="15" y="6"/>
                      <a:pt x="16" y="5"/>
                    </a:cubicBezTo>
                    <a:cubicBezTo>
                      <a:pt x="17" y="4"/>
                      <a:pt x="19" y="3"/>
                      <a:pt x="20" y="2"/>
                    </a:cubicBezTo>
                    <a:cubicBezTo>
                      <a:pt x="22" y="1"/>
                      <a:pt x="23" y="0"/>
                      <a:pt x="25" y="0"/>
                    </a:cubicBezTo>
                    <a:cubicBezTo>
                      <a:pt x="27" y="0"/>
                      <a:pt x="28" y="1"/>
                      <a:pt x="29" y="1"/>
                    </a:cubicBezTo>
                    <a:cubicBezTo>
                      <a:pt x="31" y="2"/>
                      <a:pt x="32" y="2"/>
                      <a:pt x="32" y="3"/>
                    </a:cubicBezTo>
                    <a:cubicBezTo>
                      <a:pt x="33" y="4"/>
                      <a:pt x="34" y="4"/>
                      <a:pt x="35" y="5"/>
                    </a:cubicBezTo>
                    <a:cubicBezTo>
                      <a:pt x="36" y="5"/>
                      <a:pt x="37" y="5"/>
                      <a:pt x="38" y="5"/>
                    </a:cubicBezTo>
                    <a:cubicBezTo>
                      <a:pt x="39" y="5"/>
                      <a:pt x="40" y="5"/>
                      <a:pt x="40" y="5"/>
                    </a:cubicBezTo>
                    <a:cubicBezTo>
                      <a:pt x="41" y="5"/>
                      <a:pt x="41" y="4"/>
                      <a:pt x="42" y="4"/>
                    </a:cubicBezTo>
                    <a:cubicBezTo>
                      <a:pt x="42" y="3"/>
                      <a:pt x="42" y="3"/>
                      <a:pt x="42" y="2"/>
                    </a:cubicBezTo>
                    <a:cubicBezTo>
                      <a:pt x="43" y="2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2" y="2"/>
                      <a:pt x="52" y="3"/>
                    </a:cubicBezTo>
                    <a:cubicBezTo>
                      <a:pt x="52" y="4"/>
                      <a:pt x="51" y="5"/>
                      <a:pt x="51" y="7"/>
                    </a:cubicBezTo>
                    <a:cubicBezTo>
                      <a:pt x="50" y="8"/>
                      <a:pt x="49" y="10"/>
                      <a:pt x="48" y="11"/>
                    </a:cubicBezTo>
                    <a:cubicBezTo>
                      <a:pt x="47" y="12"/>
                      <a:pt x="46" y="13"/>
                      <a:pt x="44" y="14"/>
                    </a:cubicBezTo>
                    <a:cubicBezTo>
                      <a:pt x="42" y="15"/>
                      <a:pt x="41" y="16"/>
                      <a:pt x="39" y="16"/>
                    </a:cubicBezTo>
                    <a:cubicBezTo>
                      <a:pt x="38" y="16"/>
                      <a:pt x="36" y="15"/>
                      <a:pt x="35" y="15"/>
                    </a:cubicBezTo>
                    <a:cubicBezTo>
                      <a:pt x="34" y="14"/>
                      <a:pt x="33" y="14"/>
                      <a:pt x="32" y="13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8" y="11"/>
                      <a:pt x="27" y="11"/>
                      <a:pt x="26" y="11"/>
                    </a:cubicBezTo>
                    <a:close/>
                    <a:moveTo>
                      <a:pt x="38" y="62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26" y="62"/>
                      <a:pt x="26" y="62"/>
                      <a:pt x="26" y="62"/>
                    </a:cubicBezTo>
                    <a:lnTo>
                      <a:pt x="38" y="6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" name="Freeform 357"/>
              <p:cNvSpPr>
                <a:spLocks noEditPoints="1"/>
              </p:cNvSpPr>
              <p:nvPr/>
            </p:nvSpPr>
            <p:spPr bwMode="auto">
              <a:xfrm>
                <a:off x="8678863" y="3863975"/>
                <a:ext cx="101600" cy="103188"/>
              </a:xfrm>
              <a:custGeom>
                <a:avLst/>
                <a:gdLst>
                  <a:gd name="T0" fmla="*/ 0 w 69"/>
                  <a:gd name="T1" fmla="*/ 34 h 69"/>
                  <a:gd name="T2" fmla="*/ 2 w 69"/>
                  <a:gd name="T3" fmla="*/ 21 h 69"/>
                  <a:gd name="T4" fmla="*/ 9 w 69"/>
                  <a:gd name="T5" fmla="*/ 10 h 69"/>
                  <a:gd name="T6" fmla="*/ 21 w 69"/>
                  <a:gd name="T7" fmla="*/ 3 h 69"/>
                  <a:gd name="T8" fmla="*/ 34 w 69"/>
                  <a:gd name="T9" fmla="*/ 0 h 69"/>
                  <a:gd name="T10" fmla="*/ 48 w 69"/>
                  <a:gd name="T11" fmla="*/ 3 h 69"/>
                  <a:gd name="T12" fmla="*/ 59 w 69"/>
                  <a:gd name="T13" fmla="*/ 11 h 69"/>
                  <a:gd name="T14" fmla="*/ 66 w 69"/>
                  <a:gd name="T15" fmla="*/ 22 h 69"/>
                  <a:gd name="T16" fmla="*/ 69 w 69"/>
                  <a:gd name="T17" fmla="*/ 34 h 69"/>
                  <a:gd name="T18" fmla="*/ 66 w 69"/>
                  <a:gd name="T19" fmla="*/ 47 h 69"/>
                  <a:gd name="T20" fmla="*/ 59 w 69"/>
                  <a:gd name="T21" fmla="*/ 58 h 69"/>
                  <a:gd name="T22" fmla="*/ 48 w 69"/>
                  <a:gd name="T23" fmla="*/ 66 h 69"/>
                  <a:gd name="T24" fmla="*/ 34 w 69"/>
                  <a:gd name="T25" fmla="*/ 69 h 69"/>
                  <a:gd name="T26" fmla="*/ 20 w 69"/>
                  <a:gd name="T27" fmla="*/ 66 h 69"/>
                  <a:gd name="T28" fmla="*/ 9 w 69"/>
                  <a:gd name="T29" fmla="*/ 58 h 69"/>
                  <a:gd name="T30" fmla="*/ 2 w 69"/>
                  <a:gd name="T31" fmla="*/ 47 h 69"/>
                  <a:gd name="T32" fmla="*/ 0 w 69"/>
                  <a:gd name="T33" fmla="*/ 34 h 69"/>
                  <a:gd name="T34" fmla="*/ 34 w 69"/>
                  <a:gd name="T35" fmla="*/ 52 h 69"/>
                  <a:gd name="T36" fmla="*/ 41 w 69"/>
                  <a:gd name="T37" fmla="*/ 51 h 69"/>
                  <a:gd name="T38" fmla="*/ 46 w 69"/>
                  <a:gd name="T39" fmla="*/ 46 h 69"/>
                  <a:gd name="T40" fmla="*/ 49 w 69"/>
                  <a:gd name="T41" fmla="*/ 41 h 69"/>
                  <a:gd name="T42" fmla="*/ 50 w 69"/>
                  <a:gd name="T43" fmla="*/ 34 h 69"/>
                  <a:gd name="T44" fmla="*/ 48 w 69"/>
                  <a:gd name="T45" fmla="*/ 25 h 69"/>
                  <a:gd name="T46" fmla="*/ 43 w 69"/>
                  <a:gd name="T47" fmla="*/ 19 h 69"/>
                  <a:gd name="T48" fmla="*/ 34 w 69"/>
                  <a:gd name="T49" fmla="*/ 16 h 69"/>
                  <a:gd name="T50" fmla="*/ 27 w 69"/>
                  <a:gd name="T51" fmla="*/ 18 h 69"/>
                  <a:gd name="T52" fmla="*/ 22 w 69"/>
                  <a:gd name="T53" fmla="*/ 22 h 69"/>
                  <a:gd name="T54" fmla="*/ 20 w 69"/>
                  <a:gd name="T55" fmla="*/ 28 h 69"/>
                  <a:gd name="T56" fmla="*/ 19 w 69"/>
                  <a:gd name="T57" fmla="*/ 34 h 69"/>
                  <a:gd name="T58" fmla="*/ 20 w 69"/>
                  <a:gd name="T59" fmla="*/ 41 h 69"/>
                  <a:gd name="T60" fmla="*/ 22 w 69"/>
                  <a:gd name="T61" fmla="*/ 47 h 69"/>
                  <a:gd name="T62" fmla="*/ 27 w 69"/>
                  <a:gd name="T63" fmla="*/ 51 h 69"/>
                  <a:gd name="T64" fmla="*/ 34 w 69"/>
                  <a:gd name="T65" fmla="*/ 5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" h="69">
                    <a:moveTo>
                      <a:pt x="0" y="34"/>
                    </a:moveTo>
                    <a:cubicBezTo>
                      <a:pt x="0" y="30"/>
                      <a:pt x="1" y="25"/>
                      <a:pt x="2" y="21"/>
                    </a:cubicBezTo>
                    <a:cubicBezTo>
                      <a:pt x="4" y="17"/>
                      <a:pt x="6" y="13"/>
                      <a:pt x="9" y="10"/>
                    </a:cubicBezTo>
                    <a:cubicBezTo>
                      <a:pt x="12" y="7"/>
                      <a:pt x="16" y="4"/>
                      <a:pt x="21" y="3"/>
                    </a:cubicBezTo>
                    <a:cubicBezTo>
                      <a:pt x="25" y="1"/>
                      <a:pt x="29" y="0"/>
                      <a:pt x="34" y="0"/>
                    </a:cubicBezTo>
                    <a:cubicBezTo>
                      <a:pt x="39" y="0"/>
                      <a:pt x="44" y="1"/>
                      <a:pt x="48" y="3"/>
                    </a:cubicBezTo>
                    <a:cubicBezTo>
                      <a:pt x="53" y="5"/>
                      <a:pt x="56" y="7"/>
                      <a:pt x="59" y="11"/>
                    </a:cubicBezTo>
                    <a:cubicBezTo>
                      <a:pt x="62" y="14"/>
                      <a:pt x="65" y="17"/>
                      <a:pt x="66" y="22"/>
                    </a:cubicBezTo>
                    <a:cubicBezTo>
                      <a:pt x="68" y="26"/>
                      <a:pt x="69" y="30"/>
                      <a:pt x="69" y="34"/>
                    </a:cubicBezTo>
                    <a:cubicBezTo>
                      <a:pt x="69" y="39"/>
                      <a:pt x="68" y="43"/>
                      <a:pt x="66" y="47"/>
                    </a:cubicBezTo>
                    <a:cubicBezTo>
                      <a:pt x="64" y="51"/>
                      <a:pt x="62" y="55"/>
                      <a:pt x="59" y="58"/>
                    </a:cubicBezTo>
                    <a:cubicBezTo>
                      <a:pt x="56" y="61"/>
                      <a:pt x="52" y="64"/>
                      <a:pt x="48" y="66"/>
                    </a:cubicBezTo>
                    <a:cubicBezTo>
                      <a:pt x="44" y="68"/>
                      <a:pt x="39" y="69"/>
                      <a:pt x="34" y="69"/>
                    </a:cubicBezTo>
                    <a:cubicBezTo>
                      <a:pt x="29" y="69"/>
                      <a:pt x="24" y="68"/>
                      <a:pt x="20" y="66"/>
                    </a:cubicBezTo>
                    <a:cubicBezTo>
                      <a:pt x="16" y="64"/>
                      <a:pt x="12" y="61"/>
                      <a:pt x="9" y="58"/>
                    </a:cubicBezTo>
                    <a:cubicBezTo>
                      <a:pt x="6" y="55"/>
                      <a:pt x="4" y="51"/>
                      <a:pt x="2" y="47"/>
                    </a:cubicBezTo>
                    <a:cubicBezTo>
                      <a:pt x="0" y="43"/>
                      <a:pt x="0" y="38"/>
                      <a:pt x="0" y="34"/>
                    </a:cubicBezTo>
                    <a:close/>
                    <a:moveTo>
                      <a:pt x="34" y="52"/>
                    </a:moveTo>
                    <a:cubicBezTo>
                      <a:pt x="37" y="52"/>
                      <a:pt x="39" y="52"/>
                      <a:pt x="41" y="51"/>
                    </a:cubicBezTo>
                    <a:cubicBezTo>
                      <a:pt x="43" y="50"/>
                      <a:pt x="45" y="48"/>
                      <a:pt x="46" y="46"/>
                    </a:cubicBezTo>
                    <a:cubicBezTo>
                      <a:pt x="47" y="45"/>
                      <a:pt x="48" y="43"/>
                      <a:pt x="49" y="41"/>
                    </a:cubicBezTo>
                    <a:cubicBezTo>
                      <a:pt x="49" y="39"/>
                      <a:pt x="50" y="36"/>
                      <a:pt x="50" y="34"/>
                    </a:cubicBezTo>
                    <a:cubicBezTo>
                      <a:pt x="50" y="31"/>
                      <a:pt x="49" y="28"/>
                      <a:pt x="48" y="25"/>
                    </a:cubicBezTo>
                    <a:cubicBezTo>
                      <a:pt x="47" y="23"/>
                      <a:pt x="45" y="21"/>
                      <a:pt x="43" y="19"/>
                    </a:cubicBezTo>
                    <a:cubicBezTo>
                      <a:pt x="40" y="17"/>
                      <a:pt x="38" y="16"/>
                      <a:pt x="34" y="16"/>
                    </a:cubicBezTo>
                    <a:cubicBezTo>
                      <a:pt x="32" y="16"/>
                      <a:pt x="29" y="17"/>
                      <a:pt x="27" y="18"/>
                    </a:cubicBezTo>
                    <a:cubicBezTo>
                      <a:pt x="25" y="19"/>
                      <a:pt x="24" y="20"/>
                      <a:pt x="22" y="22"/>
                    </a:cubicBezTo>
                    <a:cubicBezTo>
                      <a:pt x="21" y="24"/>
                      <a:pt x="20" y="26"/>
                      <a:pt x="20" y="28"/>
                    </a:cubicBezTo>
                    <a:cubicBezTo>
                      <a:pt x="19" y="30"/>
                      <a:pt x="19" y="32"/>
                      <a:pt x="19" y="34"/>
                    </a:cubicBezTo>
                    <a:cubicBezTo>
                      <a:pt x="19" y="37"/>
                      <a:pt x="19" y="39"/>
                      <a:pt x="20" y="41"/>
                    </a:cubicBezTo>
                    <a:cubicBezTo>
                      <a:pt x="20" y="43"/>
                      <a:pt x="21" y="45"/>
                      <a:pt x="22" y="47"/>
                    </a:cubicBezTo>
                    <a:cubicBezTo>
                      <a:pt x="24" y="48"/>
                      <a:pt x="25" y="50"/>
                      <a:pt x="27" y="51"/>
                    </a:cubicBezTo>
                    <a:cubicBezTo>
                      <a:pt x="29" y="52"/>
                      <a:pt x="32" y="52"/>
                      <a:pt x="34" y="52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" name="Freeform 358"/>
              <p:cNvSpPr>
                <a:spLocks/>
              </p:cNvSpPr>
              <p:nvPr/>
            </p:nvSpPr>
            <p:spPr bwMode="auto">
              <a:xfrm>
                <a:off x="6564313" y="4068763"/>
                <a:ext cx="73025" cy="100013"/>
              </a:xfrm>
              <a:custGeom>
                <a:avLst/>
                <a:gdLst>
                  <a:gd name="T0" fmla="*/ 46 w 46"/>
                  <a:gd name="T1" fmla="*/ 48 h 63"/>
                  <a:gd name="T2" fmla="*/ 46 w 46"/>
                  <a:gd name="T3" fmla="*/ 63 h 63"/>
                  <a:gd name="T4" fmla="*/ 0 w 46"/>
                  <a:gd name="T5" fmla="*/ 63 h 63"/>
                  <a:gd name="T6" fmla="*/ 0 w 46"/>
                  <a:gd name="T7" fmla="*/ 0 h 63"/>
                  <a:gd name="T8" fmla="*/ 45 w 46"/>
                  <a:gd name="T9" fmla="*/ 0 h 63"/>
                  <a:gd name="T10" fmla="*/ 45 w 46"/>
                  <a:gd name="T11" fmla="*/ 15 h 63"/>
                  <a:gd name="T12" fmla="*/ 18 w 46"/>
                  <a:gd name="T13" fmla="*/ 15 h 63"/>
                  <a:gd name="T14" fmla="*/ 18 w 46"/>
                  <a:gd name="T15" fmla="*/ 24 h 63"/>
                  <a:gd name="T16" fmla="*/ 41 w 46"/>
                  <a:gd name="T17" fmla="*/ 24 h 63"/>
                  <a:gd name="T18" fmla="*/ 41 w 46"/>
                  <a:gd name="T19" fmla="*/ 38 h 63"/>
                  <a:gd name="T20" fmla="*/ 18 w 46"/>
                  <a:gd name="T21" fmla="*/ 38 h 63"/>
                  <a:gd name="T22" fmla="*/ 18 w 46"/>
                  <a:gd name="T23" fmla="*/ 48 h 63"/>
                  <a:gd name="T24" fmla="*/ 46 w 46"/>
                  <a:gd name="T25" fmla="*/ 4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63">
                    <a:moveTo>
                      <a:pt x="46" y="48"/>
                    </a:moveTo>
                    <a:lnTo>
                      <a:pt x="46" y="63"/>
                    </a:lnTo>
                    <a:lnTo>
                      <a:pt x="0" y="63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15"/>
                    </a:lnTo>
                    <a:lnTo>
                      <a:pt x="18" y="15"/>
                    </a:lnTo>
                    <a:lnTo>
                      <a:pt x="18" y="24"/>
                    </a:lnTo>
                    <a:lnTo>
                      <a:pt x="41" y="24"/>
                    </a:lnTo>
                    <a:lnTo>
                      <a:pt x="41" y="38"/>
                    </a:lnTo>
                    <a:lnTo>
                      <a:pt x="18" y="38"/>
                    </a:lnTo>
                    <a:lnTo>
                      <a:pt x="18" y="48"/>
                    </a:lnTo>
                    <a:lnTo>
                      <a:pt x="46" y="48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" name="Freeform 359"/>
              <p:cNvSpPr>
                <a:spLocks/>
              </p:cNvSpPr>
              <p:nvPr/>
            </p:nvSpPr>
            <p:spPr bwMode="auto">
              <a:xfrm>
                <a:off x="6678613" y="4068763"/>
                <a:ext cx="104775" cy="100013"/>
              </a:xfrm>
              <a:custGeom>
                <a:avLst/>
                <a:gdLst>
                  <a:gd name="T0" fmla="*/ 48 w 66"/>
                  <a:gd name="T1" fmla="*/ 63 h 63"/>
                  <a:gd name="T2" fmla="*/ 48 w 66"/>
                  <a:gd name="T3" fmla="*/ 30 h 63"/>
                  <a:gd name="T4" fmla="*/ 38 w 66"/>
                  <a:gd name="T5" fmla="*/ 53 h 63"/>
                  <a:gd name="T6" fmla="*/ 27 w 66"/>
                  <a:gd name="T7" fmla="*/ 53 h 63"/>
                  <a:gd name="T8" fmla="*/ 17 w 66"/>
                  <a:gd name="T9" fmla="*/ 30 h 63"/>
                  <a:gd name="T10" fmla="*/ 17 w 66"/>
                  <a:gd name="T11" fmla="*/ 63 h 63"/>
                  <a:gd name="T12" fmla="*/ 0 w 66"/>
                  <a:gd name="T13" fmla="*/ 63 h 63"/>
                  <a:gd name="T14" fmla="*/ 0 w 66"/>
                  <a:gd name="T15" fmla="*/ 0 h 63"/>
                  <a:gd name="T16" fmla="*/ 19 w 66"/>
                  <a:gd name="T17" fmla="*/ 0 h 63"/>
                  <a:gd name="T18" fmla="*/ 32 w 66"/>
                  <a:gd name="T19" fmla="*/ 30 h 63"/>
                  <a:gd name="T20" fmla="*/ 46 w 66"/>
                  <a:gd name="T21" fmla="*/ 0 h 63"/>
                  <a:gd name="T22" fmla="*/ 66 w 66"/>
                  <a:gd name="T23" fmla="*/ 0 h 63"/>
                  <a:gd name="T24" fmla="*/ 66 w 66"/>
                  <a:gd name="T25" fmla="*/ 63 h 63"/>
                  <a:gd name="T26" fmla="*/ 48 w 66"/>
                  <a:gd name="T2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63">
                    <a:moveTo>
                      <a:pt x="48" y="63"/>
                    </a:moveTo>
                    <a:lnTo>
                      <a:pt x="48" y="30"/>
                    </a:lnTo>
                    <a:lnTo>
                      <a:pt x="38" y="53"/>
                    </a:lnTo>
                    <a:lnTo>
                      <a:pt x="27" y="53"/>
                    </a:lnTo>
                    <a:lnTo>
                      <a:pt x="17" y="30"/>
                    </a:lnTo>
                    <a:lnTo>
                      <a:pt x="17" y="63"/>
                    </a:lnTo>
                    <a:lnTo>
                      <a:pt x="0" y="6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32" y="30"/>
                    </a:lnTo>
                    <a:lnTo>
                      <a:pt x="46" y="0"/>
                    </a:lnTo>
                    <a:lnTo>
                      <a:pt x="66" y="0"/>
                    </a:lnTo>
                    <a:lnTo>
                      <a:pt x="66" y="63"/>
                    </a:lnTo>
                    <a:lnTo>
                      <a:pt x="48" y="6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" name="Freeform 360"/>
              <p:cNvSpPr>
                <a:spLocks/>
              </p:cNvSpPr>
              <p:nvPr/>
            </p:nvSpPr>
            <p:spPr bwMode="auto">
              <a:xfrm>
                <a:off x="6881813" y="4067175"/>
                <a:ext cx="82550" cy="103188"/>
              </a:xfrm>
              <a:custGeom>
                <a:avLst/>
                <a:gdLst>
                  <a:gd name="T0" fmla="*/ 46 w 56"/>
                  <a:gd name="T1" fmla="*/ 23 h 70"/>
                  <a:gd name="T2" fmla="*/ 45 w 56"/>
                  <a:gd name="T3" fmla="*/ 22 h 70"/>
                  <a:gd name="T4" fmla="*/ 42 w 56"/>
                  <a:gd name="T5" fmla="*/ 21 h 70"/>
                  <a:gd name="T6" fmla="*/ 38 w 56"/>
                  <a:gd name="T7" fmla="*/ 19 h 70"/>
                  <a:gd name="T8" fmla="*/ 33 w 56"/>
                  <a:gd name="T9" fmla="*/ 17 h 70"/>
                  <a:gd name="T10" fmla="*/ 28 w 56"/>
                  <a:gd name="T11" fmla="*/ 17 h 70"/>
                  <a:gd name="T12" fmla="*/ 23 w 56"/>
                  <a:gd name="T13" fmla="*/ 20 h 70"/>
                  <a:gd name="T14" fmla="*/ 23 w 56"/>
                  <a:gd name="T15" fmla="*/ 21 h 70"/>
                  <a:gd name="T16" fmla="*/ 24 w 56"/>
                  <a:gd name="T17" fmla="*/ 23 h 70"/>
                  <a:gd name="T18" fmla="*/ 25 w 56"/>
                  <a:gd name="T19" fmla="*/ 23 h 70"/>
                  <a:gd name="T20" fmla="*/ 27 w 56"/>
                  <a:gd name="T21" fmla="*/ 24 h 70"/>
                  <a:gd name="T22" fmla="*/ 29 w 56"/>
                  <a:gd name="T23" fmla="*/ 25 h 70"/>
                  <a:gd name="T24" fmla="*/ 32 w 56"/>
                  <a:gd name="T25" fmla="*/ 26 h 70"/>
                  <a:gd name="T26" fmla="*/ 36 w 56"/>
                  <a:gd name="T27" fmla="*/ 27 h 70"/>
                  <a:gd name="T28" fmla="*/ 43 w 56"/>
                  <a:gd name="T29" fmla="*/ 29 h 70"/>
                  <a:gd name="T30" fmla="*/ 48 w 56"/>
                  <a:gd name="T31" fmla="*/ 32 h 70"/>
                  <a:gd name="T32" fmla="*/ 53 w 56"/>
                  <a:gd name="T33" fmla="*/ 36 h 70"/>
                  <a:gd name="T34" fmla="*/ 55 w 56"/>
                  <a:gd name="T35" fmla="*/ 41 h 70"/>
                  <a:gd name="T36" fmla="*/ 56 w 56"/>
                  <a:gd name="T37" fmla="*/ 48 h 70"/>
                  <a:gd name="T38" fmla="*/ 55 w 56"/>
                  <a:gd name="T39" fmla="*/ 57 h 70"/>
                  <a:gd name="T40" fmla="*/ 51 w 56"/>
                  <a:gd name="T41" fmla="*/ 63 h 70"/>
                  <a:gd name="T42" fmla="*/ 45 w 56"/>
                  <a:gd name="T43" fmla="*/ 67 h 70"/>
                  <a:gd name="T44" fmla="*/ 38 w 56"/>
                  <a:gd name="T45" fmla="*/ 69 h 70"/>
                  <a:gd name="T46" fmla="*/ 30 w 56"/>
                  <a:gd name="T47" fmla="*/ 70 h 70"/>
                  <a:gd name="T48" fmla="*/ 15 w 56"/>
                  <a:gd name="T49" fmla="*/ 68 h 70"/>
                  <a:gd name="T50" fmla="*/ 0 w 56"/>
                  <a:gd name="T51" fmla="*/ 62 h 70"/>
                  <a:gd name="T52" fmla="*/ 8 w 56"/>
                  <a:gd name="T53" fmla="*/ 45 h 70"/>
                  <a:gd name="T54" fmla="*/ 10 w 56"/>
                  <a:gd name="T55" fmla="*/ 46 h 70"/>
                  <a:gd name="T56" fmla="*/ 13 w 56"/>
                  <a:gd name="T57" fmla="*/ 48 h 70"/>
                  <a:gd name="T58" fmla="*/ 18 w 56"/>
                  <a:gd name="T59" fmla="*/ 50 h 70"/>
                  <a:gd name="T60" fmla="*/ 24 w 56"/>
                  <a:gd name="T61" fmla="*/ 52 h 70"/>
                  <a:gd name="T62" fmla="*/ 30 w 56"/>
                  <a:gd name="T63" fmla="*/ 53 h 70"/>
                  <a:gd name="T64" fmla="*/ 36 w 56"/>
                  <a:gd name="T65" fmla="*/ 50 h 70"/>
                  <a:gd name="T66" fmla="*/ 35 w 56"/>
                  <a:gd name="T67" fmla="*/ 48 h 70"/>
                  <a:gd name="T68" fmla="*/ 33 w 56"/>
                  <a:gd name="T69" fmla="*/ 46 h 70"/>
                  <a:gd name="T70" fmla="*/ 30 w 56"/>
                  <a:gd name="T71" fmla="*/ 45 h 70"/>
                  <a:gd name="T72" fmla="*/ 25 w 56"/>
                  <a:gd name="T73" fmla="*/ 44 h 70"/>
                  <a:gd name="T74" fmla="*/ 21 w 56"/>
                  <a:gd name="T75" fmla="*/ 42 h 70"/>
                  <a:gd name="T76" fmla="*/ 7 w 56"/>
                  <a:gd name="T77" fmla="*/ 35 h 70"/>
                  <a:gd name="T78" fmla="*/ 3 w 56"/>
                  <a:gd name="T79" fmla="*/ 23 h 70"/>
                  <a:gd name="T80" fmla="*/ 5 w 56"/>
                  <a:gd name="T81" fmla="*/ 13 h 70"/>
                  <a:gd name="T82" fmla="*/ 11 w 56"/>
                  <a:gd name="T83" fmla="*/ 6 h 70"/>
                  <a:gd name="T84" fmla="*/ 19 w 56"/>
                  <a:gd name="T85" fmla="*/ 2 h 70"/>
                  <a:gd name="T86" fmla="*/ 29 w 56"/>
                  <a:gd name="T87" fmla="*/ 0 h 70"/>
                  <a:gd name="T88" fmla="*/ 55 w 56"/>
                  <a:gd name="T89" fmla="*/ 7 h 70"/>
                  <a:gd name="T90" fmla="*/ 46 w 56"/>
                  <a:gd name="T91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70">
                    <a:moveTo>
                      <a:pt x="46" y="23"/>
                    </a:moveTo>
                    <a:cubicBezTo>
                      <a:pt x="46" y="23"/>
                      <a:pt x="46" y="23"/>
                      <a:pt x="45" y="22"/>
                    </a:cubicBezTo>
                    <a:cubicBezTo>
                      <a:pt x="45" y="22"/>
                      <a:pt x="44" y="22"/>
                      <a:pt x="42" y="21"/>
                    </a:cubicBezTo>
                    <a:cubicBezTo>
                      <a:pt x="41" y="20"/>
                      <a:pt x="40" y="19"/>
                      <a:pt x="38" y="19"/>
                    </a:cubicBezTo>
                    <a:cubicBezTo>
                      <a:pt x="37" y="18"/>
                      <a:pt x="35" y="18"/>
                      <a:pt x="33" y="17"/>
                    </a:cubicBezTo>
                    <a:cubicBezTo>
                      <a:pt x="32" y="17"/>
                      <a:pt x="30" y="17"/>
                      <a:pt x="28" y="17"/>
                    </a:cubicBezTo>
                    <a:cubicBezTo>
                      <a:pt x="25" y="17"/>
                      <a:pt x="23" y="18"/>
                      <a:pt x="23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2"/>
                      <a:pt x="24" y="22"/>
                      <a:pt x="24" y="23"/>
                    </a:cubicBezTo>
                    <a:cubicBezTo>
                      <a:pt x="24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8" y="25"/>
                      <a:pt x="29" y="25"/>
                      <a:pt x="29" y="25"/>
                    </a:cubicBezTo>
                    <a:cubicBezTo>
                      <a:pt x="30" y="25"/>
                      <a:pt x="31" y="26"/>
                      <a:pt x="32" y="26"/>
                    </a:cubicBezTo>
                    <a:cubicBezTo>
                      <a:pt x="34" y="26"/>
                      <a:pt x="35" y="27"/>
                      <a:pt x="36" y="27"/>
                    </a:cubicBezTo>
                    <a:cubicBezTo>
                      <a:pt x="38" y="28"/>
                      <a:pt x="41" y="29"/>
                      <a:pt x="43" y="29"/>
                    </a:cubicBezTo>
                    <a:cubicBezTo>
                      <a:pt x="44" y="30"/>
                      <a:pt x="46" y="31"/>
                      <a:pt x="48" y="32"/>
                    </a:cubicBezTo>
                    <a:cubicBezTo>
                      <a:pt x="50" y="34"/>
                      <a:pt x="51" y="35"/>
                      <a:pt x="53" y="36"/>
                    </a:cubicBezTo>
                    <a:cubicBezTo>
                      <a:pt x="54" y="38"/>
                      <a:pt x="55" y="39"/>
                      <a:pt x="55" y="41"/>
                    </a:cubicBezTo>
                    <a:cubicBezTo>
                      <a:pt x="56" y="43"/>
                      <a:pt x="56" y="46"/>
                      <a:pt x="56" y="48"/>
                    </a:cubicBezTo>
                    <a:cubicBezTo>
                      <a:pt x="56" y="51"/>
                      <a:pt x="56" y="54"/>
                      <a:pt x="55" y="57"/>
                    </a:cubicBezTo>
                    <a:cubicBezTo>
                      <a:pt x="54" y="59"/>
                      <a:pt x="52" y="61"/>
                      <a:pt x="51" y="63"/>
                    </a:cubicBezTo>
                    <a:cubicBezTo>
                      <a:pt x="49" y="65"/>
                      <a:pt x="47" y="66"/>
                      <a:pt x="45" y="67"/>
                    </a:cubicBezTo>
                    <a:cubicBezTo>
                      <a:pt x="42" y="68"/>
                      <a:pt x="40" y="69"/>
                      <a:pt x="38" y="69"/>
                    </a:cubicBezTo>
                    <a:cubicBezTo>
                      <a:pt x="35" y="70"/>
                      <a:pt x="33" y="70"/>
                      <a:pt x="30" y="70"/>
                    </a:cubicBezTo>
                    <a:cubicBezTo>
                      <a:pt x="25" y="70"/>
                      <a:pt x="20" y="69"/>
                      <a:pt x="15" y="68"/>
                    </a:cubicBezTo>
                    <a:cubicBezTo>
                      <a:pt x="9" y="66"/>
                      <a:pt x="4" y="64"/>
                      <a:pt x="0" y="62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9" y="46"/>
                      <a:pt x="9" y="46"/>
                      <a:pt x="10" y="46"/>
                    </a:cubicBezTo>
                    <a:cubicBezTo>
                      <a:pt x="10" y="47"/>
                      <a:pt x="11" y="47"/>
                      <a:pt x="13" y="48"/>
                    </a:cubicBezTo>
                    <a:cubicBezTo>
                      <a:pt x="15" y="49"/>
                      <a:pt x="16" y="50"/>
                      <a:pt x="18" y="50"/>
                    </a:cubicBezTo>
                    <a:cubicBezTo>
                      <a:pt x="20" y="51"/>
                      <a:pt x="22" y="52"/>
                      <a:pt x="24" y="52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4" y="53"/>
                      <a:pt x="36" y="52"/>
                      <a:pt x="36" y="50"/>
                    </a:cubicBezTo>
                    <a:cubicBezTo>
                      <a:pt x="36" y="49"/>
                      <a:pt x="36" y="49"/>
                      <a:pt x="35" y="48"/>
                    </a:cubicBezTo>
                    <a:cubicBezTo>
                      <a:pt x="35" y="47"/>
                      <a:pt x="34" y="47"/>
                      <a:pt x="33" y="46"/>
                    </a:cubicBezTo>
                    <a:cubicBezTo>
                      <a:pt x="32" y="46"/>
                      <a:pt x="31" y="46"/>
                      <a:pt x="30" y="45"/>
                    </a:cubicBezTo>
                    <a:cubicBezTo>
                      <a:pt x="29" y="45"/>
                      <a:pt x="27" y="44"/>
                      <a:pt x="25" y="44"/>
                    </a:cubicBezTo>
                    <a:cubicBezTo>
                      <a:pt x="23" y="43"/>
                      <a:pt x="22" y="43"/>
                      <a:pt x="21" y="42"/>
                    </a:cubicBezTo>
                    <a:cubicBezTo>
                      <a:pt x="14" y="40"/>
                      <a:pt x="10" y="38"/>
                      <a:pt x="7" y="35"/>
                    </a:cubicBezTo>
                    <a:cubicBezTo>
                      <a:pt x="5" y="32"/>
                      <a:pt x="3" y="28"/>
                      <a:pt x="3" y="23"/>
                    </a:cubicBezTo>
                    <a:cubicBezTo>
                      <a:pt x="3" y="19"/>
                      <a:pt x="4" y="16"/>
                      <a:pt x="5" y="13"/>
                    </a:cubicBezTo>
                    <a:cubicBezTo>
                      <a:pt x="7" y="10"/>
                      <a:pt x="9" y="8"/>
                      <a:pt x="11" y="6"/>
                    </a:cubicBezTo>
                    <a:cubicBezTo>
                      <a:pt x="13" y="4"/>
                      <a:pt x="16" y="3"/>
                      <a:pt x="19" y="2"/>
                    </a:cubicBezTo>
                    <a:cubicBezTo>
                      <a:pt x="22" y="1"/>
                      <a:pt x="25" y="0"/>
                      <a:pt x="29" y="0"/>
                    </a:cubicBezTo>
                    <a:cubicBezTo>
                      <a:pt x="36" y="0"/>
                      <a:pt x="45" y="2"/>
                      <a:pt x="55" y="7"/>
                    </a:cubicBez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" name="Freeform 361"/>
              <p:cNvSpPr>
                <a:spLocks/>
              </p:cNvSpPr>
              <p:nvPr/>
            </p:nvSpPr>
            <p:spPr bwMode="auto">
              <a:xfrm>
                <a:off x="7005638" y="4068763"/>
                <a:ext cx="73025" cy="100013"/>
              </a:xfrm>
              <a:custGeom>
                <a:avLst/>
                <a:gdLst>
                  <a:gd name="T0" fmla="*/ 46 w 46"/>
                  <a:gd name="T1" fmla="*/ 48 h 63"/>
                  <a:gd name="T2" fmla="*/ 46 w 46"/>
                  <a:gd name="T3" fmla="*/ 63 h 63"/>
                  <a:gd name="T4" fmla="*/ 0 w 46"/>
                  <a:gd name="T5" fmla="*/ 63 h 63"/>
                  <a:gd name="T6" fmla="*/ 0 w 46"/>
                  <a:gd name="T7" fmla="*/ 0 h 63"/>
                  <a:gd name="T8" fmla="*/ 45 w 46"/>
                  <a:gd name="T9" fmla="*/ 0 h 63"/>
                  <a:gd name="T10" fmla="*/ 45 w 46"/>
                  <a:gd name="T11" fmla="*/ 15 h 63"/>
                  <a:gd name="T12" fmla="*/ 18 w 46"/>
                  <a:gd name="T13" fmla="*/ 15 h 63"/>
                  <a:gd name="T14" fmla="*/ 18 w 46"/>
                  <a:gd name="T15" fmla="*/ 24 h 63"/>
                  <a:gd name="T16" fmla="*/ 41 w 46"/>
                  <a:gd name="T17" fmla="*/ 24 h 63"/>
                  <a:gd name="T18" fmla="*/ 41 w 46"/>
                  <a:gd name="T19" fmla="*/ 38 h 63"/>
                  <a:gd name="T20" fmla="*/ 18 w 46"/>
                  <a:gd name="T21" fmla="*/ 38 h 63"/>
                  <a:gd name="T22" fmla="*/ 18 w 46"/>
                  <a:gd name="T23" fmla="*/ 48 h 63"/>
                  <a:gd name="T24" fmla="*/ 46 w 46"/>
                  <a:gd name="T25" fmla="*/ 4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63">
                    <a:moveTo>
                      <a:pt x="46" y="48"/>
                    </a:moveTo>
                    <a:lnTo>
                      <a:pt x="46" y="63"/>
                    </a:lnTo>
                    <a:lnTo>
                      <a:pt x="0" y="63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15"/>
                    </a:lnTo>
                    <a:lnTo>
                      <a:pt x="18" y="15"/>
                    </a:lnTo>
                    <a:lnTo>
                      <a:pt x="18" y="24"/>
                    </a:lnTo>
                    <a:lnTo>
                      <a:pt x="41" y="24"/>
                    </a:lnTo>
                    <a:lnTo>
                      <a:pt x="41" y="38"/>
                    </a:lnTo>
                    <a:lnTo>
                      <a:pt x="18" y="38"/>
                    </a:lnTo>
                    <a:lnTo>
                      <a:pt x="18" y="48"/>
                    </a:lnTo>
                    <a:lnTo>
                      <a:pt x="46" y="48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" name="Freeform 362"/>
              <p:cNvSpPr>
                <a:spLocks noEditPoints="1"/>
              </p:cNvSpPr>
              <p:nvPr/>
            </p:nvSpPr>
            <p:spPr bwMode="auto">
              <a:xfrm>
                <a:off x="7119938" y="4068763"/>
                <a:ext cx="87313" cy="100013"/>
              </a:xfrm>
              <a:custGeom>
                <a:avLst/>
                <a:gdLst>
                  <a:gd name="T0" fmla="*/ 0 w 59"/>
                  <a:gd name="T1" fmla="*/ 68 h 68"/>
                  <a:gd name="T2" fmla="*/ 0 w 59"/>
                  <a:gd name="T3" fmla="*/ 0 h 68"/>
                  <a:gd name="T4" fmla="*/ 31 w 59"/>
                  <a:gd name="T5" fmla="*/ 0 h 68"/>
                  <a:gd name="T6" fmla="*/ 41 w 59"/>
                  <a:gd name="T7" fmla="*/ 2 h 68"/>
                  <a:gd name="T8" fmla="*/ 48 w 59"/>
                  <a:gd name="T9" fmla="*/ 7 h 68"/>
                  <a:gd name="T10" fmla="*/ 53 w 59"/>
                  <a:gd name="T11" fmla="*/ 15 h 68"/>
                  <a:gd name="T12" fmla="*/ 54 w 59"/>
                  <a:gd name="T13" fmla="*/ 23 h 68"/>
                  <a:gd name="T14" fmla="*/ 52 w 59"/>
                  <a:gd name="T15" fmla="*/ 34 h 68"/>
                  <a:gd name="T16" fmla="*/ 44 w 59"/>
                  <a:gd name="T17" fmla="*/ 43 h 68"/>
                  <a:gd name="T18" fmla="*/ 59 w 59"/>
                  <a:gd name="T19" fmla="*/ 68 h 68"/>
                  <a:gd name="T20" fmla="*/ 38 w 59"/>
                  <a:gd name="T21" fmla="*/ 68 h 68"/>
                  <a:gd name="T22" fmla="*/ 26 w 59"/>
                  <a:gd name="T23" fmla="*/ 47 h 68"/>
                  <a:gd name="T24" fmla="*/ 19 w 59"/>
                  <a:gd name="T25" fmla="*/ 47 h 68"/>
                  <a:gd name="T26" fmla="*/ 19 w 59"/>
                  <a:gd name="T27" fmla="*/ 68 h 68"/>
                  <a:gd name="T28" fmla="*/ 0 w 59"/>
                  <a:gd name="T29" fmla="*/ 68 h 68"/>
                  <a:gd name="T30" fmla="*/ 19 w 59"/>
                  <a:gd name="T31" fmla="*/ 31 h 68"/>
                  <a:gd name="T32" fmla="*/ 30 w 59"/>
                  <a:gd name="T33" fmla="*/ 31 h 68"/>
                  <a:gd name="T34" fmla="*/ 34 w 59"/>
                  <a:gd name="T35" fmla="*/ 29 h 68"/>
                  <a:gd name="T36" fmla="*/ 35 w 59"/>
                  <a:gd name="T37" fmla="*/ 23 h 68"/>
                  <a:gd name="T38" fmla="*/ 34 w 59"/>
                  <a:gd name="T39" fmla="*/ 18 h 68"/>
                  <a:gd name="T40" fmla="*/ 30 w 59"/>
                  <a:gd name="T41" fmla="*/ 16 h 68"/>
                  <a:gd name="T42" fmla="*/ 19 w 59"/>
                  <a:gd name="T43" fmla="*/ 16 h 68"/>
                  <a:gd name="T44" fmla="*/ 19 w 59"/>
                  <a:gd name="T45" fmla="*/ 3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68">
                    <a:moveTo>
                      <a:pt x="0" y="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5" y="0"/>
                      <a:pt x="38" y="0"/>
                      <a:pt x="41" y="2"/>
                    </a:cubicBezTo>
                    <a:cubicBezTo>
                      <a:pt x="43" y="3"/>
                      <a:pt x="46" y="5"/>
                      <a:pt x="48" y="7"/>
                    </a:cubicBezTo>
                    <a:cubicBezTo>
                      <a:pt x="50" y="9"/>
                      <a:pt x="51" y="12"/>
                      <a:pt x="53" y="15"/>
                    </a:cubicBezTo>
                    <a:cubicBezTo>
                      <a:pt x="54" y="18"/>
                      <a:pt x="54" y="20"/>
                      <a:pt x="54" y="23"/>
                    </a:cubicBezTo>
                    <a:cubicBezTo>
                      <a:pt x="54" y="27"/>
                      <a:pt x="53" y="31"/>
                      <a:pt x="52" y="34"/>
                    </a:cubicBezTo>
                    <a:cubicBezTo>
                      <a:pt x="50" y="38"/>
                      <a:pt x="48" y="41"/>
                      <a:pt x="44" y="43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68"/>
                      <a:pt x="19" y="68"/>
                      <a:pt x="19" y="68"/>
                    </a:cubicBezTo>
                    <a:lnTo>
                      <a:pt x="0" y="68"/>
                    </a:lnTo>
                    <a:close/>
                    <a:moveTo>
                      <a:pt x="19" y="31"/>
                    </a:moveTo>
                    <a:cubicBezTo>
                      <a:pt x="30" y="31"/>
                      <a:pt x="30" y="31"/>
                      <a:pt x="30" y="31"/>
                    </a:cubicBezTo>
                    <a:cubicBezTo>
                      <a:pt x="32" y="31"/>
                      <a:pt x="33" y="30"/>
                      <a:pt x="34" y="29"/>
                    </a:cubicBezTo>
                    <a:cubicBezTo>
                      <a:pt x="35" y="27"/>
                      <a:pt x="35" y="26"/>
                      <a:pt x="35" y="23"/>
                    </a:cubicBezTo>
                    <a:cubicBezTo>
                      <a:pt x="35" y="21"/>
                      <a:pt x="35" y="19"/>
                      <a:pt x="34" y="18"/>
                    </a:cubicBezTo>
                    <a:cubicBezTo>
                      <a:pt x="32" y="17"/>
                      <a:pt x="31" y="16"/>
                      <a:pt x="30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" name="Freeform 363"/>
              <p:cNvSpPr>
                <a:spLocks/>
              </p:cNvSpPr>
              <p:nvPr/>
            </p:nvSpPr>
            <p:spPr bwMode="auto">
              <a:xfrm>
                <a:off x="7229475" y="4068763"/>
                <a:ext cx="98425" cy="100013"/>
              </a:xfrm>
              <a:custGeom>
                <a:avLst/>
                <a:gdLst>
                  <a:gd name="T0" fmla="*/ 19 w 62"/>
                  <a:gd name="T1" fmla="*/ 0 h 63"/>
                  <a:gd name="T2" fmla="*/ 31 w 62"/>
                  <a:gd name="T3" fmla="*/ 43 h 63"/>
                  <a:gd name="T4" fmla="*/ 44 w 62"/>
                  <a:gd name="T5" fmla="*/ 0 h 63"/>
                  <a:gd name="T6" fmla="*/ 62 w 62"/>
                  <a:gd name="T7" fmla="*/ 0 h 63"/>
                  <a:gd name="T8" fmla="*/ 40 w 62"/>
                  <a:gd name="T9" fmla="*/ 63 h 63"/>
                  <a:gd name="T10" fmla="*/ 23 w 62"/>
                  <a:gd name="T11" fmla="*/ 63 h 63"/>
                  <a:gd name="T12" fmla="*/ 0 w 62"/>
                  <a:gd name="T13" fmla="*/ 0 h 63"/>
                  <a:gd name="T14" fmla="*/ 19 w 62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63">
                    <a:moveTo>
                      <a:pt x="19" y="0"/>
                    </a:moveTo>
                    <a:lnTo>
                      <a:pt x="31" y="43"/>
                    </a:lnTo>
                    <a:lnTo>
                      <a:pt x="44" y="0"/>
                    </a:lnTo>
                    <a:lnTo>
                      <a:pt x="62" y="0"/>
                    </a:lnTo>
                    <a:lnTo>
                      <a:pt x="40" y="63"/>
                    </a:lnTo>
                    <a:lnTo>
                      <a:pt x="23" y="63"/>
                    </a:lnTo>
                    <a:lnTo>
                      <a:pt x="0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" name="Rectangle 364"/>
              <p:cNvSpPr>
                <a:spLocks noChangeArrowheads="1"/>
              </p:cNvSpPr>
              <p:nvPr/>
            </p:nvSpPr>
            <p:spPr bwMode="auto">
              <a:xfrm>
                <a:off x="7364413" y="4068763"/>
                <a:ext cx="28575" cy="100013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" name="Freeform 365"/>
              <p:cNvSpPr>
                <a:spLocks/>
              </p:cNvSpPr>
              <p:nvPr/>
            </p:nvSpPr>
            <p:spPr bwMode="auto">
              <a:xfrm>
                <a:off x="7432675" y="4067175"/>
                <a:ext cx="93663" cy="133350"/>
              </a:xfrm>
              <a:custGeom>
                <a:avLst/>
                <a:gdLst>
                  <a:gd name="T0" fmla="*/ 64 w 64"/>
                  <a:gd name="T1" fmla="*/ 54 h 90"/>
                  <a:gd name="T2" fmla="*/ 55 w 64"/>
                  <a:gd name="T3" fmla="*/ 64 h 90"/>
                  <a:gd name="T4" fmla="*/ 40 w 64"/>
                  <a:gd name="T5" fmla="*/ 69 h 90"/>
                  <a:gd name="T6" fmla="*/ 45 w 64"/>
                  <a:gd name="T7" fmla="*/ 79 h 90"/>
                  <a:gd name="T8" fmla="*/ 42 w 64"/>
                  <a:gd name="T9" fmla="*/ 87 h 90"/>
                  <a:gd name="T10" fmla="*/ 33 w 64"/>
                  <a:gd name="T11" fmla="*/ 90 h 90"/>
                  <a:gd name="T12" fmla="*/ 21 w 64"/>
                  <a:gd name="T13" fmla="*/ 87 h 90"/>
                  <a:gd name="T14" fmla="*/ 25 w 64"/>
                  <a:gd name="T15" fmla="*/ 78 h 90"/>
                  <a:gd name="T16" fmla="*/ 30 w 64"/>
                  <a:gd name="T17" fmla="*/ 80 h 90"/>
                  <a:gd name="T18" fmla="*/ 33 w 64"/>
                  <a:gd name="T19" fmla="*/ 79 h 90"/>
                  <a:gd name="T20" fmla="*/ 34 w 64"/>
                  <a:gd name="T21" fmla="*/ 76 h 90"/>
                  <a:gd name="T22" fmla="*/ 30 w 64"/>
                  <a:gd name="T23" fmla="*/ 69 h 90"/>
                  <a:gd name="T24" fmla="*/ 18 w 64"/>
                  <a:gd name="T25" fmla="*/ 65 h 90"/>
                  <a:gd name="T26" fmla="*/ 8 w 64"/>
                  <a:gd name="T27" fmla="*/ 57 h 90"/>
                  <a:gd name="T28" fmla="*/ 2 w 64"/>
                  <a:gd name="T29" fmla="*/ 46 h 90"/>
                  <a:gd name="T30" fmla="*/ 0 w 64"/>
                  <a:gd name="T31" fmla="*/ 34 h 90"/>
                  <a:gd name="T32" fmla="*/ 2 w 64"/>
                  <a:gd name="T33" fmla="*/ 22 h 90"/>
                  <a:gd name="T34" fmla="*/ 9 w 64"/>
                  <a:gd name="T35" fmla="*/ 11 h 90"/>
                  <a:gd name="T36" fmla="*/ 20 w 64"/>
                  <a:gd name="T37" fmla="*/ 3 h 90"/>
                  <a:gd name="T38" fmla="*/ 35 w 64"/>
                  <a:gd name="T39" fmla="*/ 0 h 90"/>
                  <a:gd name="T40" fmla="*/ 52 w 64"/>
                  <a:gd name="T41" fmla="*/ 4 h 90"/>
                  <a:gd name="T42" fmla="*/ 63 w 64"/>
                  <a:gd name="T43" fmla="*/ 15 h 90"/>
                  <a:gd name="T44" fmla="*/ 49 w 64"/>
                  <a:gd name="T45" fmla="*/ 25 h 90"/>
                  <a:gd name="T46" fmla="*/ 46 w 64"/>
                  <a:gd name="T47" fmla="*/ 21 h 90"/>
                  <a:gd name="T48" fmla="*/ 43 w 64"/>
                  <a:gd name="T49" fmla="*/ 19 h 90"/>
                  <a:gd name="T50" fmla="*/ 39 w 64"/>
                  <a:gd name="T51" fmla="*/ 17 h 90"/>
                  <a:gd name="T52" fmla="*/ 35 w 64"/>
                  <a:gd name="T53" fmla="*/ 17 h 90"/>
                  <a:gd name="T54" fmla="*/ 28 w 64"/>
                  <a:gd name="T55" fmla="*/ 18 h 90"/>
                  <a:gd name="T56" fmla="*/ 23 w 64"/>
                  <a:gd name="T57" fmla="*/ 23 h 90"/>
                  <a:gd name="T58" fmla="*/ 20 w 64"/>
                  <a:gd name="T59" fmla="*/ 28 h 90"/>
                  <a:gd name="T60" fmla="*/ 19 w 64"/>
                  <a:gd name="T61" fmla="*/ 35 h 90"/>
                  <a:gd name="T62" fmla="*/ 23 w 64"/>
                  <a:gd name="T63" fmla="*/ 48 h 90"/>
                  <a:gd name="T64" fmla="*/ 35 w 64"/>
                  <a:gd name="T65" fmla="*/ 53 h 90"/>
                  <a:gd name="T66" fmla="*/ 40 w 64"/>
                  <a:gd name="T67" fmla="*/ 52 h 90"/>
                  <a:gd name="T68" fmla="*/ 45 w 64"/>
                  <a:gd name="T69" fmla="*/ 50 h 90"/>
                  <a:gd name="T70" fmla="*/ 49 w 64"/>
                  <a:gd name="T71" fmla="*/ 45 h 90"/>
                  <a:gd name="T72" fmla="*/ 64 w 64"/>
                  <a:gd name="T73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90">
                    <a:moveTo>
                      <a:pt x="64" y="54"/>
                    </a:moveTo>
                    <a:cubicBezTo>
                      <a:pt x="62" y="58"/>
                      <a:pt x="59" y="61"/>
                      <a:pt x="55" y="64"/>
                    </a:cubicBezTo>
                    <a:cubicBezTo>
                      <a:pt x="50" y="67"/>
                      <a:pt x="45" y="69"/>
                      <a:pt x="40" y="69"/>
                    </a:cubicBezTo>
                    <a:cubicBezTo>
                      <a:pt x="43" y="72"/>
                      <a:pt x="45" y="76"/>
                      <a:pt x="45" y="79"/>
                    </a:cubicBezTo>
                    <a:cubicBezTo>
                      <a:pt x="45" y="83"/>
                      <a:pt x="44" y="85"/>
                      <a:pt x="42" y="87"/>
                    </a:cubicBezTo>
                    <a:cubicBezTo>
                      <a:pt x="40" y="89"/>
                      <a:pt x="37" y="90"/>
                      <a:pt x="33" y="90"/>
                    </a:cubicBezTo>
                    <a:cubicBezTo>
                      <a:pt x="29" y="90"/>
                      <a:pt x="25" y="89"/>
                      <a:pt x="21" y="87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7" y="79"/>
                      <a:pt x="28" y="80"/>
                      <a:pt x="30" y="80"/>
                    </a:cubicBezTo>
                    <a:cubicBezTo>
                      <a:pt x="31" y="80"/>
                      <a:pt x="32" y="79"/>
                      <a:pt x="33" y="79"/>
                    </a:cubicBezTo>
                    <a:cubicBezTo>
                      <a:pt x="34" y="78"/>
                      <a:pt x="34" y="77"/>
                      <a:pt x="34" y="76"/>
                    </a:cubicBezTo>
                    <a:cubicBezTo>
                      <a:pt x="34" y="74"/>
                      <a:pt x="33" y="72"/>
                      <a:pt x="30" y="69"/>
                    </a:cubicBezTo>
                    <a:cubicBezTo>
                      <a:pt x="26" y="69"/>
                      <a:pt x="22" y="68"/>
                      <a:pt x="18" y="65"/>
                    </a:cubicBezTo>
                    <a:cubicBezTo>
                      <a:pt x="14" y="63"/>
                      <a:pt x="11" y="60"/>
                      <a:pt x="8" y="57"/>
                    </a:cubicBezTo>
                    <a:cubicBezTo>
                      <a:pt x="6" y="54"/>
                      <a:pt x="4" y="50"/>
                      <a:pt x="2" y="46"/>
                    </a:cubicBezTo>
                    <a:cubicBezTo>
                      <a:pt x="1" y="42"/>
                      <a:pt x="0" y="38"/>
                      <a:pt x="0" y="34"/>
                    </a:cubicBezTo>
                    <a:cubicBezTo>
                      <a:pt x="0" y="30"/>
                      <a:pt x="1" y="26"/>
                      <a:pt x="2" y="22"/>
                    </a:cubicBezTo>
                    <a:cubicBezTo>
                      <a:pt x="4" y="18"/>
                      <a:pt x="6" y="14"/>
                      <a:pt x="9" y="11"/>
                    </a:cubicBezTo>
                    <a:cubicBezTo>
                      <a:pt x="12" y="8"/>
                      <a:pt x="16" y="5"/>
                      <a:pt x="20" y="3"/>
                    </a:cubicBezTo>
                    <a:cubicBezTo>
                      <a:pt x="25" y="1"/>
                      <a:pt x="30" y="0"/>
                      <a:pt x="35" y="0"/>
                    </a:cubicBezTo>
                    <a:cubicBezTo>
                      <a:pt x="42" y="0"/>
                      <a:pt x="47" y="2"/>
                      <a:pt x="52" y="4"/>
                    </a:cubicBezTo>
                    <a:cubicBezTo>
                      <a:pt x="57" y="7"/>
                      <a:pt x="61" y="11"/>
                      <a:pt x="63" y="1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8" y="24"/>
                      <a:pt x="47" y="22"/>
                      <a:pt x="46" y="21"/>
                    </a:cubicBezTo>
                    <a:cubicBezTo>
                      <a:pt x="45" y="20"/>
                      <a:pt x="44" y="19"/>
                      <a:pt x="43" y="19"/>
                    </a:cubicBezTo>
                    <a:cubicBezTo>
                      <a:pt x="41" y="18"/>
                      <a:pt x="40" y="18"/>
                      <a:pt x="39" y="17"/>
                    </a:cubicBezTo>
                    <a:cubicBezTo>
                      <a:pt x="37" y="17"/>
                      <a:pt x="36" y="17"/>
                      <a:pt x="35" y="17"/>
                    </a:cubicBezTo>
                    <a:cubicBezTo>
                      <a:pt x="32" y="17"/>
                      <a:pt x="30" y="17"/>
                      <a:pt x="28" y="18"/>
                    </a:cubicBezTo>
                    <a:cubicBezTo>
                      <a:pt x="26" y="20"/>
                      <a:pt x="24" y="21"/>
                      <a:pt x="23" y="23"/>
                    </a:cubicBezTo>
                    <a:cubicBezTo>
                      <a:pt x="22" y="24"/>
                      <a:pt x="21" y="26"/>
                      <a:pt x="20" y="28"/>
                    </a:cubicBezTo>
                    <a:cubicBezTo>
                      <a:pt x="19" y="30"/>
                      <a:pt x="19" y="33"/>
                      <a:pt x="19" y="35"/>
                    </a:cubicBezTo>
                    <a:cubicBezTo>
                      <a:pt x="19" y="40"/>
                      <a:pt x="21" y="44"/>
                      <a:pt x="23" y="48"/>
                    </a:cubicBezTo>
                    <a:cubicBezTo>
                      <a:pt x="26" y="51"/>
                      <a:pt x="30" y="53"/>
                      <a:pt x="35" y="53"/>
                    </a:cubicBezTo>
                    <a:cubicBezTo>
                      <a:pt x="37" y="53"/>
                      <a:pt x="39" y="53"/>
                      <a:pt x="40" y="52"/>
                    </a:cubicBezTo>
                    <a:cubicBezTo>
                      <a:pt x="42" y="52"/>
                      <a:pt x="44" y="51"/>
                      <a:pt x="45" y="50"/>
                    </a:cubicBezTo>
                    <a:cubicBezTo>
                      <a:pt x="47" y="48"/>
                      <a:pt x="48" y="47"/>
                      <a:pt x="49" y="45"/>
                    </a:cubicBezTo>
                    <a:lnTo>
                      <a:pt x="64" y="54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" name="Freeform 366"/>
              <p:cNvSpPr>
                <a:spLocks noEditPoints="1"/>
              </p:cNvSpPr>
              <p:nvPr/>
            </p:nvSpPr>
            <p:spPr bwMode="auto">
              <a:xfrm>
                <a:off x="7558088" y="4067175"/>
                <a:ext cx="103188" cy="103188"/>
              </a:xfrm>
              <a:custGeom>
                <a:avLst/>
                <a:gdLst>
                  <a:gd name="T0" fmla="*/ 0 w 70"/>
                  <a:gd name="T1" fmla="*/ 35 h 70"/>
                  <a:gd name="T2" fmla="*/ 3 w 70"/>
                  <a:gd name="T3" fmla="*/ 22 h 70"/>
                  <a:gd name="T4" fmla="*/ 10 w 70"/>
                  <a:gd name="T5" fmla="*/ 11 h 70"/>
                  <a:gd name="T6" fmla="*/ 21 w 70"/>
                  <a:gd name="T7" fmla="*/ 3 h 70"/>
                  <a:gd name="T8" fmla="*/ 35 w 70"/>
                  <a:gd name="T9" fmla="*/ 0 h 70"/>
                  <a:gd name="T10" fmla="*/ 49 w 70"/>
                  <a:gd name="T11" fmla="*/ 3 h 70"/>
                  <a:gd name="T12" fmla="*/ 60 w 70"/>
                  <a:gd name="T13" fmla="*/ 11 h 70"/>
                  <a:gd name="T14" fmla="*/ 67 w 70"/>
                  <a:gd name="T15" fmla="*/ 22 h 70"/>
                  <a:gd name="T16" fmla="*/ 70 w 70"/>
                  <a:gd name="T17" fmla="*/ 35 h 70"/>
                  <a:gd name="T18" fmla="*/ 67 w 70"/>
                  <a:gd name="T19" fmla="*/ 48 h 70"/>
                  <a:gd name="T20" fmla="*/ 60 w 70"/>
                  <a:gd name="T21" fmla="*/ 59 h 70"/>
                  <a:gd name="T22" fmla="*/ 49 w 70"/>
                  <a:gd name="T23" fmla="*/ 67 h 70"/>
                  <a:gd name="T24" fmla="*/ 35 w 70"/>
                  <a:gd name="T25" fmla="*/ 70 h 70"/>
                  <a:gd name="T26" fmla="*/ 20 w 70"/>
                  <a:gd name="T27" fmla="*/ 67 h 70"/>
                  <a:gd name="T28" fmla="*/ 9 w 70"/>
                  <a:gd name="T29" fmla="*/ 59 h 70"/>
                  <a:gd name="T30" fmla="*/ 2 w 70"/>
                  <a:gd name="T31" fmla="*/ 48 h 70"/>
                  <a:gd name="T32" fmla="*/ 0 w 70"/>
                  <a:gd name="T33" fmla="*/ 35 h 70"/>
                  <a:gd name="T34" fmla="*/ 35 w 70"/>
                  <a:gd name="T35" fmla="*/ 53 h 70"/>
                  <a:gd name="T36" fmla="*/ 42 w 70"/>
                  <a:gd name="T37" fmla="*/ 51 h 70"/>
                  <a:gd name="T38" fmla="*/ 47 w 70"/>
                  <a:gd name="T39" fmla="*/ 47 h 70"/>
                  <a:gd name="T40" fmla="*/ 50 w 70"/>
                  <a:gd name="T41" fmla="*/ 41 h 70"/>
                  <a:gd name="T42" fmla="*/ 50 w 70"/>
                  <a:gd name="T43" fmla="*/ 35 h 70"/>
                  <a:gd name="T44" fmla="*/ 49 w 70"/>
                  <a:gd name="T45" fmla="*/ 26 h 70"/>
                  <a:gd name="T46" fmla="*/ 43 w 70"/>
                  <a:gd name="T47" fmla="*/ 19 h 70"/>
                  <a:gd name="T48" fmla="*/ 35 w 70"/>
                  <a:gd name="T49" fmla="*/ 17 h 70"/>
                  <a:gd name="T50" fmla="*/ 28 w 70"/>
                  <a:gd name="T51" fmla="*/ 18 h 70"/>
                  <a:gd name="T52" fmla="*/ 23 w 70"/>
                  <a:gd name="T53" fmla="*/ 23 h 70"/>
                  <a:gd name="T54" fmla="*/ 20 w 70"/>
                  <a:gd name="T55" fmla="*/ 28 h 70"/>
                  <a:gd name="T56" fmla="*/ 19 w 70"/>
                  <a:gd name="T57" fmla="*/ 35 h 70"/>
                  <a:gd name="T58" fmla="*/ 20 w 70"/>
                  <a:gd name="T59" fmla="*/ 42 h 70"/>
                  <a:gd name="T60" fmla="*/ 23 w 70"/>
                  <a:gd name="T61" fmla="*/ 47 h 70"/>
                  <a:gd name="T62" fmla="*/ 28 w 70"/>
                  <a:gd name="T63" fmla="*/ 52 h 70"/>
                  <a:gd name="T64" fmla="*/ 35 w 70"/>
                  <a:gd name="T65" fmla="*/ 5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70">
                    <a:moveTo>
                      <a:pt x="0" y="35"/>
                    </a:moveTo>
                    <a:cubicBezTo>
                      <a:pt x="0" y="30"/>
                      <a:pt x="1" y="26"/>
                      <a:pt x="3" y="22"/>
                    </a:cubicBezTo>
                    <a:cubicBezTo>
                      <a:pt x="4" y="18"/>
                      <a:pt x="7" y="14"/>
                      <a:pt x="10" y="11"/>
                    </a:cubicBezTo>
                    <a:cubicBezTo>
                      <a:pt x="13" y="7"/>
                      <a:pt x="17" y="5"/>
                      <a:pt x="21" y="3"/>
                    </a:cubicBezTo>
                    <a:cubicBezTo>
                      <a:pt x="25" y="1"/>
                      <a:pt x="30" y="0"/>
                      <a:pt x="35" y="0"/>
                    </a:cubicBezTo>
                    <a:cubicBezTo>
                      <a:pt x="40" y="0"/>
                      <a:pt x="45" y="1"/>
                      <a:pt x="49" y="3"/>
                    </a:cubicBezTo>
                    <a:cubicBezTo>
                      <a:pt x="54" y="5"/>
                      <a:pt x="57" y="8"/>
                      <a:pt x="60" y="11"/>
                    </a:cubicBezTo>
                    <a:cubicBezTo>
                      <a:pt x="63" y="14"/>
                      <a:pt x="65" y="18"/>
                      <a:pt x="67" y="22"/>
                    </a:cubicBezTo>
                    <a:cubicBezTo>
                      <a:pt x="69" y="26"/>
                      <a:pt x="70" y="31"/>
                      <a:pt x="70" y="35"/>
                    </a:cubicBezTo>
                    <a:cubicBezTo>
                      <a:pt x="70" y="40"/>
                      <a:pt x="69" y="44"/>
                      <a:pt x="67" y="48"/>
                    </a:cubicBezTo>
                    <a:cubicBezTo>
                      <a:pt x="65" y="52"/>
                      <a:pt x="63" y="56"/>
                      <a:pt x="60" y="59"/>
                    </a:cubicBezTo>
                    <a:cubicBezTo>
                      <a:pt x="57" y="62"/>
                      <a:pt x="53" y="65"/>
                      <a:pt x="49" y="67"/>
                    </a:cubicBezTo>
                    <a:cubicBezTo>
                      <a:pt x="44" y="69"/>
                      <a:pt x="40" y="70"/>
                      <a:pt x="35" y="70"/>
                    </a:cubicBezTo>
                    <a:cubicBezTo>
                      <a:pt x="30" y="70"/>
                      <a:pt x="25" y="69"/>
                      <a:pt x="20" y="67"/>
                    </a:cubicBezTo>
                    <a:cubicBezTo>
                      <a:pt x="16" y="65"/>
                      <a:pt x="12" y="62"/>
                      <a:pt x="9" y="59"/>
                    </a:cubicBezTo>
                    <a:cubicBezTo>
                      <a:pt x="7" y="56"/>
                      <a:pt x="4" y="52"/>
                      <a:pt x="2" y="48"/>
                    </a:cubicBezTo>
                    <a:cubicBezTo>
                      <a:pt x="1" y="43"/>
                      <a:pt x="0" y="39"/>
                      <a:pt x="0" y="35"/>
                    </a:cubicBezTo>
                    <a:close/>
                    <a:moveTo>
                      <a:pt x="35" y="53"/>
                    </a:moveTo>
                    <a:cubicBezTo>
                      <a:pt x="37" y="53"/>
                      <a:pt x="40" y="52"/>
                      <a:pt x="42" y="51"/>
                    </a:cubicBezTo>
                    <a:cubicBezTo>
                      <a:pt x="44" y="50"/>
                      <a:pt x="46" y="49"/>
                      <a:pt x="47" y="47"/>
                    </a:cubicBezTo>
                    <a:cubicBezTo>
                      <a:pt x="48" y="45"/>
                      <a:pt x="49" y="44"/>
                      <a:pt x="50" y="41"/>
                    </a:cubicBezTo>
                    <a:cubicBezTo>
                      <a:pt x="50" y="39"/>
                      <a:pt x="50" y="37"/>
                      <a:pt x="50" y="35"/>
                    </a:cubicBezTo>
                    <a:cubicBezTo>
                      <a:pt x="50" y="32"/>
                      <a:pt x="50" y="29"/>
                      <a:pt x="49" y="26"/>
                    </a:cubicBezTo>
                    <a:cubicBezTo>
                      <a:pt x="48" y="23"/>
                      <a:pt x="46" y="21"/>
                      <a:pt x="43" y="19"/>
                    </a:cubicBezTo>
                    <a:cubicBezTo>
                      <a:pt x="41" y="18"/>
                      <a:pt x="38" y="17"/>
                      <a:pt x="35" y="17"/>
                    </a:cubicBezTo>
                    <a:cubicBezTo>
                      <a:pt x="32" y="17"/>
                      <a:pt x="30" y="17"/>
                      <a:pt x="28" y="18"/>
                    </a:cubicBezTo>
                    <a:cubicBezTo>
                      <a:pt x="26" y="19"/>
                      <a:pt x="24" y="21"/>
                      <a:pt x="23" y="23"/>
                    </a:cubicBezTo>
                    <a:cubicBezTo>
                      <a:pt x="22" y="24"/>
                      <a:pt x="21" y="26"/>
                      <a:pt x="20" y="28"/>
                    </a:cubicBezTo>
                    <a:cubicBezTo>
                      <a:pt x="19" y="30"/>
                      <a:pt x="19" y="33"/>
                      <a:pt x="19" y="35"/>
                    </a:cubicBezTo>
                    <a:cubicBezTo>
                      <a:pt x="19" y="37"/>
                      <a:pt x="19" y="40"/>
                      <a:pt x="20" y="42"/>
                    </a:cubicBezTo>
                    <a:cubicBezTo>
                      <a:pt x="21" y="44"/>
                      <a:pt x="22" y="46"/>
                      <a:pt x="23" y="47"/>
                    </a:cubicBezTo>
                    <a:cubicBezTo>
                      <a:pt x="24" y="49"/>
                      <a:pt x="26" y="51"/>
                      <a:pt x="28" y="52"/>
                    </a:cubicBezTo>
                    <a:cubicBezTo>
                      <a:pt x="30" y="53"/>
                      <a:pt x="32" y="53"/>
                      <a:pt x="35" y="53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" name="Freeform 367"/>
              <p:cNvSpPr>
                <a:spLocks/>
              </p:cNvSpPr>
              <p:nvPr/>
            </p:nvSpPr>
            <p:spPr bwMode="auto">
              <a:xfrm>
                <a:off x="7694613" y="4067175"/>
                <a:ext cx="82550" cy="103188"/>
              </a:xfrm>
              <a:custGeom>
                <a:avLst/>
                <a:gdLst>
                  <a:gd name="T0" fmla="*/ 46 w 56"/>
                  <a:gd name="T1" fmla="*/ 23 h 70"/>
                  <a:gd name="T2" fmla="*/ 45 w 56"/>
                  <a:gd name="T3" fmla="*/ 22 h 70"/>
                  <a:gd name="T4" fmla="*/ 42 w 56"/>
                  <a:gd name="T5" fmla="*/ 21 h 70"/>
                  <a:gd name="T6" fmla="*/ 38 w 56"/>
                  <a:gd name="T7" fmla="*/ 19 h 70"/>
                  <a:gd name="T8" fmla="*/ 33 w 56"/>
                  <a:gd name="T9" fmla="*/ 17 h 70"/>
                  <a:gd name="T10" fmla="*/ 28 w 56"/>
                  <a:gd name="T11" fmla="*/ 17 h 70"/>
                  <a:gd name="T12" fmla="*/ 22 w 56"/>
                  <a:gd name="T13" fmla="*/ 20 h 70"/>
                  <a:gd name="T14" fmla="*/ 22 w 56"/>
                  <a:gd name="T15" fmla="*/ 21 h 70"/>
                  <a:gd name="T16" fmla="*/ 23 w 56"/>
                  <a:gd name="T17" fmla="*/ 23 h 70"/>
                  <a:gd name="T18" fmla="*/ 25 w 56"/>
                  <a:gd name="T19" fmla="*/ 23 h 70"/>
                  <a:gd name="T20" fmla="*/ 27 w 56"/>
                  <a:gd name="T21" fmla="*/ 24 h 70"/>
                  <a:gd name="T22" fmla="*/ 29 w 56"/>
                  <a:gd name="T23" fmla="*/ 25 h 70"/>
                  <a:gd name="T24" fmla="*/ 32 w 56"/>
                  <a:gd name="T25" fmla="*/ 26 h 70"/>
                  <a:gd name="T26" fmla="*/ 35 w 56"/>
                  <a:gd name="T27" fmla="*/ 27 h 70"/>
                  <a:gd name="T28" fmla="*/ 42 w 56"/>
                  <a:gd name="T29" fmla="*/ 29 h 70"/>
                  <a:gd name="T30" fmla="*/ 48 w 56"/>
                  <a:gd name="T31" fmla="*/ 32 h 70"/>
                  <a:gd name="T32" fmla="*/ 52 w 56"/>
                  <a:gd name="T33" fmla="*/ 36 h 70"/>
                  <a:gd name="T34" fmla="*/ 55 w 56"/>
                  <a:gd name="T35" fmla="*/ 41 h 70"/>
                  <a:gd name="T36" fmla="*/ 56 w 56"/>
                  <a:gd name="T37" fmla="*/ 48 h 70"/>
                  <a:gd name="T38" fmla="*/ 54 w 56"/>
                  <a:gd name="T39" fmla="*/ 57 h 70"/>
                  <a:gd name="T40" fmla="*/ 50 w 56"/>
                  <a:gd name="T41" fmla="*/ 63 h 70"/>
                  <a:gd name="T42" fmla="*/ 44 w 56"/>
                  <a:gd name="T43" fmla="*/ 67 h 70"/>
                  <a:gd name="T44" fmla="*/ 37 w 56"/>
                  <a:gd name="T45" fmla="*/ 69 h 70"/>
                  <a:gd name="T46" fmla="*/ 30 w 56"/>
                  <a:gd name="T47" fmla="*/ 70 h 70"/>
                  <a:gd name="T48" fmla="*/ 14 w 56"/>
                  <a:gd name="T49" fmla="*/ 68 h 70"/>
                  <a:gd name="T50" fmla="*/ 0 w 56"/>
                  <a:gd name="T51" fmla="*/ 62 h 70"/>
                  <a:gd name="T52" fmla="*/ 8 w 56"/>
                  <a:gd name="T53" fmla="*/ 45 h 70"/>
                  <a:gd name="T54" fmla="*/ 9 w 56"/>
                  <a:gd name="T55" fmla="*/ 46 h 70"/>
                  <a:gd name="T56" fmla="*/ 13 w 56"/>
                  <a:gd name="T57" fmla="*/ 48 h 70"/>
                  <a:gd name="T58" fmla="*/ 18 w 56"/>
                  <a:gd name="T59" fmla="*/ 50 h 70"/>
                  <a:gd name="T60" fmla="*/ 24 w 56"/>
                  <a:gd name="T61" fmla="*/ 52 h 70"/>
                  <a:gd name="T62" fmla="*/ 30 w 56"/>
                  <a:gd name="T63" fmla="*/ 53 h 70"/>
                  <a:gd name="T64" fmla="*/ 35 w 56"/>
                  <a:gd name="T65" fmla="*/ 50 h 70"/>
                  <a:gd name="T66" fmla="*/ 35 w 56"/>
                  <a:gd name="T67" fmla="*/ 48 h 70"/>
                  <a:gd name="T68" fmla="*/ 32 w 56"/>
                  <a:gd name="T69" fmla="*/ 46 h 70"/>
                  <a:gd name="T70" fmla="*/ 29 w 56"/>
                  <a:gd name="T71" fmla="*/ 45 h 70"/>
                  <a:gd name="T72" fmla="*/ 25 w 56"/>
                  <a:gd name="T73" fmla="*/ 44 h 70"/>
                  <a:gd name="T74" fmla="*/ 20 w 56"/>
                  <a:gd name="T75" fmla="*/ 42 h 70"/>
                  <a:gd name="T76" fmla="*/ 7 w 56"/>
                  <a:gd name="T77" fmla="*/ 35 h 70"/>
                  <a:gd name="T78" fmla="*/ 3 w 56"/>
                  <a:gd name="T79" fmla="*/ 23 h 70"/>
                  <a:gd name="T80" fmla="*/ 5 w 56"/>
                  <a:gd name="T81" fmla="*/ 13 h 70"/>
                  <a:gd name="T82" fmla="*/ 10 w 56"/>
                  <a:gd name="T83" fmla="*/ 6 h 70"/>
                  <a:gd name="T84" fmla="*/ 19 w 56"/>
                  <a:gd name="T85" fmla="*/ 2 h 70"/>
                  <a:gd name="T86" fmla="*/ 28 w 56"/>
                  <a:gd name="T87" fmla="*/ 0 h 70"/>
                  <a:gd name="T88" fmla="*/ 54 w 56"/>
                  <a:gd name="T89" fmla="*/ 7 h 70"/>
                  <a:gd name="T90" fmla="*/ 46 w 56"/>
                  <a:gd name="T91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70">
                    <a:moveTo>
                      <a:pt x="46" y="23"/>
                    </a:moveTo>
                    <a:cubicBezTo>
                      <a:pt x="46" y="23"/>
                      <a:pt x="45" y="23"/>
                      <a:pt x="45" y="22"/>
                    </a:cubicBezTo>
                    <a:cubicBezTo>
                      <a:pt x="44" y="22"/>
                      <a:pt x="43" y="22"/>
                      <a:pt x="42" y="21"/>
                    </a:cubicBezTo>
                    <a:cubicBezTo>
                      <a:pt x="40" y="20"/>
                      <a:pt x="39" y="19"/>
                      <a:pt x="38" y="19"/>
                    </a:cubicBezTo>
                    <a:cubicBezTo>
                      <a:pt x="36" y="18"/>
                      <a:pt x="35" y="18"/>
                      <a:pt x="33" y="17"/>
                    </a:cubicBezTo>
                    <a:cubicBezTo>
                      <a:pt x="31" y="17"/>
                      <a:pt x="29" y="17"/>
                      <a:pt x="28" y="17"/>
                    </a:cubicBezTo>
                    <a:cubicBezTo>
                      <a:pt x="24" y="17"/>
                      <a:pt x="22" y="18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5" y="24"/>
                      <a:pt x="26" y="24"/>
                      <a:pt x="27" y="24"/>
                    </a:cubicBezTo>
                    <a:cubicBezTo>
                      <a:pt x="28" y="25"/>
                      <a:pt x="28" y="25"/>
                      <a:pt x="29" y="25"/>
                    </a:cubicBezTo>
                    <a:cubicBezTo>
                      <a:pt x="30" y="25"/>
                      <a:pt x="31" y="26"/>
                      <a:pt x="32" y="26"/>
                    </a:cubicBezTo>
                    <a:cubicBezTo>
                      <a:pt x="33" y="26"/>
                      <a:pt x="34" y="27"/>
                      <a:pt x="35" y="27"/>
                    </a:cubicBezTo>
                    <a:cubicBezTo>
                      <a:pt x="38" y="28"/>
                      <a:pt x="40" y="29"/>
                      <a:pt x="42" y="29"/>
                    </a:cubicBezTo>
                    <a:cubicBezTo>
                      <a:pt x="44" y="30"/>
                      <a:pt x="46" y="31"/>
                      <a:pt x="48" y="32"/>
                    </a:cubicBezTo>
                    <a:cubicBezTo>
                      <a:pt x="49" y="34"/>
                      <a:pt x="51" y="35"/>
                      <a:pt x="52" y="36"/>
                    </a:cubicBezTo>
                    <a:cubicBezTo>
                      <a:pt x="53" y="38"/>
                      <a:pt x="54" y="39"/>
                      <a:pt x="55" y="41"/>
                    </a:cubicBezTo>
                    <a:cubicBezTo>
                      <a:pt x="55" y="43"/>
                      <a:pt x="56" y="46"/>
                      <a:pt x="56" y="48"/>
                    </a:cubicBezTo>
                    <a:cubicBezTo>
                      <a:pt x="56" y="51"/>
                      <a:pt x="55" y="54"/>
                      <a:pt x="54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8" y="65"/>
                      <a:pt x="46" y="66"/>
                      <a:pt x="44" y="67"/>
                    </a:cubicBezTo>
                    <a:cubicBezTo>
                      <a:pt x="42" y="68"/>
                      <a:pt x="40" y="69"/>
                      <a:pt x="37" y="69"/>
                    </a:cubicBezTo>
                    <a:cubicBezTo>
                      <a:pt x="35" y="70"/>
                      <a:pt x="32" y="70"/>
                      <a:pt x="30" y="70"/>
                    </a:cubicBezTo>
                    <a:cubicBezTo>
                      <a:pt x="25" y="70"/>
                      <a:pt x="19" y="69"/>
                      <a:pt x="14" y="68"/>
                    </a:cubicBezTo>
                    <a:cubicBezTo>
                      <a:pt x="9" y="66"/>
                      <a:pt x="4" y="64"/>
                      <a:pt x="0" y="62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6"/>
                      <a:pt x="9" y="46"/>
                      <a:pt x="9" y="46"/>
                    </a:cubicBezTo>
                    <a:cubicBezTo>
                      <a:pt x="10" y="47"/>
                      <a:pt x="11" y="47"/>
                      <a:pt x="13" y="48"/>
                    </a:cubicBezTo>
                    <a:cubicBezTo>
                      <a:pt x="14" y="49"/>
                      <a:pt x="16" y="50"/>
                      <a:pt x="18" y="50"/>
                    </a:cubicBezTo>
                    <a:cubicBezTo>
                      <a:pt x="19" y="51"/>
                      <a:pt x="21" y="52"/>
                      <a:pt x="24" y="52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4" y="53"/>
                      <a:pt x="35" y="52"/>
                      <a:pt x="35" y="50"/>
                    </a:cubicBezTo>
                    <a:cubicBezTo>
                      <a:pt x="35" y="49"/>
                      <a:pt x="35" y="49"/>
                      <a:pt x="35" y="48"/>
                    </a:cubicBezTo>
                    <a:cubicBezTo>
                      <a:pt x="34" y="47"/>
                      <a:pt x="33" y="47"/>
                      <a:pt x="32" y="46"/>
                    </a:cubicBezTo>
                    <a:cubicBezTo>
                      <a:pt x="31" y="46"/>
                      <a:pt x="30" y="46"/>
                      <a:pt x="29" y="45"/>
                    </a:cubicBezTo>
                    <a:cubicBezTo>
                      <a:pt x="28" y="45"/>
                      <a:pt x="27" y="44"/>
                      <a:pt x="25" y="44"/>
                    </a:cubicBezTo>
                    <a:cubicBezTo>
                      <a:pt x="23" y="43"/>
                      <a:pt x="21" y="43"/>
                      <a:pt x="20" y="42"/>
                    </a:cubicBezTo>
                    <a:cubicBezTo>
                      <a:pt x="14" y="40"/>
                      <a:pt x="9" y="38"/>
                      <a:pt x="7" y="35"/>
                    </a:cubicBezTo>
                    <a:cubicBezTo>
                      <a:pt x="4" y="32"/>
                      <a:pt x="3" y="28"/>
                      <a:pt x="3" y="23"/>
                    </a:cubicBezTo>
                    <a:cubicBezTo>
                      <a:pt x="3" y="19"/>
                      <a:pt x="3" y="16"/>
                      <a:pt x="5" y="13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3" y="4"/>
                      <a:pt x="16" y="3"/>
                      <a:pt x="19" y="2"/>
                    </a:cubicBezTo>
                    <a:cubicBezTo>
                      <a:pt x="22" y="1"/>
                      <a:pt x="25" y="0"/>
                      <a:pt x="28" y="0"/>
                    </a:cubicBezTo>
                    <a:cubicBezTo>
                      <a:pt x="36" y="0"/>
                      <a:pt x="44" y="2"/>
                      <a:pt x="54" y="7"/>
                    </a:cubicBez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" name="Freeform 368"/>
              <p:cNvSpPr>
                <a:spLocks noEditPoints="1"/>
              </p:cNvSpPr>
              <p:nvPr/>
            </p:nvSpPr>
            <p:spPr bwMode="auto">
              <a:xfrm>
                <a:off x="7877175" y="4068763"/>
                <a:ext cx="77788" cy="100013"/>
              </a:xfrm>
              <a:custGeom>
                <a:avLst/>
                <a:gdLst>
                  <a:gd name="T0" fmla="*/ 0 w 53"/>
                  <a:gd name="T1" fmla="*/ 68 h 68"/>
                  <a:gd name="T2" fmla="*/ 0 w 53"/>
                  <a:gd name="T3" fmla="*/ 0 h 68"/>
                  <a:gd name="T4" fmla="*/ 30 w 53"/>
                  <a:gd name="T5" fmla="*/ 0 h 68"/>
                  <a:gd name="T6" fmla="*/ 39 w 53"/>
                  <a:gd name="T7" fmla="*/ 2 h 68"/>
                  <a:gd name="T8" fmla="*/ 46 w 53"/>
                  <a:gd name="T9" fmla="*/ 7 h 68"/>
                  <a:gd name="T10" fmla="*/ 51 w 53"/>
                  <a:gd name="T11" fmla="*/ 15 h 68"/>
                  <a:gd name="T12" fmla="*/ 53 w 53"/>
                  <a:gd name="T13" fmla="*/ 23 h 68"/>
                  <a:gd name="T14" fmla="*/ 51 w 53"/>
                  <a:gd name="T15" fmla="*/ 32 h 68"/>
                  <a:gd name="T16" fmla="*/ 47 w 53"/>
                  <a:gd name="T17" fmla="*/ 40 h 68"/>
                  <a:gd name="T18" fmla="*/ 40 w 53"/>
                  <a:gd name="T19" fmla="*/ 45 h 68"/>
                  <a:gd name="T20" fmla="*/ 30 w 53"/>
                  <a:gd name="T21" fmla="*/ 47 h 68"/>
                  <a:gd name="T22" fmla="*/ 19 w 53"/>
                  <a:gd name="T23" fmla="*/ 47 h 68"/>
                  <a:gd name="T24" fmla="*/ 19 w 53"/>
                  <a:gd name="T25" fmla="*/ 68 h 68"/>
                  <a:gd name="T26" fmla="*/ 0 w 53"/>
                  <a:gd name="T27" fmla="*/ 68 h 68"/>
                  <a:gd name="T28" fmla="*/ 19 w 53"/>
                  <a:gd name="T29" fmla="*/ 31 h 68"/>
                  <a:gd name="T30" fmla="*/ 29 w 53"/>
                  <a:gd name="T31" fmla="*/ 31 h 68"/>
                  <a:gd name="T32" fmla="*/ 32 w 53"/>
                  <a:gd name="T33" fmla="*/ 29 h 68"/>
                  <a:gd name="T34" fmla="*/ 34 w 53"/>
                  <a:gd name="T35" fmla="*/ 23 h 68"/>
                  <a:gd name="T36" fmla="*/ 32 w 53"/>
                  <a:gd name="T37" fmla="*/ 18 h 68"/>
                  <a:gd name="T38" fmla="*/ 29 w 53"/>
                  <a:gd name="T39" fmla="*/ 16 h 68"/>
                  <a:gd name="T40" fmla="*/ 19 w 53"/>
                  <a:gd name="T41" fmla="*/ 16 h 68"/>
                  <a:gd name="T42" fmla="*/ 19 w 53"/>
                  <a:gd name="T43" fmla="*/ 3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" h="68">
                    <a:moveTo>
                      <a:pt x="0" y="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0"/>
                      <a:pt x="39" y="2"/>
                    </a:cubicBezTo>
                    <a:cubicBezTo>
                      <a:pt x="42" y="3"/>
                      <a:pt x="44" y="5"/>
                      <a:pt x="46" y="7"/>
                    </a:cubicBezTo>
                    <a:cubicBezTo>
                      <a:pt x="48" y="9"/>
                      <a:pt x="50" y="12"/>
                      <a:pt x="51" y="15"/>
                    </a:cubicBezTo>
                    <a:cubicBezTo>
                      <a:pt x="52" y="18"/>
                      <a:pt x="53" y="20"/>
                      <a:pt x="53" y="23"/>
                    </a:cubicBezTo>
                    <a:cubicBezTo>
                      <a:pt x="53" y="26"/>
                      <a:pt x="52" y="29"/>
                      <a:pt x="51" y="32"/>
                    </a:cubicBezTo>
                    <a:cubicBezTo>
                      <a:pt x="50" y="35"/>
                      <a:pt x="49" y="38"/>
                      <a:pt x="47" y="40"/>
                    </a:cubicBezTo>
                    <a:cubicBezTo>
                      <a:pt x="45" y="42"/>
                      <a:pt x="42" y="44"/>
                      <a:pt x="40" y="45"/>
                    </a:cubicBezTo>
                    <a:cubicBezTo>
                      <a:pt x="37" y="46"/>
                      <a:pt x="34" y="47"/>
                      <a:pt x="30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68"/>
                      <a:pt x="19" y="68"/>
                      <a:pt x="19" y="68"/>
                    </a:cubicBezTo>
                    <a:lnTo>
                      <a:pt x="0" y="68"/>
                    </a:lnTo>
                    <a:close/>
                    <a:moveTo>
                      <a:pt x="19" y="31"/>
                    </a:move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1"/>
                      <a:pt x="31" y="30"/>
                      <a:pt x="32" y="29"/>
                    </a:cubicBezTo>
                    <a:cubicBezTo>
                      <a:pt x="33" y="28"/>
                      <a:pt x="34" y="26"/>
                      <a:pt x="34" y="23"/>
                    </a:cubicBezTo>
                    <a:cubicBezTo>
                      <a:pt x="34" y="21"/>
                      <a:pt x="33" y="19"/>
                      <a:pt x="32" y="18"/>
                    </a:cubicBezTo>
                    <a:cubicBezTo>
                      <a:pt x="31" y="17"/>
                      <a:pt x="30" y="16"/>
                      <a:pt x="29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" name="Freeform 369"/>
              <p:cNvSpPr>
                <a:spLocks noEditPoints="1"/>
              </p:cNvSpPr>
              <p:nvPr/>
            </p:nvSpPr>
            <p:spPr bwMode="auto">
              <a:xfrm>
                <a:off x="7993063" y="4038600"/>
                <a:ext cx="92075" cy="131763"/>
              </a:xfrm>
              <a:custGeom>
                <a:avLst/>
                <a:gdLst>
                  <a:gd name="T0" fmla="*/ 31 w 62"/>
                  <a:gd name="T1" fmla="*/ 89 h 89"/>
                  <a:gd name="T2" fmla="*/ 19 w 62"/>
                  <a:gd name="T3" fmla="*/ 87 h 89"/>
                  <a:gd name="T4" fmla="*/ 10 w 62"/>
                  <a:gd name="T5" fmla="*/ 82 h 89"/>
                  <a:gd name="T6" fmla="*/ 4 w 62"/>
                  <a:gd name="T7" fmla="*/ 75 h 89"/>
                  <a:gd name="T8" fmla="*/ 1 w 62"/>
                  <a:gd name="T9" fmla="*/ 65 h 89"/>
                  <a:gd name="T10" fmla="*/ 0 w 62"/>
                  <a:gd name="T11" fmla="*/ 55 h 89"/>
                  <a:gd name="T12" fmla="*/ 0 w 62"/>
                  <a:gd name="T13" fmla="*/ 20 h 89"/>
                  <a:gd name="T14" fmla="*/ 19 w 62"/>
                  <a:gd name="T15" fmla="*/ 20 h 89"/>
                  <a:gd name="T16" fmla="*/ 19 w 62"/>
                  <a:gd name="T17" fmla="*/ 55 h 89"/>
                  <a:gd name="T18" fmla="*/ 19 w 62"/>
                  <a:gd name="T19" fmla="*/ 61 h 89"/>
                  <a:gd name="T20" fmla="*/ 21 w 62"/>
                  <a:gd name="T21" fmla="*/ 67 h 89"/>
                  <a:gd name="T22" fmla="*/ 25 w 62"/>
                  <a:gd name="T23" fmla="*/ 71 h 89"/>
                  <a:gd name="T24" fmla="*/ 31 w 62"/>
                  <a:gd name="T25" fmla="*/ 72 h 89"/>
                  <a:gd name="T26" fmla="*/ 36 w 62"/>
                  <a:gd name="T27" fmla="*/ 71 h 89"/>
                  <a:gd name="T28" fmla="*/ 40 w 62"/>
                  <a:gd name="T29" fmla="*/ 67 h 89"/>
                  <a:gd name="T30" fmla="*/ 42 w 62"/>
                  <a:gd name="T31" fmla="*/ 61 h 89"/>
                  <a:gd name="T32" fmla="*/ 43 w 62"/>
                  <a:gd name="T33" fmla="*/ 55 h 89"/>
                  <a:gd name="T34" fmla="*/ 43 w 62"/>
                  <a:gd name="T35" fmla="*/ 20 h 89"/>
                  <a:gd name="T36" fmla="*/ 62 w 62"/>
                  <a:gd name="T37" fmla="*/ 20 h 89"/>
                  <a:gd name="T38" fmla="*/ 62 w 62"/>
                  <a:gd name="T39" fmla="*/ 55 h 89"/>
                  <a:gd name="T40" fmla="*/ 60 w 62"/>
                  <a:gd name="T41" fmla="*/ 68 h 89"/>
                  <a:gd name="T42" fmla="*/ 54 w 62"/>
                  <a:gd name="T43" fmla="*/ 79 h 89"/>
                  <a:gd name="T44" fmla="*/ 45 w 62"/>
                  <a:gd name="T45" fmla="*/ 86 h 89"/>
                  <a:gd name="T46" fmla="*/ 31 w 62"/>
                  <a:gd name="T47" fmla="*/ 89 h 89"/>
                  <a:gd name="T48" fmla="*/ 37 w 62"/>
                  <a:gd name="T49" fmla="*/ 17 h 89"/>
                  <a:gd name="T50" fmla="*/ 25 w 62"/>
                  <a:gd name="T51" fmla="*/ 14 h 89"/>
                  <a:gd name="T52" fmla="*/ 30 w 62"/>
                  <a:gd name="T53" fmla="*/ 0 h 89"/>
                  <a:gd name="T54" fmla="*/ 46 w 62"/>
                  <a:gd name="T55" fmla="*/ 0 h 89"/>
                  <a:gd name="T56" fmla="*/ 37 w 62"/>
                  <a:gd name="T57" fmla="*/ 1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2" h="89">
                    <a:moveTo>
                      <a:pt x="31" y="89"/>
                    </a:moveTo>
                    <a:cubicBezTo>
                      <a:pt x="26" y="89"/>
                      <a:pt x="23" y="88"/>
                      <a:pt x="19" y="87"/>
                    </a:cubicBezTo>
                    <a:cubicBezTo>
                      <a:pt x="16" y="86"/>
                      <a:pt x="13" y="84"/>
                      <a:pt x="10" y="82"/>
                    </a:cubicBezTo>
                    <a:cubicBezTo>
                      <a:pt x="8" y="80"/>
                      <a:pt x="6" y="77"/>
                      <a:pt x="4" y="75"/>
                    </a:cubicBezTo>
                    <a:cubicBezTo>
                      <a:pt x="3" y="72"/>
                      <a:pt x="2" y="69"/>
                      <a:pt x="1" y="65"/>
                    </a:cubicBezTo>
                    <a:cubicBezTo>
                      <a:pt x="0" y="62"/>
                      <a:pt x="0" y="59"/>
                      <a:pt x="0" y="5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7"/>
                      <a:pt x="19" y="59"/>
                      <a:pt x="19" y="61"/>
                    </a:cubicBezTo>
                    <a:cubicBezTo>
                      <a:pt x="20" y="63"/>
                      <a:pt x="20" y="65"/>
                      <a:pt x="21" y="67"/>
                    </a:cubicBezTo>
                    <a:cubicBezTo>
                      <a:pt x="22" y="68"/>
                      <a:pt x="24" y="70"/>
                      <a:pt x="25" y="71"/>
                    </a:cubicBezTo>
                    <a:cubicBezTo>
                      <a:pt x="27" y="72"/>
                      <a:pt x="29" y="72"/>
                      <a:pt x="31" y="72"/>
                    </a:cubicBezTo>
                    <a:cubicBezTo>
                      <a:pt x="33" y="72"/>
                      <a:pt x="35" y="72"/>
                      <a:pt x="36" y="71"/>
                    </a:cubicBezTo>
                    <a:cubicBezTo>
                      <a:pt x="38" y="70"/>
                      <a:pt x="39" y="68"/>
                      <a:pt x="40" y="67"/>
                    </a:cubicBezTo>
                    <a:cubicBezTo>
                      <a:pt x="41" y="65"/>
                      <a:pt x="42" y="63"/>
                      <a:pt x="42" y="61"/>
                    </a:cubicBezTo>
                    <a:cubicBezTo>
                      <a:pt x="43" y="59"/>
                      <a:pt x="43" y="57"/>
                      <a:pt x="43" y="55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60"/>
                      <a:pt x="61" y="64"/>
                      <a:pt x="60" y="68"/>
                    </a:cubicBezTo>
                    <a:cubicBezTo>
                      <a:pt x="59" y="72"/>
                      <a:pt x="57" y="76"/>
                      <a:pt x="54" y="79"/>
                    </a:cubicBezTo>
                    <a:cubicBezTo>
                      <a:pt x="52" y="82"/>
                      <a:pt x="49" y="84"/>
                      <a:pt x="45" y="86"/>
                    </a:cubicBezTo>
                    <a:cubicBezTo>
                      <a:pt x="40" y="88"/>
                      <a:pt x="36" y="89"/>
                      <a:pt x="31" y="89"/>
                    </a:cubicBezTo>
                    <a:close/>
                    <a:moveTo>
                      <a:pt x="37" y="17"/>
                    </a:moveTo>
                    <a:cubicBezTo>
                      <a:pt x="25" y="14"/>
                      <a:pt x="25" y="14"/>
                      <a:pt x="25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37" y="17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" name="Freeform 370"/>
              <p:cNvSpPr>
                <a:spLocks noEditPoints="1"/>
              </p:cNvSpPr>
              <p:nvPr/>
            </p:nvSpPr>
            <p:spPr bwMode="auto">
              <a:xfrm>
                <a:off x="8129588" y="4068763"/>
                <a:ext cx="85725" cy="100013"/>
              </a:xfrm>
              <a:custGeom>
                <a:avLst/>
                <a:gdLst>
                  <a:gd name="T0" fmla="*/ 34 w 58"/>
                  <a:gd name="T1" fmla="*/ 68 h 68"/>
                  <a:gd name="T2" fmla="*/ 0 w 58"/>
                  <a:gd name="T3" fmla="*/ 68 h 68"/>
                  <a:gd name="T4" fmla="*/ 0 w 58"/>
                  <a:gd name="T5" fmla="*/ 0 h 68"/>
                  <a:gd name="T6" fmla="*/ 40 w 58"/>
                  <a:gd name="T7" fmla="*/ 0 h 68"/>
                  <a:gd name="T8" fmla="*/ 48 w 58"/>
                  <a:gd name="T9" fmla="*/ 2 h 68"/>
                  <a:gd name="T10" fmla="*/ 53 w 58"/>
                  <a:gd name="T11" fmla="*/ 9 h 68"/>
                  <a:gd name="T12" fmla="*/ 55 w 58"/>
                  <a:gd name="T13" fmla="*/ 17 h 68"/>
                  <a:gd name="T14" fmla="*/ 53 w 58"/>
                  <a:gd name="T15" fmla="*/ 27 h 68"/>
                  <a:gd name="T16" fmla="*/ 45 w 58"/>
                  <a:gd name="T17" fmla="*/ 33 h 68"/>
                  <a:gd name="T18" fmla="*/ 55 w 58"/>
                  <a:gd name="T19" fmla="*/ 39 h 68"/>
                  <a:gd name="T20" fmla="*/ 58 w 58"/>
                  <a:gd name="T21" fmla="*/ 51 h 68"/>
                  <a:gd name="T22" fmla="*/ 56 w 58"/>
                  <a:gd name="T23" fmla="*/ 58 h 68"/>
                  <a:gd name="T24" fmla="*/ 51 w 58"/>
                  <a:gd name="T25" fmla="*/ 64 h 68"/>
                  <a:gd name="T26" fmla="*/ 43 w 58"/>
                  <a:gd name="T27" fmla="*/ 67 h 68"/>
                  <a:gd name="T28" fmla="*/ 34 w 58"/>
                  <a:gd name="T29" fmla="*/ 68 h 68"/>
                  <a:gd name="T30" fmla="*/ 19 w 58"/>
                  <a:gd name="T31" fmla="*/ 16 h 68"/>
                  <a:gd name="T32" fmla="*/ 19 w 58"/>
                  <a:gd name="T33" fmla="*/ 26 h 68"/>
                  <a:gd name="T34" fmla="*/ 32 w 58"/>
                  <a:gd name="T35" fmla="*/ 26 h 68"/>
                  <a:gd name="T36" fmla="*/ 35 w 58"/>
                  <a:gd name="T37" fmla="*/ 25 h 68"/>
                  <a:gd name="T38" fmla="*/ 37 w 58"/>
                  <a:gd name="T39" fmla="*/ 21 h 68"/>
                  <a:gd name="T40" fmla="*/ 35 w 58"/>
                  <a:gd name="T41" fmla="*/ 17 h 68"/>
                  <a:gd name="T42" fmla="*/ 32 w 58"/>
                  <a:gd name="T43" fmla="*/ 16 h 68"/>
                  <a:gd name="T44" fmla="*/ 19 w 58"/>
                  <a:gd name="T45" fmla="*/ 16 h 68"/>
                  <a:gd name="T46" fmla="*/ 34 w 58"/>
                  <a:gd name="T47" fmla="*/ 41 h 68"/>
                  <a:gd name="T48" fmla="*/ 19 w 58"/>
                  <a:gd name="T49" fmla="*/ 41 h 68"/>
                  <a:gd name="T50" fmla="*/ 19 w 58"/>
                  <a:gd name="T51" fmla="*/ 52 h 68"/>
                  <a:gd name="T52" fmla="*/ 34 w 58"/>
                  <a:gd name="T53" fmla="*/ 52 h 68"/>
                  <a:gd name="T54" fmla="*/ 38 w 58"/>
                  <a:gd name="T55" fmla="*/ 51 h 68"/>
                  <a:gd name="T56" fmla="*/ 39 w 58"/>
                  <a:gd name="T57" fmla="*/ 47 h 68"/>
                  <a:gd name="T58" fmla="*/ 38 w 58"/>
                  <a:gd name="T59" fmla="*/ 42 h 68"/>
                  <a:gd name="T60" fmla="*/ 34 w 58"/>
                  <a:gd name="T61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68">
                    <a:moveTo>
                      <a:pt x="34" y="68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3" y="0"/>
                      <a:pt x="45" y="0"/>
                      <a:pt x="48" y="2"/>
                    </a:cubicBezTo>
                    <a:cubicBezTo>
                      <a:pt x="50" y="4"/>
                      <a:pt x="52" y="6"/>
                      <a:pt x="53" y="9"/>
                    </a:cubicBezTo>
                    <a:cubicBezTo>
                      <a:pt x="55" y="11"/>
                      <a:pt x="55" y="14"/>
                      <a:pt x="55" y="17"/>
                    </a:cubicBezTo>
                    <a:cubicBezTo>
                      <a:pt x="55" y="21"/>
                      <a:pt x="54" y="24"/>
                      <a:pt x="53" y="27"/>
                    </a:cubicBezTo>
                    <a:cubicBezTo>
                      <a:pt x="51" y="29"/>
                      <a:pt x="49" y="32"/>
                      <a:pt x="45" y="33"/>
                    </a:cubicBezTo>
                    <a:cubicBezTo>
                      <a:pt x="50" y="34"/>
                      <a:pt x="53" y="36"/>
                      <a:pt x="55" y="39"/>
                    </a:cubicBezTo>
                    <a:cubicBezTo>
                      <a:pt x="57" y="42"/>
                      <a:pt x="58" y="46"/>
                      <a:pt x="58" y="51"/>
                    </a:cubicBezTo>
                    <a:cubicBezTo>
                      <a:pt x="58" y="54"/>
                      <a:pt x="58" y="56"/>
                      <a:pt x="56" y="58"/>
                    </a:cubicBezTo>
                    <a:cubicBezTo>
                      <a:pt x="55" y="61"/>
                      <a:pt x="53" y="63"/>
                      <a:pt x="51" y="64"/>
                    </a:cubicBezTo>
                    <a:cubicBezTo>
                      <a:pt x="49" y="65"/>
                      <a:pt x="46" y="66"/>
                      <a:pt x="43" y="67"/>
                    </a:cubicBezTo>
                    <a:cubicBezTo>
                      <a:pt x="40" y="68"/>
                      <a:pt x="37" y="68"/>
                      <a:pt x="34" y="68"/>
                    </a:cubicBezTo>
                    <a:close/>
                    <a:moveTo>
                      <a:pt x="19" y="16"/>
                    </a:moveTo>
                    <a:cubicBezTo>
                      <a:pt x="19" y="26"/>
                      <a:pt x="19" y="26"/>
                      <a:pt x="19" y="26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4" y="26"/>
                      <a:pt x="35" y="25"/>
                    </a:cubicBezTo>
                    <a:cubicBezTo>
                      <a:pt x="36" y="24"/>
                      <a:pt x="37" y="23"/>
                      <a:pt x="37" y="21"/>
                    </a:cubicBezTo>
                    <a:cubicBezTo>
                      <a:pt x="37" y="19"/>
                      <a:pt x="36" y="18"/>
                      <a:pt x="35" y="17"/>
                    </a:cubicBezTo>
                    <a:cubicBezTo>
                      <a:pt x="35" y="16"/>
                      <a:pt x="33" y="16"/>
                      <a:pt x="32" y="16"/>
                    </a:cubicBezTo>
                    <a:lnTo>
                      <a:pt x="19" y="16"/>
                    </a:lnTo>
                    <a:close/>
                    <a:moveTo>
                      <a:pt x="34" y="41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6" y="52"/>
                      <a:pt x="38" y="51"/>
                    </a:cubicBezTo>
                    <a:cubicBezTo>
                      <a:pt x="39" y="50"/>
                      <a:pt x="39" y="48"/>
                      <a:pt x="39" y="47"/>
                    </a:cubicBezTo>
                    <a:cubicBezTo>
                      <a:pt x="39" y="45"/>
                      <a:pt x="39" y="44"/>
                      <a:pt x="38" y="42"/>
                    </a:cubicBezTo>
                    <a:cubicBezTo>
                      <a:pt x="37" y="41"/>
                      <a:pt x="36" y="41"/>
                      <a:pt x="34" y="41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1" name="Freeform 371"/>
              <p:cNvSpPr>
                <a:spLocks/>
              </p:cNvSpPr>
              <p:nvPr/>
            </p:nvSpPr>
            <p:spPr bwMode="auto">
              <a:xfrm>
                <a:off x="8256588" y="4068763"/>
                <a:ext cx="74613" cy="100013"/>
              </a:xfrm>
              <a:custGeom>
                <a:avLst/>
                <a:gdLst>
                  <a:gd name="T0" fmla="*/ 0 w 47"/>
                  <a:gd name="T1" fmla="*/ 63 h 63"/>
                  <a:gd name="T2" fmla="*/ 0 w 47"/>
                  <a:gd name="T3" fmla="*/ 0 h 63"/>
                  <a:gd name="T4" fmla="*/ 18 w 47"/>
                  <a:gd name="T5" fmla="*/ 0 h 63"/>
                  <a:gd name="T6" fmla="*/ 18 w 47"/>
                  <a:gd name="T7" fmla="*/ 48 h 63"/>
                  <a:gd name="T8" fmla="*/ 47 w 47"/>
                  <a:gd name="T9" fmla="*/ 48 h 63"/>
                  <a:gd name="T10" fmla="*/ 47 w 47"/>
                  <a:gd name="T11" fmla="*/ 63 h 63"/>
                  <a:gd name="T12" fmla="*/ 0 w 47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63">
                    <a:moveTo>
                      <a:pt x="0" y="6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18" y="48"/>
                    </a:lnTo>
                    <a:lnTo>
                      <a:pt x="47" y="48"/>
                    </a:lnTo>
                    <a:lnTo>
                      <a:pt x="47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" name="Rectangle 372"/>
              <p:cNvSpPr>
                <a:spLocks noChangeArrowheads="1"/>
              </p:cNvSpPr>
              <p:nvPr/>
            </p:nvSpPr>
            <p:spPr bwMode="auto">
              <a:xfrm>
                <a:off x="8369300" y="4068763"/>
                <a:ext cx="25400" cy="100013"/>
              </a:xfrm>
              <a:prstGeom prst="rect">
                <a:avLst/>
              </a:pr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3" name="Freeform 373"/>
              <p:cNvSpPr>
                <a:spLocks/>
              </p:cNvSpPr>
              <p:nvPr/>
            </p:nvSpPr>
            <p:spPr bwMode="auto">
              <a:xfrm>
                <a:off x="8437563" y="4067175"/>
                <a:ext cx="93663" cy="103188"/>
              </a:xfrm>
              <a:custGeom>
                <a:avLst/>
                <a:gdLst>
                  <a:gd name="T0" fmla="*/ 35 w 64"/>
                  <a:gd name="T1" fmla="*/ 0 h 70"/>
                  <a:gd name="T2" fmla="*/ 52 w 64"/>
                  <a:gd name="T3" fmla="*/ 4 h 70"/>
                  <a:gd name="T4" fmla="*/ 63 w 64"/>
                  <a:gd name="T5" fmla="*/ 15 h 70"/>
                  <a:gd name="T6" fmla="*/ 49 w 64"/>
                  <a:gd name="T7" fmla="*/ 25 h 70"/>
                  <a:gd name="T8" fmla="*/ 46 w 64"/>
                  <a:gd name="T9" fmla="*/ 21 h 70"/>
                  <a:gd name="T10" fmla="*/ 42 w 64"/>
                  <a:gd name="T11" fmla="*/ 19 h 70"/>
                  <a:gd name="T12" fmla="*/ 39 w 64"/>
                  <a:gd name="T13" fmla="*/ 17 h 70"/>
                  <a:gd name="T14" fmla="*/ 35 w 64"/>
                  <a:gd name="T15" fmla="*/ 17 h 70"/>
                  <a:gd name="T16" fmla="*/ 28 w 64"/>
                  <a:gd name="T17" fmla="*/ 18 h 70"/>
                  <a:gd name="T18" fmla="*/ 23 w 64"/>
                  <a:gd name="T19" fmla="*/ 23 h 70"/>
                  <a:gd name="T20" fmla="*/ 20 w 64"/>
                  <a:gd name="T21" fmla="*/ 28 h 70"/>
                  <a:gd name="T22" fmla="*/ 19 w 64"/>
                  <a:gd name="T23" fmla="*/ 35 h 70"/>
                  <a:gd name="T24" fmla="*/ 23 w 64"/>
                  <a:gd name="T25" fmla="*/ 48 h 70"/>
                  <a:gd name="T26" fmla="*/ 35 w 64"/>
                  <a:gd name="T27" fmla="*/ 53 h 70"/>
                  <a:gd name="T28" fmla="*/ 40 w 64"/>
                  <a:gd name="T29" fmla="*/ 52 h 70"/>
                  <a:gd name="T30" fmla="*/ 45 w 64"/>
                  <a:gd name="T31" fmla="*/ 50 h 70"/>
                  <a:gd name="T32" fmla="*/ 48 w 64"/>
                  <a:gd name="T33" fmla="*/ 45 h 70"/>
                  <a:gd name="T34" fmla="*/ 64 w 64"/>
                  <a:gd name="T35" fmla="*/ 54 h 70"/>
                  <a:gd name="T36" fmla="*/ 57 w 64"/>
                  <a:gd name="T37" fmla="*/ 62 h 70"/>
                  <a:gd name="T38" fmla="*/ 46 w 64"/>
                  <a:gd name="T39" fmla="*/ 68 h 70"/>
                  <a:gd name="T40" fmla="*/ 34 w 64"/>
                  <a:gd name="T41" fmla="*/ 70 h 70"/>
                  <a:gd name="T42" fmla="*/ 20 w 64"/>
                  <a:gd name="T43" fmla="*/ 67 h 70"/>
                  <a:gd name="T44" fmla="*/ 9 w 64"/>
                  <a:gd name="T45" fmla="*/ 59 h 70"/>
                  <a:gd name="T46" fmla="*/ 2 w 64"/>
                  <a:gd name="T47" fmla="*/ 47 h 70"/>
                  <a:gd name="T48" fmla="*/ 0 w 64"/>
                  <a:gd name="T49" fmla="*/ 34 h 70"/>
                  <a:gd name="T50" fmla="*/ 2 w 64"/>
                  <a:gd name="T51" fmla="*/ 22 h 70"/>
                  <a:gd name="T52" fmla="*/ 9 w 64"/>
                  <a:gd name="T53" fmla="*/ 11 h 70"/>
                  <a:gd name="T54" fmla="*/ 20 w 64"/>
                  <a:gd name="T55" fmla="*/ 3 h 70"/>
                  <a:gd name="T56" fmla="*/ 35 w 64"/>
                  <a:gd name="T5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70">
                    <a:moveTo>
                      <a:pt x="35" y="0"/>
                    </a:moveTo>
                    <a:cubicBezTo>
                      <a:pt x="41" y="0"/>
                      <a:pt x="47" y="2"/>
                      <a:pt x="52" y="4"/>
                    </a:cubicBezTo>
                    <a:cubicBezTo>
                      <a:pt x="57" y="7"/>
                      <a:pt x="61" y="11"/>
                      <a:pt x="63" y="1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8" y="24"/>
                      <a:pt x="47" y="22"/>
                      <a:pt x="46" y="21"/>
                    </a:cubicBezTo>
                    <a:cubicBezTo>
                      <a:pt x="45" y="20"/>
                      <a:pt x="44" y="19"/>
                      <a:pt x="42" y="19"/>
                    </a:cubicBezTo>
                    <a:cubicBezTo>
                      <a:pt x="41" y="18"/>
                      <a:pt x="40" y="18"/>
                      <a:pt x="39" y="17"/>
                    </a:cubicBezTo>
                    <a:cubicBezTo>
                      <a:pt x="37" y="17"/>
                      <a:pt x="36" y="17"/>
                      <a:pt x="35" y="17"/>
                    </a:cubicBezTo>
                    <a:cubicBezTo>
                      <a:pt x="32" y="17"/>
                      <a:pt x="30" y="17"/>
                      <a:pt x="28" y="18"/>
                    </a:cubicBezTo>
                    <a:cubicBezTo>
                      <a:pt x="26" y="20"/>
                      <a:pt x="24" y="21"/>
                      <a:pt x="23" y="23"/>
                    </a:cubicBezTo>
                    <a:cubicBezTo>
                      <a:pt x="21" y="24"/>
                      <a:pt x="21" y="26"/>
                      <a:pt x="20" y="28"/>
                    </a:cubicBezTo>
                    <a:cubicBezTo>
                      <a:pt x="19" y="30"/>
                      <a:pt x="19" y="33"/>
                      <a:pt x="19" y="35"/>
                    </a:cubicBezTo>
                    <a:cubicBezTo>
                      <a:pt x="19" y="40"/>
                      <a:pt x="20" y="44"/>
                      <a:pt x="23" y="48"/>
                    </a:cubicBezTo>
                    <a:cubicBezTo>
                      <a:pt x="26" y="51"/>
                      <a:pt x="30" y="53"/>
                      <a:pt x="35" y="53"/>
                    </a:cubicBezTo>
                    <a:cubicBezTo>
                      <a:pt x="37" y="53"/>
                      <a:pt x="38" y="53"/>
                      <a:pt x="40" y="52"/>
                    </a:cubicBezTo>
                    <a:cubicBezTo>
                      <a:pt x="42" y="52"/>
                      <a:pt x="43" y="51"/>
                      <a:pt x="45" y="50"/>
                    </a:cubicBezTo>
                    <a:cubicBezTo>
                      <a:pt x="46" y="48"/>
                      <a:pt x="48" y="47"/>
                      <a:pt x="48" y="45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2" y="57"/>
                      <a:pt x="60" y="60"/>
                      <a:pt x="57" y="62"/>
                    </a:cubicBezTo>
                    <a:cubicBezTo>
                      <a:pt x="54" y="65"/>
                      <a:pt x="50" y="67"/>
                      <a:pt x="46" y="68"/>
                    </a:cubicBezTo>
                    <a:cubicBezTo>
                      <a:pt x="42" y="69"/>
                      <a:pt x="38" y="70"/>
                      <a:pt x="34" y="70"/>
                    </a:cubicBezTo>
                    <a:cubicBezTo>
                      <a:pt x="29" y="70"/>
                      <a:pt x="25" y="69"/>
                      <a:pt x="20" y="67"/>
                    </a:cubicBezTo>
                    <a:cubicBezTo>
                      <a:pt x="16" y="65"/>
                      <a:pt x="12" y="62"/>
                      <a:pt x="9" y="59"/>
                    </a:cubicBezTo>
                    <a:cubicBezTo>
                      <a:pt x="6" y="55"/>
                      <a:pt x="4" y="52"/>
                      <a:pt x="2" y="47"/>
                    </a:cubicBezTo>
                    <a:cubicBezTo>
                      <a:pt x="1" y="43"/>
                      <a:pt x="0" y="39"/>
                      <a:pt x="0" y="34"/>
                    </a:cubicBezTo>
                    <a:cubicBezTo>
                      <a:pt x="0" y="30"/>
                      <a:pt x="1" y="26"/>
                      <a:pt x="2" y="22"/>
                    </a:cubicBezTo>
                    <a:cubicBezTo>
                      <a:pt x="4" y="18"/>
                      <a:pt x="6" y="14"/>
                      <a:pt x="9" y="11"/>
                    </a:cubicBezTo>
                    <a:cubicBezTo>
                      <a:pt x="12" y="8"/>
                      <a:pt x="16" y="5"/>
                      <a:pt x="20" y="3"/>
                    </a:cubicBezTo>
                    <a:cubicBezTo>
                      <a:pt x="25" y="1"/>
                      <a:pt x="30" y="0"/>
                      <a:pt x="35" y="0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4" name="Freeform 374"/>
              <p:cNvSpPr>
                <a:spLocks noEditPoints="1"/>
              </p:cNvSpPr>
              <p:nvPr/>
            </p:nvSpPr>
            <p:spPr bwMode="auto">
              <a:xfrm>
                <a:off x="8562975" y="4067175"/>
                <a:ext cx="101600" cy="103188"/>
              </a:xfrm>
              <a:custGeom>
                <a:avLst/>
                <a:gdLst>
                  <a:gd name="T0" fmla="*/ 0 w 69"/>
                  <a:gd name="T1" fmla="*/ 35 h 70"/>
                  <a:gd name="T2" fmla="*/ 2 w 69"/>
                  <a:gd name="T3" fmla="*/ 22 h 70"/>
                  <a:gd name="T4" fmla="*/ 10 w 69"/>
                  <a:gd name="T5" fmla="*/ 11 h 70"/>
                  <a:gd name="T6" fmla="*/ 21 w 69"/>
                  <a:gd name="T7" fmla="*/ 3 h 70"/>
                  <a:gd name="T8" fmla="*/ 35 w 69"/>
                  <a:gd name="T9" fmla="*/ 0 h 70"/>
                  <a:gd name="T10" fmla="*/ 49 w 69"/>
                  <a:gd name="T11" fmla="*/ 3 h 70"/>
                  <a:gd name="T12" fmla="*/ 60 w 69"/>
                  <a:gd name="T13" fmla="*/ 11 h 70"/>
                  <a:gd name="T14" fmla="*/ 67 w 69"/>
                  <a:gd name="T15" fmla="*/ 22 h 70"/>
                  <a:gd name="T16" fmla="*/ 69 w 69"/>
                  <a:gd name="T17" fmla="*/ 35 h 70"/>
                  <a:gd name="T18" fmla="*/ 67 w 69"/>
                  <a:gd name="T19" fmla="*/ 48 h 70"/>
                  <a:gd name="T20" fmla="*/ 60 w 69"/>
                  <a:gd name="T21" fmla="*/ 59 h 70"/>
                  <a:gd name="T22" fmla="*/ 48 w 69"/>
                  <a:gd name="T23" fmla="*/ 67 h 70"/>
                  <a:gd name="T24" fmla="*/ 34 w 69"/>
                  <a:gd name="T25" fmla="*/ 70 h 70"/>
                  <a:gd name="T26" fmla="*/ 20 w 69"/>
                  <a:gd name="T27" fmla="*/ 67 h 70"/>
                  <a:gd name="T28" fmla="*/ 9 w 69"/>
                  <a:gd name="T29" fmla="*/ 59 h 70"/>
                  <a:gd name="T30" fmla="*/ 2 w 69"/>
                  <a:gd name="T31" fmla="*/ 48 h 70"/>
                  <a:gd name="T32" fmla="*/ 0 w 69"/>
                  <a:gd name="T33" fmla="*/ 35 h 70"/>
                  <a:gd name="T34" fmla="*/ 35 w 69"/>
                  <a:gd name="T35" fmla="*/ 53 h 70"/>
                  <a:gd name="T36" fmla="*/ 42 w 69"/>
                  <a:gd name="T37" fmla="*/ 51 h 70"/>
                  <a:gd name="T38" fmla="*/ 47 w 69"/>
                  <a:gd name="T39" fmla="*/ 47 h 70"/>
                  <a:gd name="T40" fmla="*/ 49 w 69"/>
                  <a:gd name="T41" fmla="*/ 41 h 70"/>
                  <a:gd name="T42" fmla="*/ 50 w 69"/>
                  <a:gd name="T43" fmla="*/ 35 h 70"/>
                  <a:gd name="T44" fmla="*/ 49 w 69"/>
                  <a:gd name="T45" fmla="*/ 26 h 70"/>
                  <a:gd name="T46" fmla="*/ 43 w 69"/>
                  <a:gd name="T47" fmla="*/ 19 h 70"/>
                  <a:gd name="T48" fmla="*/ 35 w 69"/>
                  <a:gd name="T49" fmla="*/ 17 h 70"/>
                  <a:gd name="T50" fmla="*/ 28 w 69"/>
                  <a:gd name="T51" fmla="*/ 18 h 70"/>
                  <a:gd name="T52" fmla="*/ 23 w 69"/>
                  <a:gd name="T53" fmla="*/ 23 h 70"/>
                  <a:gd name="T54" fmla="*/ 20 w 69"/>
                  <a:gd name="T55" fmla="*/ 28 h 70"/>
                  <a:gd name="T56" fmla="*/ 19 w 69"/>
                  <a:gd name="T57" fmla="*/ 35 h 70"/>
                  <a:gd name="T58" fmla="*/ 20 w 69"/>
                  <a:gd name="T59" fmla="*/ 42 h 70"/>
                  <a:gd name="T60" fmla="*/ 23 w 69"/>
                  <a:gd name="T61" fmla="*/ 47 h 70"/>
                  <a:gd name="T62" fmla="*/ 28 w 69"/>
                  <a:gd name="T63" fmla="*/ 52 h 70"/>
                  <a:gd name="T64" fmla="*/ 35 w 69"/>
                  <a:gd name="T65" fmla="*/ 5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" h="70">
                    <a:moveTo>
                      <a:pt x="0" y="35"/>
                    </a:moveTo>
                    <a:cubicBezTo>
                      <a:pt x="0" y="30"/>
                      <a:pt x="1" y="26"/>
                      <a:pt x="2" y="22"/>
                    </a:cubicBezTo>
                    <a:cubicBezTo>
                      <a:pt x="4" y="18"/>
                      <a:pt x="7" y="14"/>
                      <a:pt x="10" y="11"/>
                    </a:cubicBezTo>
                    <a:cubicBezTo>
                      <a:pt x="13" y="7"/>
                      <a:pt x="16" y="5"/>
                      <a:pt x="21" y="3"/>
                    </a:cubicBezTo>
                    <a:cubicBezTo>
                      <a:pt x="25" y="1"/>
                      <a:pt x="30" y="0"/>
                      <a:pt x="35" y="0"/>
                    </a:cubicBezTo>
                    <a:cubicBezTo>
                      <a:pt x="40" y="0"/>
                      <a:pt x="45" y="1"/>
                      <a:pt x="49" y="3"/>
                    </a:cubicBezTo>
                    <a:cubicBezTo>
                      <a:pt x="53" y="5"/>
                      <a:pt x="57" y="8"/>
                      <a:pt x="60" y="11"/>
                    </a:cubicBezTo>
                    <a:cubicBezTo>
                      <a:pt x="63" y="14"/>
                      <a:pt x="65" y="18"/>
                      <a:pt x="67" y="22"/>
                    </a:cubicBezTo>
                    <a:cubicBezTo>
                      <a:pt x="69" y="26"/>
                      <a:pt x="69" y="31"/>
                      <a:pt x="69" y="35"/>
                    </a:cubicBezTo>
                    <a:cubicBezTo>
                      <a:pt x="69" y="40"/>
                      <a:pt x="69" y="44"/>
                      <a:pt x="67" y="48"/>
                    </a:cubicBezTo>
                    <a:cubicBezTo>
                      <a:pt x="65" y="52"/>
                      <a:pt x="63" y="56"/>
                      <a:pt x="60" y="59"/>
                    </a:cubicBezTo>
                    <a:cubicBezTo>
                      <a:pt x="57" y="62"/>
                      <a:pt x="53" y="65"/>
                      <a:pt x="48" y="67"/>
                    </a:cubicBezTo>
                    <a:cubicBezTo>
                      <a:pt x="44" y="69"/>
                      <a:pt x="39" y="70"/>
                      <a:pt x="34" y="70"/>
                    </a:cubicBezTo>
                    <a:cubicBezTo>
                      <a:pt x="29" y="70"/>
                      <a:pt x="25" y="69"/>
                      <a:pt x="20" y="67"/>
                    </a:cubicBezTo>
                    <a:cubicBezTo>
                      <a:pt x="16" y="65"/>
                      <a:pt x="12" y="62"/>
                      <a:pt x="9" y="59"/>
                    </a:cubicBezTo>
                    <a:cubicBezTo>
                      <a:pt x="6" y="56"/>
                      <a:pt x="4" y="52"/>
                      <a:pt x="2" y="48"/>
                    </a:cubicBezTo>
                    <a:cubicBezTo>
                      <a:pt x="1" y="43"/>
                      <a:pt x="0" y="39"/>
                      <a:pt x="0" y="35"/>
                    </a:cubicBezTo>
                    <a:close/>
                    <a:moveTo>
                      <a:pt x="35" y="53"/>
                    </a:moveTo>
                    <a:cubicBezTo>
                      <a:pt x="37" y="53"/>
                      <a:pt x="40" y="52"/>
                      <a:pt x="42" y="51"/>
                    </a:cubicBezTo>
                    <a:cubicBezTo>
                      <a:pt x="44" y="50"/>
                      <a:pt x="45" y="49"/>
                      <a:pt x="47" y="47"/>
                    </a:cubicBezTo>
                    <a:cubicBezTo>
                      <a:pt x="48" y="45"/>
                      <a:pt x="49" y="44"/>
                      <a:pt x="49" y="41"/>
                    </a:cubicBezTo>
                    <a:cubicBezTo>
                      <a:pt x="50" y="39"/>
                      <a:pt x="50" y="37"/>
                      <a:pt x="50" y="35"/>
                    </a:cubicBezTo>
                    <a:cubicBezTo>
                      <a:pt x="50" y="32"/>
                      <a:pt x="50" y="29"/>
                      <a:pt x="49" y="26"/>
                    </a:cubicBezTo>
                    <a:cubicBezTo>
                      <a:pt x="47" y="23"/>
                      <a:pt x="46" y="21"/>
                      <a:pt x="43" y="19"/>
                    </a:cubicBezTo>
                    <a:cubicBezTo>
                      <a:pt x="41" y="18"/>
                      <a:pt x="38" y="17"/>
                      <a:pt x="35" y="17"/>
                    </a:cubicBezTo>
                    <a:cubicBezTo>
                      <a:pt x="32" y="17"/>
                      <a:pt x="30" y="17"/>
                      <a:pt x="28" y="18"/>
                    </a:cubicBezTo>
                    <a:cubicBezTo>
                      <a:pt x="26" y="19"/>
                      <a:pt x="24" y="21"/>
                      <a:pt x="23" y="23"/>
                    </a:cubicBezTo>
                    <a:cubicBezTo>
                      <a:pt x="21" y="24"/>
                      <a:pt x="20" y="26"/>
                      <a:pt x="20" y="28"/>
                    </a:cubicBezTo>
                    <a:cubicBezTo>
                      <a:pt x="19" y="30"/>
                      <a:pt x="19" y="33"/>
                      <a:pt x="19" y="35"/>
                    </a:cubicBezTo>
                    <a:cubicBezTo>
                      <a:pt x="19" y="37"/>
                      <a:pt x="19" y="40"/>
                      <a:pt x="20" y="42"/>
                    </a:cubicBezTo>
                    <a:cubicBezTo>
                      <a:pt x="21" y="44"/>
                      <a:pt x="21" y="46"/>
                      <a:pt x="23" y="47"/>
                    </a:cubicBezTo>
                    <a:cubicBezTo>
                      <a:pt x="24" y="49"/>
                      <a:pt x="26" y="51"/>
                      <a:pt x="28" y="52"/>
                    </a:cubicBezTo>
                    <a:cubicBezTo>
                      <a:pt x="30" y="53"/>
                      <a:pt x="32" y="53"/>
                      <a:pt x="35" y="53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5" name="Freeform 375"/>
              <p:cNvSpPr>
                <a:spLocks/>
              </p:cNvSpPr>
              <p:nvPr/>
            </p:nvSpPr>
            <p:spPr bwMode="auto">
              <a:xfrm>
                <a:off x="8697913" y="4067175"/>
                <a:ext cx="80963" cy="103188"/>
              </a:xfrm>
              <a:custGeom>
                <a:avLst/>
                <a:gdLst>
                  <a:gd name="T0" fmla="*/ 46 w 55"/>
                  <a:gd name="T1" fmla="*/ 23 h 70"/>
                  <a:gd name="T2" fmla="*/ 45 w 55"/>
                  <a:gd name="T3" fmla="*/ 22 h 70"/>
                  <a:gd name="T4" fmla="*/ 42 w 55"/>
                  <a:gd name="T5" fmla="*/ 21 h 70"/>
                  <a:gd name="T6" fmla="*/ 37 w 55"/>
                  <a:gd name="T7" fmla="*/ 19 h 70"/>
                  <a:gd name="T8" fmla="*/ 33 w 55"/>
                  <a:gd name="T9" fmla="*/ 17 h 70"/>
                  <a:gd name="T10" fmla="*/ 28 w 55"/>
                  <a:gd name="T11" fmla="*/ 17 h 70"/>
                  <a:gd name="T12" fmla="*/ 22 w 55"/>
                  <a:gd name="T13" fmla="*/ 20 h 70"/>
                  <a:gd name="T14" fmla="*/ 22 w 55"/>
                  <a:gd name="T15" fmla="*/ 21 h 70"/>
                  <a:gd name="T16" fmla="*/ 23 w 55"/>
                  <a:gd name="T17" fmla="*/ 23 h 70"/>
                  <a:gd name="T18" fmla="*/ 25 w 55"/>
                  <a:gd name="T19" fmla="*/ 23 h 70"/>
                  <a:gd name="T20" fmla="*/ 26 w 55"/>
                  <a:gd name="T21" fmla="*/ 24 h 70"/>
                  <a:gd name="T22" fmla="*/ 29 w 55"/>
                  <a:gd name="T23" fmla="*/ 25 h 70"/>
                  <a:gd name="T24" fmla="*/ 32 w 55"/>
                  <a:gd name="T25" fmla="*/ 26 h 70"/>
                  <a:gd name="T26" fmla="*/ 35 w 55"/>
                  <a:gd name="T27" fmla="*/ 27 h 70"/>
                  <a:gd name="T28" fmla="*/ 42 w 55"/>
                  <a:gd name="T29" fmla="*/ 29 h 70"/>
                  <a:gd name="T30" fmla="*/ 47 w 55"/>
                  <a:gd name="T31" fmla="*/ 32 h 70"/>
                  <a:gd name="T32" fmla="*/ 52 w 55"/>
                  <a:gd name="T33" fmla="*/ 36 h 70"/>
                  <a:gd name="T34" fmla="*/ 54 w 55"/>
                  <a:gd name="T35" fmla="*/ 41 h 70"/>
                  <a:gd name="T36" fmla="*/ 55 w 55"/>
                  <a:gd name="T37" fmla="*/ 48 h 70"/>
                  <a:gd name="T38" fmla="*/ 54 w 55"/>
                  <a:gd name="T39" fmla="*/ 57 h 70"/>
                  <a:gd name="T40" fmla="*/ 50 w 55"/>
                  <a:gd name="T41" fmla="*/ 63 h 70"/>
                  <a:gd name="T42" fmla="*/ 44 w 55"/>
                  <a:gd name="T43" fmla="*/ 67 h 70"/>
                  <a:gd name="T44" fmla="*/ 37 w 55"/>
                  <a:gd name="T45" fmla="*/ 69 h 70"/>
                  <a:gd name="T46" fmla="*/ 29 w 55"/>
                  <a:gd name="T47" fmla="*/ 70 h 70"/>
                  <a:gd name="T48" fmla="*/ 14 w 55"/>
                  <a:gd name="T49" fmla="*/ 68 h 70"/>
                  <a:gd name="T50" fmla="*/ 0 w 55"/>
                  <a:gd name="T51" fmla="*/ 62 h 70"/>
                  <a:gd name="T52" fmla="*/ 8 w 55"/>
                  <a:gd name="T53" fmla="*/ 45 h 70"/>
                  <a:gd name="T54" fmla="*/ 9 w 55"/>
                  <a:gd name="T55" fmla="*/ 46 h 70"/>
                  <a:gd name="T56" fmla="*/ 12 w 55"/>
                  <a:gd name="T57" fmla="*/ 48 h 70"/>
                  <a:gd name="T58" fmla="*/ 17 w 55"/>
                  <a:gd name="T59" fmla="*/ 50 h 70"/>
                  <a:gd name="T60" fmla="*/ 23 w 55"/>
                  <a:gd name="T61" fmla="*/ 52 h 70"/>
                  <a:gd name="T62" fmla="*/ 30 w 55"/>
                  <a:gd name="T63" fmla="*/ 53 h 70"/>
                  <a:gd name="T64" fmla="*/ 35 w 55"/>
                  <a:gd name="T65" fmla="*/ 50 h 70"/>
                  <a:gd name="T66" fmla="*/ 34 w 55"/>
                  <a:gd name="T67" fmla="*/ 48 h 70"/>
                  <a:gd name="T68" fmla="*/ 32 w 55"/>
                  <a:gd name="T69" fmla="*/ 46 h 70"/>
                  <a:gd name="T70" fmla="*/ 29 w 55"/>
                  <a:gd name="T71" fmla="*/ 45 h 70"/>
                  <a:gd name="T72" fmla="*/ 25 w 55"/>
                  <a:gd name="T73" fmla="*/ 44 h 70"/>
                  <a:gd name="T74" fmla="*/ 20 w 55"/>
                  <a:gd name="T75" fmla="*/ 42 h 70"/>
                  <a:gd name="T76" fmla="*/ 7 w 55"/>
                  <a:gd name="T77" fmla="*/ 35 h 70"/>
                  <a:gd name="T78" fmla="*/ 3 w 55"/>
                  <a:gd name="T79" fmla="*/ 23 h 70"/>
                  <a:gd name="T80" fmla="*/ 5 w 55"/>
                  <a:gd name="T81" fmla="*/ 13 h 70"/>
                  <a:gd name="T82" fmla="*/ 10 w 55"/>
                  <a:gd name="T83" fmla="*/ 6 h 70"/>
                  <a:gd name="T84" fmla="*/ 18 w 55"/>
                  <a:gd name="T85" fmla="*/ 2 h 70"/>
                  <a:gd name="T86" fmla="*/ 28 w 55"/>
                  <a:gd name="T87" fmla="*/ 0 h 70"/>
                  <a:gd name="T88" fmla="*/ 54 w 55"/>
                  <a:gd name="T89" fmla="*/ 7 h 70"/>
                  <a:gd name="T90" fmla="*/ 46 w 55"/>
                  <a:gd name="T91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5" h="70">
                    <a:moveTo>
                      <a:pt x="46" y="23"/>
                    </a:moveTo>
                    <a:cubicBezTo>
                      <a:pt x="45" y="23"/>
                      <a:pt x="45" y="23"/>
                      <a:pt x="45" y="22"/>
                    </a:cubicBezTo>
                    <a:cubicBezTo>
                      <a:pt x="44" y="22"/>
                      <a:pt x="43" y="22"/>
                      <a:pt x="42" y="21"/>
                    </a:cubicBezTo>
                    <a:cubicBezTo>
                      <a:pt x="40" y="20"/>
                      <a:pt x="39" y="19"/>
                      <a:pt x="37" y="19"/>
                    </a:cubicBezTo>
                    <a:cubicBezTo>
                      <a:pt x="36" y="18"/>
                      <a:pt x="34" y="18"/>
                      <a:pt x="33" y="17"/>
                    </a:cubicBezTo>
                    <a:cubicBezTo>
                      <a:pt x="31" y="17"/>
                      <a:pt x="29" y="17"/>
                      <a:pt x="28" y="17"/>
                    </a:cubicBezTo>
                    <a:cubicBezTo>
                      <a:pt x="24" y="17"/>
                      <a:pt x="22" y="18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2"/>
                      <a:pt x="23" y="22"/>
                      <a:pt x="23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7" y="25"/>
                      <a:pt x="28" y="25"/>
                      <a:pt x="29" y="25"/>
                    </a:cubicBezTo>
                    <a:cubicBezTo>
                      <a:pt x="29" y="25"/>
                      <a:pt x="30" y="26"/>
                      <a:pt x="32" y="26"/>
                    </a:cubicBezTo>
                    <a:cubicBezTo>
                      <a:pt x="33" y="26"/>
                      <a:pt x="34" y="27"/>
                      <a:pt x="35" y="27"/>
                    </a:cubicBezTo>
                    <a:cubicBezTo>
                      <a:pt x="38" y="28"/>
                      <a:pt x="40" y="29"/>
                      <a:pt x="42" y="29"/>
                    </a:cubicBezTo>
                    <a:cubicBezTo>
                      <a:pt x="44" y="30"/>
                      <a:pt x="46" y="31"/>
                      <a:pt x="47" y="32"/>
                    </a:cubicBezTo>
                    <a:cubicBezTo>
                      <a:pt x="49" y="34"/>
                      <a:pt x="51" y="35"/>
                      <a:pt x="52" y="36"/>
                    </a:cubicBezTo>
                    <a:cubicBezTo>
                      <a:pt x="53" y="38"/>
                      <a:pt x="54" y="39"/>
                      <a:pt x="54" y="41"/>
                    </a:cubicBezTo>
                    <a:cubicBezTo>
                      <a:pt x="55" y="43"/>
                      <a:pt x="55" y="46"/>
                      <a:pt x="55" y="48"/>
                    </a:cubicBezTo>
                    <a:cubicBezTo>
                      <a:pt x="55" y="51"/>
                      <a:pt x="55" y="54"/>
                      <a:pt x="54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8" y="65"/>
                      <a:pt x="46" y="66"/>
                      <a:pt x="44" y="67"/>
                    </a:cubicBezTo>
                    <a:cubicBezTo>
                      <a:pt x="42" y="68"/>
                      <a:pt x="39" y="69"/>
                      <a:pt x="37" y="69"/>
                    </a:cubicBezTo>
                    <a:cubicBezTo>
                      <a:pt x="35" y="70"/>
                      <a:pt x="32" y="70"/>
                      <a:pt x="29" y="70"/>
                    </a:cubicBezTo>
                    <a:cubicBezTo>
                      <a:pt x="24" y="70"/>
                      <a:pt x="19" y="69"/>
                      <a:pt x="14" y="68"/>
                    </a:cubicBezTo>
                    <a:cubicBezTo>
                      <a:pt x="8" y="66"/>
                      <a:pt x="4" y="64"/>
                      <a:pt x="0" y="62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6"/>
                      <a:pt x="8" y="46"/>
                      <a:pt x="9" y="46"/>
                    </a:cubicBezTo>
                    <a:cubicBezTo>
                      <a:pt x="9" y="47"/>
                      <a:pt x="11" y="47"/>
                      <a:pt x="12" y="48"/>
                    </a:cubicBezTo>
                    <a:cubicBezTo>
                      <a:pt x="14" y="49"/>
                      <a:pt x="16" y="50"/>
                      <a:pt x="17" y="50"/>
                    </a:cubicBezTo>
                    <a:cubicBezTo>
                      <a:pt x="19" y="51"/>
                      <a:pt x="21" y="52"/>
                      <a:pt x="23" y="52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53"/>
                      <a:pt x="35" y="52"/>
                      <a:pt x="35" y="50"/>
                    </a:cubicBezTo>
                    <a:cubicBezTo>
                      <a:pt x="35" y="49"/>
                      <a:pt x="35" y="49"/>
                      <a:pt x="34" y="48"/>
                    </a:cubicBezTo>
                    <a:cubicBezTo>
                      <a:pt x="34" y="47"/>
                      <a:pt x="33" y="47"/>
                      <a:pt x="32" y="46"/>
                    </a:cubicBezTo>
                    <a:cubicBezTo>
                      <a:pt x="31" y="46"/>
                      <a:pt x="30" y="46"/>
                      <a:pt x="29" y="45"/>
                    </a:cubicBezTo>
                    <a:cubicBezTo>
                      <a:pt x="28" y="45"/>
                      <a:pt x="26" y="44"/>
                      <a:pt x="25" y="44"/>
                    </a:cubicBezTo>
                    <a:cubicBezTo>
                      <a:pt x="23" y="43"/>
                      <a:pt x="21" y="43"/>
                      <a:pt x="20" y="42"/>
                    </a:cubicBezTo>
                    <a:cubicBezTo>
                      <a:pt x="14" y="40"/>
                      <a:pt x="9" y="38"/>
                      <a:pt x="7" y="35"/>
                    </a:cubicBezTo>
                    <a:cubicBezTo>
                      <a:pt x="4" y="32"/>
                      <a:pt x="3" y="28"/>
                      <a:pt x="3" y="23"/>
                    </a:cubicBezTo>
                    <a:cubicBezTo>
                      <a:pt x="3" y="19"/>
                      <a:pt x="3" y="16"/>
                      <a:pt x="5" y="13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3" y="4"/>
                      <a:pt x="15" y="3"/>
                      <a:pt x="18" y="2"/>
                    </a:cubicBezTo>
                    <a:cubicBezTo>
                      <a:pt x="21" y="1"/>
                      <a:pt x="25" y="0"/>
                      <a:pt x="28" y="0"/>
                    </a:cubicBezTo>
                    <a:cubicBezTo>
                      <a:pt x="35" y="0"/>
                      <a:pt x="44" y="2"/>
                      <a:pt x="54" y="7"/>
                    </a:cubicBezTo>
                    <a:lnTo>
                      <a:pt x="46" y="23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sp>
        <p:nvSpPr>
          <p:cNvPr id="138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575176" y="4053273"/>
            <a:ext cx="5984747" cy="180126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defRPr sz="4000">
                <a:latin typeface="Rawline" panose="00000500000000000000" pitchFamily="2" charset="0"/>
              </a:defRPr>
            </a:lvl2pPr>
            <a:lvl3pPr indent="0">
              <a:defRPr sz="4000">
                <a:latin typeface="Rawline" panose="00000500000000000000" pitchFamily="2" charset="0"/>
              </a:defRPr>
            </a:lvl3pPr>
            <a:lvl4pPr indent="0">
              <a:defRPr sz="4000">
                <a:latin typeface="Rawline" panose="00000500000000000000" pitchFamily="2" charset="0"/>
              </a:defRPr>
            </a:lvl4pPr>
            <a:lvl5pPr indent="0"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D943F45-8F89-CDD9-3426-AD56E0A3B0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0654" y="4300158"/>
            <a:ext cx="1252800" cy="4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8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m amar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67095" y="684426"/>
            <a:ext cx="405710" cy="539900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3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745798" y="1694529"/>
            <a:ext cx="3540125" cy="3348037"/>
          </a:xfrm>
        </p:spPr>
        <p:txBody>
          <a:bodyPr lIns="0" tIns="0" rIns="0" bIns="0">
            <a:noAutofit/>
          </a:bodyPr>
          <a:lstStyle>
            <a:lvl1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3350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m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67095" y="684426"/>
            <a:ext cx="405710" cy="539900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2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745798" y="1694529"/>
            <a:ext cx="3540125" cy="3348037"/>
          </a:xfrm>
        </p:spPr>
        <p:txBody>
          <a:bodyPr lIns="0" tIns="0" rIns="0" bIns="0">
            <a:noAutofit/>
          </a:bodyPr>
          <a:lstStyle>
            <a:lvl1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1733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com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46A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67095" y="684426"/>
            <a:ext cx="405710" cy="539900"/>
          </a:xfrm>
          <a:prstGeom prst="rect">
            <a:avLst/>
          </a:prstGeom>
          <a:solidFill>
            <a:srgbClr val="46A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5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745798" y="1694529"/>
            <a:ext cx="3540125" cy="3348037"/>
          </a:xfrm>
        </p:spPr>
        <p:txBody>
          <a:bodyPr lIns="0" tIns="0" rIns="0" bIns="0">
            <a:noAutofit/>
          </a:bodyPr>
          <a:lstStyle>
            <a:lvl1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953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com amarelo se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67095" y="684426"/>
            <a:ext cx="405710" cy="539900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5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745798" y="1694529"/>
            <a:ext cx="3540125" cy="3348037"/>
          </a:xfrm>
        </p:spPr>
        <p:txBody>
          <a:bodyPr lIns="0" tIns="0" rIns="0" bIns="0">
            <a:noAutofit/>
          </a:bodyPr>
          <a:lstStyle>
            <a:lvl1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3878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com azul sem 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9;p48">
            <a:extLst>
              <a:ext uri="{FF2B5EF4-FFF2-40B4-BE49-F238E27FC236}">
                <a16:creationId xmlns:a16="http://schemas.microsoft.com/office/drawing/2014/main" id="{40767134-1B3C-A5C3-0BE9-C2E7B04FE791}"/>
              </a:ext>
            </a:extLst>
          </p:cNvPr>
          <p:cNvSpPr/>
          <p:nvPr userDrawn="1"/>
        </p:nvSpPr>
        <p:spPr>
          <a:xfrm rot="5400000" flipV="1">
            <a:off x="67095" y="684426"/>
            <a:ext cx="405710" cy="539900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07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0" y="6498000"/>
            <a:ext cx="12192000" cy="45719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4000">
                <a:latin typeface="Rawline" panose="00000500000000000000" pitchFamily="2" charset="0"/>
              </a:defRPr>
            </a:lvl2pPr>
            <a:lvl3pPr marL="914400" indent="0">
              <a:buNone/>
              <a:defRPr sz="4000">
                <a:latin typeface="Rawline" panose="00000500000000000000" pitchFamily="2" charset="0"/>
              </a:defRPr>
            </a:lvl3pPr>
            <a:lvl4pPr marL="1371600" indent="0">
              <a:buNone/>
              <a:defRPr sz="4000">
                <a:latin typeface="Rawline" panose="00000500000000000000" pitchFamily="2" charset="0"/>
              </a:defRPr>
            </a:lvl4pPr>
            <a:lvl5pPr marL="1828800" indent="0">
              <a:buNone/>
              <a:defRPr sz="4000">
                <a:latin typeface="Rawline" panose="00000500000000000000" pitchFamily="2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5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745798" y="1694529"/>
            <a:ext cx="3540125" cy="3348037"/>
          </a:xfrm>
        </p:spPr>
        <p:txBody>
          <a:bodyPr lIns="0" tIns="0" rIns="0" bIns="0">
            <a:noAutofit/>
          </a:bodyPr>
          <a:lstStyle>
            <a:lvl1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2000" indent="-342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2392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18978CF-D10C-0C1C-D4D2-C03C866E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A7A0F8-57D2-CB25-CF0C-41EF8E86D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7D56A1-2058-0C71-95A2-F22404FAB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B9537-46A0-461A-BFDE-06F657090F39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3037C1-D48D-CB80-97D1-02956CA18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81396B-10E6-70ED-5DA5-C9702097D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40F2D-516C-419B-8961-04C984852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20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914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52" r:id="rId20"/>
    <p:sldLayoutId id="2147483711" r:id="rId21"/>
    <p:sldLayoutId id="2147483753" r:id="rId22"/>
    <p:sldLayoutId id="2147483754" r:id="rId23"/>
    <p:sldLayoutId id="2147483755" r:id="rId24"/>
    <p:sldLayoutId id="2147483710" r:id="rId25"/>
    <p:sldLayoutId id="2147483756" r:id="rId26"/>
    <p:sldLayoutId id="2147483757" r:id="rId27"/>
    <p:sldLayoutId id="2147483758" r:id="rId28"/>
    <p:sldLayoutId id="2147483759" r:id="rId29"/>
    <p:sldLayoutId id="2147483709" r:id="rId30"/>
    <p:sldLayoutId id="2147483913" r:id="rId31"/>
    <p:sldLayoutId id="2147483915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783" r:id="rId12"/>
    <p:sldLayoutId id="2147483784" r:id="rId13"/>
    <p:sldLayoutId id="2147483787" r:id="rId14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2.svg"/><Relationship Id="rId18" Type="http://schemas.openxmlformats.org/officeDocument/2006/relationships/image" Target="../media/image71.png"/><Relationship Id="rId3" Type="http://schemas.openxmlformats.org/officeDocument/2006/relationships/image" Target="../media/image68.svg"/><Relationship Id="rId21" Type="http://schemas.openxmlformats.org/officeDocument/2006/relationships/image" Target="../media/image74.svg"/><Relationship Id="rId7" Type="http://schemas.openxmlformats.org/officeDocument/2006/relationships/image" Target="../media/image40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78.svg"/><Relationship Id="rId2" Type="http://schemas.openxmlformats.org/officeDocument/2006/relationships/image" Target="../media/image67.png"/><Relationship Id="rId16" Type="http://schemas.openxmlformats.org/officeDocument/2006/relationships/image" Target="../media/image35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34.svg"/><Relationship Id="rId24" Type="http://schemas.openxmlformats.org/officeDocument/2006/relationships/image" Target="../media/image77.png"/><Relationship Id="rId5" Type="http://schemas.openxmlformats.org/officeDocument/2006/relationships/image" Target="../media/image70.svg"/><Relationship Id="rId15" Type="http://schemas.openxmlformats.org/officeDocument/2006/relationships/image" Target="../media/image63.svg"/><Relationship Id="rId23" Type="http://schemas.openxmlformats.org/officeDocument/2006/relationships/image" Target="../media/image76.svg"/><Relationship Id="rId10" Type="http://schemas.openxmlformats.org/officeDocument/2006/relationships/image" Target="../media/image33.png"/><Relationship Id="rId19" Type="http://schemas.openxmlformats.org/officeDocument/2006/relationships/image" Target="../media/image72.svg"/><Relationship Id="rId4" Type="http://schemas.openxmlformats.org/officeDocument/2006/relationships/image" Target="../media/image69.png"/><Relationship Id="rId9" Type="http://schemas.openxmlformats.org/officeDocument/2006/relationships/image" Target="../media/image38.svg"/><Relationship Id="rId14" Type="http://schemas.openxmlformats.org/officeDocument/2006/relationships/image" Target="../media/image41.png"/><Relationship Id="rId22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9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1.png"/><Relationship Id="rId12" Type="http://schemas.openxmlformats.org/officeDocument/2006/relationships/image" Target="../media/image9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.xml"/><Relationship Id="rId11" Type="http://schemas.openxmlformats.org/officeDocument/2006/relationships/image" Target="../media/image9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3.png"/><Relationship Id="rId14" Type="http://schemas.openxmlformats.org/officeDocument/2006/relationships/image" Target="../media/image9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18" Type="http://schemas.openxmlformats.org/officeDocument/2006/relationships/image" Target="../media/image111.png"/><Relationship Id="rId3" Type="http://schemas.openxmlformats.org/officeDocument/2006/relationships/image" Target="../media/image70.sv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17" Type="http://schemas.openxmlformats.org/officeDocument/2006/relationships/image" Target="../media/image44.svg"/><Relationship Id="rId2" Type="http://schemas.openxmlformats.org/officeDocument/2006/relationships/image" Target="../media/image6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5" Type="http://schemas.openxmlformats.org/officeDocument/2006/relationships/image" Target="../media/image110.svg"/><Relationship Id="rId10" Type="http://schemas.openxmlformats.org/officeDocument/2006/relationships/image" Target="../media/image105.png"/><Relationship Id="rId19" Type="http://schemas.openxmlformats.org/officeDocument/2006/relationships/image" Target="../media/image112.svg"/><Relationship Id="rId4" Type="http://schemas.openxmlformats.org/officeDocument/2006/relationships/image" Target="../media/image99.png"/><Relationship Id="rId9" Type="http://schemas.openxmlformats.org/officeDocument/2006/relationships/image" Target="../media/image104.svg"/><Relationship Id="rId1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3" Type="http://schemas.openxmlformats.org/officeDocument/2006/relationships/image" Target="../media/image30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2.svg"/><Relationship Id="rId3" Type="http://schemas.openxmlformats.org/officeDocument/2006/relationships/image" Target="../media/image30.svg"/><Relationship Id="rId7" Type="http://schemas.openxmlformats.org/officeDocument/2006/relationships/image" Target="../media/image134.svg"/><Relationship Id="rId12" Type="http://schemas.openxmlformats.org/officeDocument/2006/relationships/image" Target="../media/image121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11" Type="http://schemas.openxmlformats.org/officeDocument/2006/relationships/image" Target="../media/image120.svg"/><Relationship Id="rId5" Type="http://schemas.openxmlformats.org/officeDocument/2006/relationships/image" Target="../media/image132.svg"/><Relationship Id="rId15" Type="http://schemas.openxmlformats.org/officeDocument/2006/relationships/image" Target="../media/image124.svg"/><Relationship Id="rId10" Type="http://schemas.openxmlformats.org/officeDocument/2006/relationships/image" Target="../media/image119.png"/><Relationship Id="rId4" Type="http://schemas.openxmlformats.org/officeDocument/2006/relationships/image" Target="../media/image131.png"/><Relationship Id="rId9" Type="http://schemas.openxmlformats.org/officeDocument/2006/relationships/image" Target="../media/image136.svg"/><Relationship Id="rId14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svg"/><Relationship Id="rId7" Type="http://schemas.openxmlformats.org/officeDocument/2006/relationships/image" Target="../media/image142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1.png"/><Relationship Id="rId11" Type="http://schemas.openxmlformats.org/officeDocument/2006/relationships/image" Target="../media/image146.svg"/><Relationship Id="rId5" Type="http://schemas.openxmlformats.org/officeDocument/2006/relationships/image" Target="../media/image140.sv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vestone.com/app/uploads/2023/12/DataAI-ExecutiveLeadershipSurveyFinalAsset.pdf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7.png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0.jpeg"/><Relationship Id="rId4" Type="http://schemas.openxmlformats.org/officeDocument/2006/relationships/image" Target="../media/image1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18" Type="http://schemas.openxmlformats.org/officeDocument/2006/relationships/image" Target="../media/image111.png"/><Relationship Id="rId3" Type="http://schemas.openxmlformats.org/officeDocument/2006/relationships/image" Target="../media/image153.sv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17" Type="http://schemas.openxmlformats.org/officeDocument/2006/relationships/image" Target="../media/image44.svg"/><Relationship Id="rId2" Type="http://schemas.openxmlformats.org/officeDocument/2006/relationships/image" Target="../media/image15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32.svg"/><Relationship Id="rId15" Type="http://schemas.openxmlformats.org/officeDocument/2006/relationships/image" Target="../media/image110.svg"/><Relationship Id="rId10" Type="http://schemas.openxmlformats.org/officeDocument/2006/relationships/image" Target="../media/image105.png"/><Relationship Id="rId19" Type="http://schemas.openxmlformats.org/officeDocument/2006/relationships/image" Target="../media/image112.svg"/><Relationship Id="rId4" Type="http://schemas.openxmlformats.org/officeDocument/2006/relationships/image" Target="../media/image31.png"/><Relationship Id="rId9" Type="http://schemas.openxmlformats.org/officeDocument/2006/relationships/image" Target="../media/image104.svg"/><Relationship Id="rId1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3" Type="http://schemas.openxmlformats.org/officeDocument/2006/relationships/image" Target="../media/image155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44.svg"/><Relationship Id="rId2" Type="http://schemas.openxmlformats.org/officeDocument/2006/relationships/image" Target="../media/image154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5" Type="http://schemas.openxmlformats.org/officeDocument/2006/relationships/image" Target="../media/image32.svg"/><Relationship Id="rId15" Type="http://schemas.openxmlformats.org/officeDocument/2006/relationships/image" Target="../media/image124.svg"/><Relationship Id="rId10" Type="http://schemas.openxmlformats.org/officeDocument/2006/relationships/image" Target="../media/image119.png"/><Relationship Id="rId4" Type="http://schemas.openxmlformats.org/officeDocument/2006/relationships/image" Target="../media/image31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63.svg"/><Relationship Id="rId4" Type="http://schemas.openxmlformats.org/officeDocument/2006/relationships/image" Target="../media/image1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svg"/><Relationship Id="rId3" Type="http://schemas.openxmlformats.org/officeDocument/2006/relationships/image" Target="../media/image86.svg"/><Relationship Id="rId7" Type="http://schemas.openxmlformats.org/officeDocument/2006/relationships/image" Target="../media/image165.svg"/><Relationship Id="rId12" Type="http://schemas.openxmlformats.org/officeDocument/2006/relationships/image" Target="../media/image17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11" Type="http://schemas.openxmlformats.org/officeDocument/2006/relationships/image" Target="../media/image169.svg"/><Relationship Id="rId5" Type="http://schemas.openxmlformats.org/officeDocument/2006/relationships/image" Target="../media/image84.svg"/><Relationship Id="rId15" Type="http://schemas.openxmlformats.org/officeDocument/2006/relationships/image" Target="../media/image173.svg"/><Relationship Id="rId10" Type="http://schemas.openxmlformats.org/officeDocument/2006/relationships/image" Target="../media/image168.png"/><Relationship Id="rId4" Type="http://schemas.openxmlformats.org/officeDocument/2006/relationships/image" Target="../media/image83.png"/><Relationship Id="rId9" Type="http://schemas.openxmlformats.org/officeDocument/2006/relationships/image" Target="../media/image167.svg"/><Relationship Id="rId14" Type="http://schemas.openxmlformats.org/officeDocument/2006/relationships/image" Target="../media/image1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4.svg"/><Relationship Id="rId7" Type="http://schemas.openxmlformats.org/officeDocument/2006/relationships/image" Target="../media/image17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5" Type="http://schemas.openxmlformats.org/officeDocument/2006/relationships/image" Target="../media/image175.svg"/><Relationship Id="rId10" Type="http://schemas.openxmlformats.org/officeDocument/2006/relationships/image" Target="../media/image172.png"/><Relationship Id="rId4" Type="http://schemas.openxmlformats.org/officeDocument/2006/relationships/image" Target="../media/image83.png"/><Relationship Id="rId9" Type="http://schemas.openxmlformats.org/officeDocument/2006/relationships/image" Target="../media/image17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08.svg"/><Relationship Id="rId18" Type="http://schemas.openxmlformats.org/officeDocument/2006/relationships/image" Target="../media/image111.png"/><Relationship Id="rId3" Type="http://schemas.openxmlformats.org/officeDocument/2006/relationships/image" Target="../media/image153.sv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17" Type="http://schemas.openxmlformats.org/officeDocument/2006/relationships/image" Target="../media/image44.svg"/><Relationship Id="rId2" Type="http://schemas.openxmlformats.org/officeDocument/2006/relationships/image" Target="../media/image15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5" Type="http://schemas.openxmlformats.org/officeDocument/2006/relationships/image" Target="../media/image110.svg"/><Relationship Id="rId10" Type="http://schemas.openxmlformats.org/officeDocument/2006/relationships/image" Target="../media/image105.png"/><Relationship Id="rId19" Type="http://schemas.openxmlformats.org/officeDocument/2006/relationships/image" Target="../media/image112.svg"/><Relationship Id="rId4" Type="http://schemas.openxmlformats.org/officeDocument/2006/relationships/image" Target="../media/image99.png"/><Relationship Id="rId9" Type="http://schemas.openxmlformats.org/officeDocument/2006/relationships/image" Target="../media/image36.svg"/><Relationship Id="rId1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22.svg"/><Relationship Id="rId3" Type="http://schemas.openxmlformats.org/officeDocument/2006/relationships/image" Target="../media/image155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44.svg"/><Relationship Id="rId2" Type="http://schemas.openxmlformats.org/officeDocument/2006/relationships/image" Target="../media/image154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36.svg"/><Relationship Id="rId1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18" Type="http://schemas.openxmlformats.org/officeDocument/2006/relationships/image" Target="../media/image111.png"/><Relationship Id="rId3" Type="http://schemas.openxmlformats.org/officeDocument/2006/relationships/image" Target="../media/image153.svg"/><Relationship Id="rId7" Type="http://schemas.openxmlformats.org/officeDocument/2006/relationships/image" Target="../media/image34.svg"/><Relationship Id="rId12" Type="http://schemas.openxmlformats.org/officeDocument/2006/relationships/image" Target="../media/image107.png"/><Relationship Id="rId17" Type="http://schemas.openxmlformats.org/officeDocument/2006/relationships/image" Target="../media/image44.svg"/><Relationship Id="rId2" Type="http://schemas.openxmlformats.org/officeDocument/2006/relationships/image" Target="../media/image15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5" Type="http://schemas.openxmlformats.org/officeDocument/2006/relationships/image" Target="../media/image110.svg"/><Relationship Id="rId10" Type="http://schemas.openxmlformats.org/officeDocument/2006/relationships/image" Target="../media/image105.png"/><Relationship Id="rId19" Type="http://schemas.openxmlformats.org/officeDocument/2006/relationships/image" Target="../media/image112.svg"/><Relationship Id="rId4" Type="http://schemas.openxmlformats.org/officeDocument/2006/relationships/image" Target="../media/image99.png"/><Relationship Id="rId9" Type="http://schemas.openxmlformats.org/officeDocument/2006/relationships/image" Target="../media/image104.svg"/><Relationship Id="rId1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3" Type="http://schemas.openxmlformats.org/officeDocument/2006/relationships/image" Target="../media/image155.svg"/><Relationship Id="rId7" Type="http://schemas.openxmlformats.org/officeDocument/2006/relationships/image" Target="../media/image34.svg"/><Relationship Id="rId12" Type="http://schemas.openxmlformats.org/officeDocument/2006/relationships/image" Target="../media/image121.png"/><Relationship Id="rId17" Type="http://schemas.openxmlformats.org/officeDocument/2006/relationships/image" Target="../media/image44.svg"/><Relationship Id="rId2" Type="http://schemas.openxmlformats.org/officeDocument/2006/relationships/image" Target="../media/image154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120.sv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8.jpeg"/><Relationship Id="rId5" Type="http://schemas.openxmlformats.org/officeDocument/2006/relationships/image" Target="../media/image187.jpeg"/><Relationship Id="rId4" Type="http://schemas.openxmlformats.org/officeDocument/2006/relationships/image" Target="../media/image18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18" Type="http://schemas.openxmlformats.org/officeDocument/2006/relationships/image" Target="../media/image111.png"/><Relationship Id="rId3" Type="http://schemas.openxmlformats.org/officeDocument/2006/relationships/image" Target="../media/image153.sv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17" Type="http://schemas.openxmlformats.org/officeDocument/2006/relationships/image" Target="../media/image44.svg"/><Relationship Id="rId2" Type="http://schemas.openxmlformats.org/officeDocument/2006/relationships/image" Target="../media/image15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11" Type="http://schemas.openxmlformats.org/officeDocument/2006/relationships/image" Target="../media/image38.svg"/><Relationship Id="rId5" Type="http://schemas.openxmlformats.org/officeDocument/2006/relationships/image" Target="../media/image100.svg"/><Relationship Id="rId15" Type="http://schemas.openxmlformats.org/officeDocument/2006/relationships/image" Target="../media/image110.svg"/><Relationship Id="rId10" Type="http://schemas.openxmlformats.org/officeDocument/2006/relationships/image" Target="../media/image37.png"/><Relationship Id="rId19" Type="http://schemas.openxmlformats.org/officeDocument/2006/relationships/image" Target="../media/image112.svg"/><Relationship Id="rId4" Type="http://schemas.openxmlformats.org/officeDocument/2006/relationships/image" Target="../media/image99.png"/><Relationship Id="rId9" Type="http://schemas.openxmlformats.org/officeDocument/2006/relationships/image" Target="../media/image104.svg"/><Relationship Id="rId1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3" Type="http://schemas.openxmlformats.org/officeDocument/2006/relationships/image" Target="../media/image155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44.svg"/><Relationship Id="rId2" Type="http://schemas.openxmlformats.org/officeDocument/2006/relationships/image" Target="../media/image154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11" Type="http://schemas.openxmlformats.org/officeDocument/2006/relationships/image" Target="../media/image38.sv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10" Type="http://schemas.openxmlformats.org/officeDocument/2006/relationships/image" Target="../media/image37.pn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svg"/><Relationship Id="rId18" Type="http://schemas.openxmlformats.org/officeDocument/2006/relationships/image" Target="../media/image210.png"/><Relationship Id="rId3" Type="http://schemas.openxmlformats.org/officeDocument/2006/relationships/image" Target="../media/image195.svg"/><Relationship Id="rId21" Type="http://schemas.openxmlformats.org/officeDocument/2006/relationships/image" Target="../media/image213.png"/><Relationship Id="rId7" Type="http://schemas.openxmlformats.org/officeDocument/2006/relationships/image" Target="../media/image199.svg"/><Relationship Id="rId12" Type="http://schemas.openxmlformats.org/officeDocument/2006/relationships/image" Target="../media/image204.png"/><Relationship Id="rId17" Type="http://schemas.openxmlformats.org/officeDocument/2006/relationships/image" Target="../media/image209.sv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98.png"/><Relationship Id="rId11" Type="http://schemas.openxmlformats.org/officeDocument/2006/relationships/image" Target="../media/image203.svg"/><Relationship Id="rId24" Type="http://schemas.openxmlformats.org/officeDocument/2006/relationships/image" Target="../media/image216.png"/><Relationship Id="rId5" Type="http://schemas.openxmlformats.org/officeDocument/2006/relationships/image" Target="../media/image197.svg"/><Relationship Id="rId15" Type="http://schemas.openxmlformats.org/officeDocument/2006/relationships/image" Target="../media/image207.svg"/><Relationship Id="rId23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1.svg"/><Relationship Id="rId4" Type="http://schemas.openxmlformats.org/officeDocument/2006/relationships/image" Target="../media/image196.png"/><Relationship Id="rId9" Type="http://schemas.openxmlformats.org/officeDocument/2006/relationships/image" Target="../media/image201.svg"/><Relationship Id="rId14" Type="http://schemas.openxmlformats.org/officeDocument/2006/relationships/image" Target="../media/image206.png"/><Relationship Id="rId22" Type="http://schemas.openxmlformats.org/officeDocument/2006/relationships/image" Target="../media/image2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18" Type="http://schemas.openxmlformats.org/officeDocument/2006/relationships/image" Target="../media/image45.png"/><Relationship Id="rId3" Type="http://schemas.openxmlformats.org/officeDocument/2006/relationships/image" Target="../media/image153.sv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17" Type="http://schemas.openxmlformats.org/officeDocument/2006/relationships/image" Target="../media/image44.svg"/><Relationship Id="rId2" Type="http://schemas.openxmlformats.org/officeDocument/2006/relationships/image" Target="../media/image15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5" Type="http://schemas.openxmlformats.org/officeDocument/2006/relationships/image" Target="../media/image110.svg"/><Relationship Id="rId10" Type="http://schemas.openxmlformats.org/officeDocument/2006/relationships/image" Target="../media/image105.png"/><Relationship Id="rId19" Type="http://schemas.openxmlformats.org/officeDocument/2006/relationships/image" Target="../media/image217.svg"/><Relationship Id="rId4" Type="http://schemas.openxmlformats.org/officeDocument/2006/relationships/image" Target="../media/image99.png"/><Relationship Id="rId9" Type="http://schemas.openxmlformats.org/officeDocument/2006/relationships/image" Target="../media/image104.svg"/><Relationship Id="rId1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svg"/><Relationship Id="rId13" Type="http://schemas.openxmlformats.org/officeDocument/2006/relationships/image" Target="../media/image228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2.png"/><Relationship Id="rId11" Type="http://schemas.openxmlformats.org/officeDocument/2006/relationships/image" Target="../media/image200.png"/><Relationship Id="rId5" Type="http://schemas.openxmlformats.org/officeDocument/2006/relationships/image" Target="../media/image221.png"/><Relationship Id="rId10" Type="http://schemas.openxmlformats.org/officeDocument/2006/relationships/image" Target="../media/image226.sv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pn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jpe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svg"/><Relationship Id="rId18" Type="http://schemas.openxmlformats.org/officeDocument/2006/relationships/image" Target="../media/image64.png"/><Relationship Id="rId3" Type="http://schemas.openxmlformats.org/officeDocument/2006/relationships/image" Target="../media/image60.svg"/><Relationship Id="rId7" Type="http://schemas.openxmlformats.org/officeDocument/2006/relationships/image" Target="../media/image36.svg"/><Relationship Id="rId12" Type="http://schemas.openxmlformats.org/officeDocument/2006/relationships/image" Target="../media/image39.png"/><Relationship Id="rId17" Type="http://schemas.openxmlformats.org/officeDocument/2006/relationships/image" Target="../media/image38.svg"/><Relationship Id="rId2" Type="http://schemas.openxmlformats.org/officeDocument/2006/relationships/image" Target="../media/image5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4.svg"/><Relationship Id="rId5" Type="http://schemas.openxmlformats.org/officeDocument/2006/relationships/image" Target="../media/image62.svg"/><Relationship Id="rId15" Type="http://schemas.openxmlformats.org/officeDocument/2006/relationships/image" Target="../media/image63.svg"/><Relationship Id="rId10" Type="http://schemas.openxmlformats.org/officeDocument/2006/relationships/image" Target="../media/image33.png"/><Relationship Id="rId4" Type="http://schemas.openxmlformats.org/officeDocument/2006/relationships/image" Target="../media/image61.png"/><Relationship Id="rId9" Type="http://schemas.openxmlformats.org/officeDocument/2006/relationships/image" Target="../media/image32.sv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2.svg"/><Relationship Id="rId3" Type="http://schemas.openxmlformats.org/officeDocument/2006/relationships/image" Target="../media/image60.svg"/><Relationship Id="rId7" Type="http://schemas.openxmlformats.org/officeDocument/2006/relationships/image" Target="../media/image66.svg"/><Relationship Id="rId12" Type="http://schemas.openxmlformats.org/officeDocument/2006/relationships/image" Target="../media/image31.png"/><Relationship Id="rId17" Type="http://schemas.openxmlformats.org/officeDocument/2006/relationships/image" Target="../media/image34.svg"/><Relationship Id="rId2" Type="http://schemas.openxmlformats.org/officeDocument/2006/relationships/image" Target="../media/image5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11" Type="http://schemas.openxmlformats.org/officeDocument/2006/relationships/image" Target="../media/image38.svg"/><Relationship Id="rId5" Type="http://schemas.openxmlformats.org/officeDocument/2006/relationships/image" Target="../media/image44.svg"/><Relationship Id="rId15" Type="http://schemas.openxmlformats.org/officeDocument/2006/relationships/image" Target="../media/image36.svg"/><Relationship Id="rId10" Type="http://schemas.openxmlformats.org/officeDocument/2006/relationships/image" Target="../media/image37.png"/><Relationship Id="rId4" Type="http://schemas.openxmlformats.org/officeDocument/2006/relationships/image" Target="../media/image43.png"/><Relationship Id="rId9" Type="http://schemas.openxmlformats.org/officeDocument/2006/relationships/image" Target="../media/image40.sv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6FDDED-F95E-7867-B570-18662E5514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118" y="4053273"/>
            <a:ext cx="6028824" cy="18012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pt-BR" sz="5200">
                <a:latin typeface="Arial Black" panose="020B0A04020102020204" pitchFamily="34" charset="0"/>
              </a:rPr>
              <a:t>“Base de dados do Brasil” </a:t>
            </a:r>
            <a:r>
              <a:rPr lang="pt-BR" sz="3000"/>
              <a:t>Infraestrutura Nacional de Dados</a:t>
            </a:r>
          </a:p>
        </p:txBody>
      </p:sp>
    </p:spTree>
    <p:extLst>
      <p:ext uri="{BB962C8B-B14F-4D97-AF65-F5344CB8AC3E}">
        <p14:creationId xmlns:p14="http://schemas.microsoft.com/office/powerpoint/2010/main" val="193544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9888A28-FC99-3972-7723-1A965919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22">
            <a:extLst>
              <a:ext uri="{FF2B5EF4-FFF2-40B4-BE49-F238E27FC236}">
                <a16:creationId xmlns:a16="http://schemas.microsoft.com/office/drawing/2014/main" id="{932B4437-EDFA-14B1-9219-77DC6F72C3AA}"/>
              </a:ext>
            </a:extLst>
          </p:cNvPr>
          <p:cNvSpPr/>
          <p:nvPr/>
        </p:nvSpPr>
        <p:spPr>
          <a:xfrm>
            <a:off x="554182" y="1124653"/>
            <a:ext cx="11083636" cy="505843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252000" rIns="91440" bIns="45720" rtlCol="0" anchor="t"/>
          <a:lstStyle/>
          <a:p>
            <a:pPr algn="ctr"/>
            <a:r>
              <a:rPr lang="en-US" sz="2000">
                <a:solidFill>
                  <a:schemeClr val="tx1"/>
                </a:solidFill>
                <a:latin typeface="Arial Black"/>
                <a:cs typeface="Arial"/>
              </a:rPr>
              <a:t>“Base de Dados do Brasil” </a:t>
            </a: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Arial"/>
                <a:cs typeface="Arial"/>
              </a:rPr>
              <a:t>Infraestrutura</a:t>
            </a: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 Nacional de Dados)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E47E086-3AFE-C159-186E-70A866D27723}"/>
              </a:ext>
            </a:extLst>
          </p:cNvPr>
          <p:cNvSpPr/>
          <p:nvPr/>
        </p:nvSpPr>
        <p:spPr>
          <a:xfrm>
            <a:off x="1394165" y="2316021"/>
            <a:ext cx="2730418" cy="1204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aphic 8" descr="Database with solid fill">
            <a:extLst>
              <a:ext uri="{FF2B5EF4-FFF2-40B4-BE49-F238E27FC236}">
                <a16:creationId xmlns:a16="http://schemas.microsoft.com/office/drawing/2014/main" id="{736A0C05-532A-0567-A070-1FB5BCFAF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7501" y="2552965"/>
            <a:ext cx="498241" cy="49824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E64541-01AD-EE93-772B-3779F6112E13}"/>
              </a:ext>
            </a:extLst>
          </p:cNvPr>
          <p:cNvSpPr/>
          <p:nvPr/>
        </p:nvSpPr>
        <p:spPr>
          <a:xfrm>
            <a:off x="1394165" y="1939620"/>
            <a:ext cx="2730418" cy="3764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>
                <a:latin typeface="Arial" panose="020B0604020202020204" pitchFamily="34" charset="0"/>
                <a:cs typeface="Arial" panose="020B0604020202020204" pitchFamily="34" charset="0"/>
              </a:rPr>
              <a:t>Ecossistema Social</a:t>
            </a:r>
          </a:p>
        </p:txBody>
      </p:sp>
      <p:pic>
        <p:nvPicPr>
          <p:cNvPr id="14" name="Graphic 8" descr="Database with solid fill">
            <a:extLst>
              <a:ext uri="{FF2B5EF4-FFF2-40B4-BE49-F238E27FC236}">
                <a16:creationId xmlns:a16="http://schemas.microsoft.com/office/drawing/2014/main" id="{49801FFD-D111-49D7-93CF-9B9F7EA7F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8746" y="2455916"/>
            <a:ext cx="498241" cy="498240"/>
          </a:xfrm>
          <a:prstGeom prst="rect">
            <a:avLst/>
          </a:prstGeom>
        </p:spPr>
      </p:pic>
      <p:pic>
        <p:nvPicPr>
          <p:cNvPr id="15" name="Graphic 8" descr="Database with solid fill">
            <a:extLst>
              <a:ext uri="{FF2B5EF4-FFF2-40B4-BE49-F238E27FC236}">
                <a16:creationId xmlns:a16="http://schemas.microsoft.com/office/drawing/2014/main" id="{601B5B95-CD8E-69E1-9579-1E91078DD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088" y="2954156"/>
            <a:ext cx="498241" cy="498240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3E71E29-EA42-6613-809F-A99E3255957C}"/>
              </a:ext>
            </a:extLst>
          </p:cNvPr>
          <p:cNvCxnSpPr>
            <a:stCxn id="12" idx="2"/>
            <a:endCxn id="15" idx="1"/>
          </p:cNvCxnSpPr>
          <p:nvPr/>
        </p:nvCxnSpPr>
        <p:spPr>
          <a:xfrm>
            <a:off x="1826622" y="3051206"/>
            <a:ext cx="325466" cy="15207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1500460-3EB7-383A-4218-75C3E8EFDBC5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2650329" y="2954156"/>
            <a:ext cx="287538" cy="2491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EB987F6-4E9B-A2C7-F033-06793BF36CE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2075742" y="2705037"/>
            <a:ext cx="613004" cy="970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8F403706-1CBD-0AE1-579A-6FD8606BC55D}"/>
              </a:ext>
            </a:extLst>
          </p:cNvPr>
          <p:cNvSpPr/>
          <p:nvPr/>
        </p:nvSpPr>
        <p:spPr>
          <a:xfrm>
            <a:off x="4679313" y="2294207"/>
            <a:ext cx="2730418" cy="1204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Graphic 8" descr="Database with solid fill">
            <a:extLst>
              <a:ext uri="{FF2B5EF4-FFF2-40B4-BE49-F238E27FC236}">
                <a16:creationId xmlns:a16="http://schemas.microsoft.com/office/drawing/2014/main" id="{5E94FF4E-5C80-59EC-3BD1-21999E677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2649" y="2517419"/>
            <a:ext cx="498241" cy="469364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68F42853-486B-566A-FBD7-452970D7243B}"/>
              </a:ext>
            </a:extLst>
          </p:cNvPr>
          <p:cNvSpPr/>
          <p:nvPr/>
        </p:nvSpPr>
        <p:spPr>
          <a:xfrm>
            <a:off x="4679313" y="1939621"/>
            <a:ext cx="2730418" cy="3545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>
                <a:latin typeface="Arial" panose="020B0604020202020204" pitchFamily="34" charset="0"/>
                <a:cs typeface="Arial" panose="020B0604020202020204" pitchFamily="34" charset="0"/>
              </a:rPr>
              <a:t>Ecossistema Rural</a:t>
            </a:r>
          </a:p>
        </p:txBody>
      </p:sp>
      <p:pic>
        <p:nvPicPr>
          <p:cNvPr id="23" name="Graphic 8" descr="Database with solid fill">
            <a:extLst>
              <a:ext uri="{FF2B5EF4-FFF2-40B4-BE49-F238E27FC236}">
                <a16:creationId xmlns:a16="http://schemas.microsoft.com/office/drawing/2014/main" id="{AD9D1B25-4130-7EF6-3FA9-26C56BF74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3894" y="2425994"/>
            <a:ext cx="498241" cy="469364"/>
          </a:xfrm>
          <a:prstGeom prst="rect">
            <a:avLst/>
          </a:prstGeom>
        </p:spPr>
      </p:pic>
      <p:pic>
        <p:nvPicPr>
          <p:cNvPr id="24" name="Graphic 8" descr="Database with solid fill">
            <a:extLst>
              <a:ext uri="{FF2B5EF4-FFF2-40B4-BE49-F238E27FC236}">
                <a16:creationId xmlns:a16="http://schemas.microsoft.com/office/drawing/2014/main" id="{90AE3F46-9778-F20D-698A-92E3FB744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7236" y="2895358"/>
            <a:ext cx="498241" cy="469364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78D668D-3377-222D-BED1-C82C0A7DC9E4}"/>
              </a:ext>
            </a:extLst>
          </p:cNvPr>
          <p:cNvCxnSpPr>
            <a:stCxn id="21" idx="2"/>
            <a:endCxn id="24" idx="1"/>
          </p:cNvCxnSpPr>
          <p:nvPr/>
        </p:nvCxnSpPr>
        <p:spPr>
          <a:xfrm>
            <a:off x="5111770" y="2986783"/>
            <a:ext cx="325466" cy="143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8C7A2782-363E-FFA7-2C53-903050228241}"/>
              </a:ext>
            </a:extLst>
          </p:cNvPr>
          <p:cNvCxnSpPr>
            <a:cxnSpLocks/>
            <a:stCxn id="24" idx="3"/>
            <a:endCxn id="23" idx="2"/>
          </p:cNvCxnSpPr>
          <p:nvPr/>
        </p:nvCxnSpPr>
        <p:spPr>
          <a:xfrm flipV="1">
            <a:off x="5935477" y="2895358"/>
            <a:ext cx="287538" cy="2346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B582E0F-84DF-C494-081E-14A334B7CE41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360890" y="2660676"/>
            <a:ext cx="613004" cy="914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>
            <a:extLst>
              <a:ext uri="{FF2B5EF4-FFF2-40B4-BE49-F238E27FC236}">
                <a16:creationId xmlns:a16="http://schemas.microsoft.com/office/drawing/2014/main" id="{B128F1B9-A87C-E843-0B86-92BD692DA3E0}"/>
              </a:ext>
            </a:extLst>
          </p:cNvPr>
          <p:cNvSpPr/>
          <p:nvPr/>
        </p:nvSpPr>
        <p:spPr>
          <a:xfrm>
            <a:off x="7964460" y="2294207"/>
            <a:ext cx="2730418" cy="1204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Graphic 8" descr="Database with solid fill">
            <a:extLst>
              <a:ext uri="{FF2B5EF4-FFF2-40B4-BE49-F238E27FC236}">
                <a16:creationId xmlns:a16="http://schemas.microsoft.com/office/drawing/2014/main" id="{455FC19C-0C73-E3C0-C703-51B9C7DAB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7796" y="2517419"/>
            <a:ext cx="498241" cy="469364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FFD1C311-C116-C80A-E6E0-DCB15D462CEB}"/>
              </a:ext>
            </a:extLst>
          </p:cNvPr>
          <p:cNvSpPr/>
          <p:nvPr/>
        </p:nvSpPr>
        <p:spPr>
          <a:xfrm>
            <a:off x="7964460" y="1939621"/>
            <a:ext cx="2730418" cy="354586"/>
          </a:xfrm>
          <a:prstGeom prst="rect">
            <a:avLst/>
          </a:prstGeom>
          <a:solidFill>
            <a:srgbClr val="FC4F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>
                <a:latin typeface="Arial" panose="020B0604020202020204" pitchFamily="34" charset="0"/>
                <a:cs typeface="Arial" panose="020B0604020202020204" pitchFamily="34" charset="0"/>
              </a:rPr>
              <a:t>Ecossistema Fiscal</a:t>
            </a:r>
          </a:p>
        </p:txBody>
      </p:sp>
      <p:pic>
        <p:nvPicPr>
          <p:cNvPr id="40" name="Graphic 8" descr="Database with solid fill">
            <a:extLst>
              <a:ext uri="{FF2B5EF4-FFF2-40B4-BE49-F238E27FC236}">
                <a16:creationId xmlns:a16="http://schemas.microsoft.com/office/drawing/2014/main" id="{38928C6A-9F4C-A5BE-16D6-880EE7864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9041" y="2425994"/>
            <a:ext cx="498241" cy="469364"/>
          </a:xfrm>
          <a:prstGeom prst="rect">
            <a:avLst/>
          </a:prstGeom>
        </p:spPr>
      </p:pic>
      <p:pic>
        <p:nvPicPr>
          <p:cNvPr id="41" name="Graphic 8" descr="Database with solid fill">
            <a:extLst>
              <a:ext uri="{FF2B5EF4-FFF2-40B4-BE49-F238E27FC236}">
                <a16:creationId xmlns:a16="http://schemas.microsoft.com/office/drawing/2014/main" id="{B2E0BDC3-404E-CAEA-E4EE-4D20A77BB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2383" y="2895358"/>
            <a:ext cx="498241" cy="469364"/>
          </a:xfrm>
          <a:prstGeom prst="rect">
            <a:avLst/>
          </a:prstGeom>
        </p:spPr>
      </p:pic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08875206-A11D-CE49-A931-CA7DCC36C684}"/>
              </a:ext>
            </a:extLst>
          </p:cNvPr>
          <p:cNvCxnSpPr>
            <a:stCxn id="38" idx="2"/>
            <a:endCxn id="41" idx="1"/>
          </p:cNvCxnSpPr>
          <p:nvPr/>
        </p:nvCxnSpPr>
        <p:spPr>
          <a:xfrm>
            <a:off x="8396917" y="2986783"/>
            <a:ext cx="325466" cy="143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1226EB2E-612A-4C4B-F9E8-149CBF2529C3}"/>
              </a:ext>
            </a:extLst>
          </p:cNvPr>
          <p:cNvCxnSpPr>
            <a:cxnSpLocks/>
            <a:stCxn id="41" idx="3"/>
            <a:endCxn id="40" idx="2"/>
          </p:cNvCxnSpPr>
          <p:nvPr/>
        </p:nvCxnSpPr>
        <p:spPr>
          <a:xfrm flipV="1">
            <a:off x="9220624" y="2895358"/>
            <a:ext cx="287538" cy="2346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7908F67A-86C7-1E6A-6CEE-D1530DAE62A8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8646037" y="2660676"/>
            <a:ext cx="613004" cy="914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46">
            <a:extLst>
              <a:ext uri="{FF2B5EF4-FFF2-40B4-BE49-F238E27FC236}">
                <a16:creationId xmlns:a16="http://schemas.microsoft.com/office/drawing/2014/main" id="{0072A75C-8A26-F48F-AFBD-7CA89031EFC2}"/>
              </a:ext>
            </a:extLst>
          </p:cNvPr>
          <p:cNvSpPr/>
          <p:nvPr/>
        </p:nvSpPr>
        <p:spPr>
          <a:xfrm>
            <a:off x="1394165" y="4129199"/>
            <a:ext cx="2730418" cy="1233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Graphic 8" descr="Database with solid fill">
            <a:extLst>
              <a:ext uri="{FF2B5EF4-FFF2-40B4-BE49-F238E27FC236}">
                <a16:creationId xmlns:a16="http://schemas.microsoft.com/office/drawing/2014/main" id="{8786B4D8-09AD-E34A-B084-617A11DD9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7501" y="4357811"/>
            <a:ext cx="498241" cy="480720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EBC35017-6A43-74BD-A6A2-93D7B4484418}"/>
              </a:ext>
            </a:extLst>
          </p:cNvPr>
          <p:cNvSpPr/>
          <p:nvPr/>
        </p:nvSpPr>
        <p:spPr>
          <a:xfrm>
            <a:off x="1394165" y="3766034"/>
            <a:ext cx="2730418" cy="3631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>
                <a:latin typeface="Arial" panose="020B0604020202020204" pitchFamily="34" charset="0"/>
                <a:cs typeface="Arial" panose="020B0604020202020204" pitchFamily="34" charset="0"/>
              </a:rPr>
              <a:t>Ecossistema Gestão Pública</a:t>
            </a:r>
          </a:p>
        </p:txBody>
      </p:sp>
      <p:pic>
        <p:nvPicPr>
          <p:cNvPr id="50" name="Graphic 8" descr="Database with solid fill">
            <a:extLst>
              <a:ext uri="{FF2B5EF4-FFF2-40B4-BE49-F238E27FC236}">
                <a16:creationId xmlns:a16="http://schemas.microsoft.com/office/drawing/2014/main" id="{4148AD93-88AA-4B0E-AA87-822274085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8746" y="4264174"/>
            <a:ext cx="498241" cy="480720"/>
          </a:xfrm>
          <a:prstGeom prst="rect">
            <a:avLst/>
          </a:prstGeom>
        </p:spPr>
      </p:pic>
      <p:pic>
        <p:nvPicPr>
          <p:cNvPr id="51" name="Graphic 8" descr="Database with solid fill">
            <a:extLst>
              <a:ext uri="{FF2B5EF4-FFF2-40B4-BE49-F238E27FC236}">
                <a16:creationId xmlns:a16="http://schemas.microsoft.com/office/drawing/2014/main" id="{6CB8D103-4357-DCA2-8DAE-5B78ACF58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2088" y="4744894"/>
            <a:ext cx="498241" cy="480720"/>
          </a:xfrm>
          <a:prstGeom prst="rect">
            <a:avLst/>
          </a:prstGeom>
        </p:spPr>
      </p:pic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8BB09C6-6198-FB59-2DC3-E0ED653FACCA}"/>
              </a:ext>
            </a:extLst>
          </p:cNvPr>
          <p:cNvCxnSpPr>
            <a:stCxn id="48" idx="2"/>
            <a:endCxn id="51" idx="1"/>
          </p:cNvCxnSpPr>
          <p:nvPr/>
        </p:nvCxnSpPr>
        <p:spPr>
          <a:xfrm>
            <a:off x="1826622" y="4838530"/>
            <a:ext cx="325466" cy="146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1CECEDA-7D65-1DE6-7B3A-32852BF8A81C}"/>
              </a:ext>
            </a:extLst>
          </p:cNvPr>
          <p:cNvCxnSpPr>
            <a:cxnSpLocks/>
            <a:stCxn id="51" idx="3"/>
            <a:endCxn id="50" idx="2"/>
          </p:cNvCxnSpPr>
          <p:nvPr/>
        </p:nvCxnSpPr>
        <p:spPr>
          <a:xfrm flipV="1">
            <a:off x="2650329" y="4744894"/>
            <a:ext cx="287538" cy="2403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A6B67E3D-1A73-D4C4-F3B7-3A7FF08540E0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2075742" y="4504534"/>
            <a:ext cx="613004" cy="936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02682745-D830-4A51-449B-AC0624D013B1}"/>
              </a:ext>
            </a:extLst>
          </p:cNvPr>
          <p:cNvSpPr/>
          <p:nvPr/>
        </p:nvSpPr>
        <p:spPr>
          <a:xfrm>
            <a:off x="4679313" y="4129199"/>
            <a:ext cx="2730418" cy="1233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8" name="Graphic 8" descr="Database with solid fill">
            <a:extLst>
              <a:ext uri="{FF2B5EF4-FFF2-40B4-BE49-F238E27FC236}">
                <a16:creationId xmlns:a16="http://schemas.microsoft.com/office/drawing/2014/main" id="{75848376-367A-CF44-3D6E-56AA3BD96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2649" y="4357811"/>
            <a:ext cx="498241" cy="480720"/>
          </a:xfrm>
          <a:prstGeom prst="rect">
            <a:avLst/>
          </a:prstGeom>
        </p:spPr>
      </p:pic>
      <p:sp>
        <p:nvSpPr>
          <p:cNvPr id="60" name="Retângulo 59">
            <a:extLst>
              <a:ext uri="{FF2B5EF4-FFF2-40B4-BE49-F238E27FC236}">
                <a16:creationId xmlns:a16="http://schemas.microsoft.com/office/drawing/2014/main" id="{6A5CF4D0-F156-DA3B-FE96-BF1503AE9B48}"/>
              </a:ext>
            </a:extLst>
          </p:cNvPr>
          <p:cNvSpPr/>
          <p:nvPr/>
        </p:nvSpPr>
        <p:spPr>
          <a:xfrm>
            <a:off x="4679313" y="3766034"/>
            <a:ext cx="2730418" cy="363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>
                <a:latin typeface="Arial" panose="020B0604020202020204" pitchFamily="34" charset="0"/>
                <a:cs typeface="Arial" panose="020B0604020202020204" pitchFamily="34" charset="0"/>
              </a:rPr>
              <a:t>Ecossistema  Saúde</a:t>
            </a:r>
          </a:p>
        </p:txBody>
      </p:sp>
      <p:pic>
        <p:nvPicPr>
          <p:cNvPr id="61" name="Graphic 8" descr="Database with solid fill">
            <a:extLst>
              <a:ext uri="{FF2B5EF4-FFF2-40B4-BE49-F238E27FC236}">
                <a16:creationId xmlns:a16="http://schemas.microsoft.com/office/drawing/2014/main" id="{82EAB439-4BAD-CCC5-5B36-A3AC34D73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3894" y="4264174"/>
            <a:ext cx="498241" cy="480720"/>
          </a:xfrm>
          <a:prstGeom prst="rect">
            <a:avLst/>
          </a:prstGeom>
        </p:spPr>
      </p:pic>
      <p:pic>
        <p:nvPicPr>
          <p:cNvPr id="62" name="Graphic 8" descr="Database with solid fill">
            <a:extLst>
              <a:ext uri="{FF2B5EF4-FFF2-40B4-BE49-F238E27FC236}">
                <a16:creationId xmlns:a16="http://schemas.microsoft.com/office/drawing/2014/main" id="{13DC3B42-E3C3-4485-383B-4F589B146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7236" y="4744894"/>
            <a:ext cx="498241" cy="480720"/>
          </a:xfrm>
          <a:prstGeom prst="rect">
            <a:avLst/>
          </a:prstGeom>
        </p:spPr>
      </p:pic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BC3D98D-5E51-74DE-A3E8-705E10B7830B}"/>
              </a:ext>
            </a:extLst>
          </p:cNvPr>
          <p:cNvCxnSpPr>
            <a:stCxn id="58" idx="2"/>
            <a:endCxn id="62" idx="1"/>
          </p:cNvCxnSpPr>
          <p:nvPr/>
        </p:nvCxnSpPr>
        <p:spPr>
          <a:xfrm>
            <a:off x="5111770" y="4838530"/>
            <a:ext cx="325466" cy="146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C2B63881-9E4D-90B0-A3E8-3E608FFEC7D5}"/>
              </a:ext>
            </a:extLst>
          </p:cNvPr>
          <p:cNvCxnSpPr>
            <a:cxnSpLocks/>
            <a:stCxn id="62" idx="3"/>
            <a:endCxn id="61" idx="2"/>
          </p:cNvCxnSpPr>
          <p:nvPr/>
        </p:nvCxnSpPr>
        <p:spPr>
          <a:xfrm flipV="1">
            <a:off x="5935477" y="4744894"/>
            <a:ext cx="287538" cy="2403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88C16762-B46C-E8A4-4C69-E966F2575EFF}"/>
              </a:ext>
            </a:extLst>
          </p:cNvPr>
          <p:cNvCxnSpPr>
            <a:cxnSpLocks/>
            <a:stCxn id="58" idx="3"/>
            <a:endCxn id="61" idx="1"/>
          </p:cNvCxnSpPr>
          <p:nvPr/>
        </p:nvCxnSpPr>
        <p:spPr>
          <a:xfrm flipV="1">
            <a:off x="5360890" y="4504534"/>
            <a:ext cx="613004" cy="936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ângulo 66">
            <a:extLst>
              <a:ext uri="{FF2B5EF4-FFF2-40B4-BE49-F238E27FC236}">
                <a16:creationId xmlns:a16="http://schemas.microsoft.com/office/drawing/2014/main" id="{33C8CAFE-3187-EA84-32A6-B90D026E5F8C}"/>
              </a:ext>
            </a:extLst>
          </p:cNvPr>
          <p:cNvSpPr/>
          <p:nvPr/>
        </p:nvSpPr>
        <p:spPr>
          <a:xfrm>
            <a:off x="7964460" y="4129199"/>
            <a:ext cx="2730418" cy="1233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8" name="Graphic 8" descr="Database with solid fill">
            <a:extLst>
              <a:ext uri="{FF2B5EF4-FFF2-40B4-BE49-F238E27FC236}">
                <a16:creationId xmlns:a16="http://schemas.microsoft.com/office/drawing/2014/main" id="{50D5DE78-BE40-1A30-0B5A-77C1508E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7796" y="4357811"/>
            <a:ext cx="498241" cy="480720"/>
          </a:xfrm>
          <a:prstGeom prst="rect">
            <a:avLst/>
          </a:prstGeom>
        </p:spPr>
      </p:pic>
      <p:sp>
        <p:nvSpPr>
          <p:cNvPr id="69" name="Retângulo 68">
            <a:extLst>
              <a:ext uri="{FF2B5EF4-FFF2-40B4-BE49-F238E27FC236}">
                <a16:creationId xmlns:a16="http://schemas.microsoft.com/office/drawing/2014/main" id="{928A154C-8291-7353-0006-04D9ADE2DA79}"/>
              </a:ext>
            </a:extLst>
          </p:cNvPr>
          <p:cNvSpPr/>
          <p:nvPr/>
        </p:nvSpPr>
        <p:spPr>
          <a:xfrm>
            <a:off x="7964460" y="3766034"/>
            <a:ext cx="2730418" cy="363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>
                <a:latin typeface="Arial" panose="020B0604020202020204" pitchFamily="34" charset="0"/>
                <a:cs typeface="Arial" panose="020B0604020202020204" pitchFamily="34" charset="0"/>
              </a:rPr>
              <a:t>Ecossistema Educação</a:t>
            </a:r>
          </a:p>
        </p:txBody>
      </p:sp>
      <p:pic>
        <p:nvPicPr>
          <p:cNvPr id="70" name="Graphic 8" descr="Database with solid fill">
            <a:extLst>
              <a:ext uri="{FF2B5EF4-FFF2-40B4-BE49-F238E27FC236}">
                <a16:creationId xmlns:a16="http://schemas.microsoft.com/office/drawing/2014/main" id="{878FCF00-62D8-137A-3B79-14FBE6EB8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9041" y="4264174"/>
            <a:ext cx="498241" cy="480720"/>
          </a:xfrm>
          <a:prstGeom prst="rect">
            <a:avLst/>
          </a:prstGeom>
        </p:spPr>
      </p:pic>
      <p:pic>
        <p:nvPicPr>
          <p:cNvPr id="71" name="Graphic 8" descr="Database with solid fill">
            <a:extLst>
              <a:ext uri="{FF2B5EF4-FFF2-40B4-BE49-F238E27FC236}">
                <a16:creationId xmlns:a16="http://schemas.microsoft.com/office/drawing/2014/main" id="{6E957838-69EA-95D6-8BD4-885B2F163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2383" y="4744894"/>
            <a:ext cx="498241" cy="480720"/>
          </a:xfrm>
          <a:prstGeom prst="rect">
            <a:avLst/>
          </a:prstGeom>
        </p:spPr>
      </p:pic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8744D530-815B-5038-469F-DCDC65EEF917}"/>
              </a:ext>
            </a:extLst>
          </p:cNvPr>
          <p:cNvCxnSpPr>
            <a:stCxn id="68" idx="2"/>
            <a:endCxn id="71" idx="1"/>
          </p:cNvCxnSpPr>
          <p:nvPr/>
        </p:nvCxnSpPr>
        <p:spPr>
          <a:xfrm>
            <a:off x="8396917" y="4838530"/>
            <a:ext cx="325466" cy="146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DBF806F2-2849-C879-D99A-33388BA5E5B5}"/>
              </a:ext>
            </a:extLst>
          </p:cNvPr>
          <p:cNvCxnSpPr>
            <a:cxnSpLocks/>
            <a:stCxn id="71" idx="3"/>
            <a:endCxn id="70" idx="2"/>
          </p:cNvCxnSpPr>
          <p:nvPr/>
        </p:nvCxnSpPr>
        <p:spPr>
          <a:xfrm flipV="1">
            <a:off x="9220624" y="4744894"/>
            <a:ext cx="287538" cy="2403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C2597827-4A8B-72B7-E0CC-0906A8F448C6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 flipV="1">
            <a:off x="8646037" y="4504534"/>
            <a:ext cx="613004" cy="936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94774AD6-73B2-A4BC-F692-E9237D7A6AAE}"/>
              </a:ext>
            </a:extLst>
          </p:cNvPr>
          <p:cNvGrpSpPr/>
          <p:nvPr/>
        </p:nvGrpSpPr>
        <p:grpSpPr>
          <a:xfrm>
            <a:off x="3403849" y="2485558"/>
            <a:ext cx="489888" cy="837988"/>
            <a:chOff x="6138477" y="3040161"/>
            <a:chExt cx="592764" cy="1013966"/>
          </a:xfrm>
        </p:grpSpPr>
        <p:pic>
          <p:nvPicPr>
            <p:cNvPr id="76" name="Graphic 86" descr="User with solid fill">
              <a:extLst>
                <a:ext uri="{FF2B5EF4-FFF2-40B4-BE49-F238E27FC236}">
                  <a16:creationId xmlns:a16="http://schemas.microsoft.com/office/drawing/2014/main" id="{9CD66ED4-4D8A-B10B-DE84-6CA96A7E6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9192" y="3082260"/>
              <a:ext cx="244232" cy="244232"/>
            </a:xfrm>
            <a:prstGeom prst="rect">
              <a:avLst/>
            </a:prstGeom>
          </p:spPr>
        </p:pic>
        <p:pic>
          <p:nvPicPr>
            <p:cNvPr id="77" name="Graphic 87" descr="Lock with solid fill">
              <a:extLst>
                <a:ext uri="{FF2B5EF4-FFF2-40B4-BE49-F238E27FC236}">
                  <a16:creationId xmlns:a16="http://schemas.microsoft.com/office/drawing/2014/main" id="{5E11ECFD-CB6E-5B38-3B20-86879EF7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38477" y="3539988"/>
              <a:ext cx="265663" cy="265663"/>
            </a:xfrm>
            <a:prstGeom prst="rect">
              <a:avLst/>
            </a:prstGeom>
          </p:spPr>
        </p:pic>
        <p:pic>
          <p:nvPicPr>
            <p:cNvPr id="78" name="Graphic 88" descr="Cloud with solid fill">
              <a:extLst>
                <a:ext uri="{FF2B5EF4-FFF2-40B4-BE49-F238E27FC236}">
                  <a16:creationId xmlns:a16="http://schemas.microsoft.com/office/drawing/2014/main" id="{664CAC9D-F227-2607-B097-AAC92687A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0471" y="3790458"/>
              <a:ext cx="261674" cy="261674"/>
            </a:xfrm>
            <a:prstGeom prst="rect">
              <a:avLst/>
            </a:prstGeom>
          </p:spPr>
        </p:pic>
        <p:pic>
          <p:nvPicPr>
            <p:cNvPr id="79" name="Gráfico 78" descr="Gráfico de barras com preenchimento sólido">
              <a:extLst>
                <a:ext uri="{FF2B5EF4-FFF2-40B4-BE49-F238E27FC236}">
                  <a16:creationId xmlns:a16="http://schemas.microsoft.com/office/drawing/2014/main" id="{A9125B46-B121-B915-98A2-989DA2FA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8677" y="3788464"/>
              <a:ext cx="265663" cy="265663"/>
            </a:xfrm>
            <a:prstGeom prst="rect">
              <a:avLst/>
            </a:prstGeom>
          </p:spPr>
        </p:pic>
        <p:pic>
          <p:nvPicPr>
            <p:cNvPr id="80" name="Gráfico 79" descr="Rede com preenchimento sólido">
              <a:extLst>
                <a:ext uri="{FF2B5EF4-FFF2-40B4-BE49-F238E27FC236}">
                  <a16:creationId xmlns:a16="http://schemas.microsoft.com/office/drawing/2014/main" id="{205B19F4-5632-DB5B-C30C-E0A66DAA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29195" y="3530506"/>
              <a:ext cx="284626" cy="284626"/>
            </a:xfrm>
            <a:prstGeom prst="rect">
              <a:avLst/>
            </a:prstGeom>
          </p:spPr>
        </p:pic>
        <p:pic>
          <p:nvPicPr>
            <p:cNvPr id="81" name="Gráfico 80" descr="Chave com preenchimento sólido">
              <a:extLst>
                <a:ext uri="{FF2B5EF4-FFF2-40B4-BE49-F238E27FC236}">
                  <a16:creationId xmlns:a16="http://schemas.microsoft.com/office/drawing/2014/main" id="{8BB2E764-B971-0B49-B8FC-2291EA67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0471" y="3297928"/>
              <a:ext cx="261674" cy="261674"/>
            </a:xfrm>
            <a:prstGeom prst="rect">
              <a:avLst/>
            </a:prstGeom>
          </p:spPr>
        </p:pic>
        <p:pic>
          <p:nvPicPr>
            <p:cNvPr id="82" name="Gráfico 81" descr="Catálogo de endereços com preenchimento sólido">
              <a:extLst>
                <a:ext uri="{FF2B5EF4-FFF2-40B4-BE49-F238E27FC236}">
                  <a16:creationId xmlns:a16="http://schemas.microsoft.com/office/drawing/2014/main" id="{1F2EDB93-CDDF-CC77-2E05-F60DC1E17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57628" y="3316070"/>
              <a:ext cx="227761" cy="227761"/>
            </a:xfrm>
            <a:prstGeom prst="rect">
              <a:avLst/>
            </a:prstGeom>
          </p:spPr>
        </p:pic>
        <p:pic>
          <p:nvPicPr>
            <p:cNvPr id="83" name="Gráfico 82" descr="Classificação 3 estrelas com preenchimento sólido">
              <a:extLst>
                <a:ext uri="{FF2B5EF4-FFF2-40B4-BE49-F238E27FC236}">
                  <a16:creationId xmlns:a16="http://schemas.microsoft.com/office/drawing/2014/main" id="{8109705E-745E-82DC-776A-8AD7622DD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11775" y="3040161"/>
              <a:ext cx="319466" cy="319466"/>
            </a:xfrm>
            <a:prstGeom prst="rect">
              <a:avLst/>
            </a:prstGeom>
          </p:spPr>
        </p:pic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D4DFE238-11F1-5A36-F3AA-DA26AAE33172}"/>
              </a:ext>
            </a:extLst>
          </p:cNvPr>
          <p:cNvGrpSpPr/>
          <p:nvPr/>
        </p:nvGrpSpPr>
        <p:grpSpPr>
          <a:xfrm>
            <a:off x="6677720" y="2485558"/>
            <a:ext cx="489888" cy="837988"/>
            <a:chOff x="6138477" y="3040161"/>
            <a:chExt cx="592764" cy="1013966"/>
          </a:xfrm>
        </p:grpSpPr>
        <p:pic>
          <p:nvPicPr>
            <p:cNvPr id="91" name="Graphic 86" descr="User with solid fill">
              <a:extLst>
                <a:ext uri="{FF2B5EF4-FFF2-40B4-BE49-F238E27FC236}">
                  <a16:creationId xmlns:a16="http://schemas.microsoft.com/office/drawing/2014/main" id="{58197DF4-BFC8-2918-2DDC-49F24632E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9192" y="3082260"/>
              <a:ext cx="244232" cy="244232"/>
            </a:xfrm>
            <a:prstGeom prst="rect">
              <a:avLst/>
            </a:prstGeom>
          </p:spPr>
        </p:pic>
        <p:pic>
          <p:nvPicPr>
            <p:cNvPr id="92" name="Graphic 87" descr="Lock with solid fill">
              <a:extLst>
                <a:ext uri="{FF2B5EF4-FFF2-40B4-BE49-F238E27FC236}">
                  <a16:creationId xmlns:a16="http://schemas.microsoft.com/office/drawing/2014/main" id="{92AA22BE-CAC1-D837-CFDC-DFB20F771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38477" y="3539988"/>
              <a:ext cx="265663" cy="265663"/>
            </a:xfrm>
            <a:prstGeom prst="rect">
              <a:avLst/>
            </a:prstGeom>
          </p:spPr>
        </p:pic>
        <p:pic>
          <p:nvPicPr>
            <p:cNvPr id="95" name="Graphic 88" descr="Cloud with solid fill">
              <a:extLst>
                <a:ext uri="{FF2B5EF4-FFF2-40B4-BE49-F238E27FC236}">
                  <a16:creationId xmlns:a16="http://schemas.microsoft.com/office/drawing/2014/main" id="{6D3619D6-66E3-E417-5B49-1024358BA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0471" y="3790458"/>
              <a:ext cx="261674" cy="261674"/>
            </a:xfrm>
            <a:prstGeom prst="rect">
              <a:avLst/>
            </a:prstGeom>
          </p:spPr>
        </p:pic>
        <p:pic>
          <p:nvPicPr>
            <p:cNvPr id="96" name="Gráfico 95" descr="Gráfico de barras com preenchimento sólido">
              <a:extLst>
                <a:ext uri="{FF2B5EF4-FFF2-40B4-BE49-F238E27FC236}">
                  <a16:creationId xmlns:a16="http://schemas.microsoft.com/office/drawing/2014/main" id="{ED400E3F-96DF-B3AB-2F9F-92020AFD5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8677" y="3788464"/>
              <a:ext cx="265663" cy="265663"/>
            </a:xfrm>
            <a:prstGeom prst="rect">
              <a:avLst/>
            </a:prstGeom>
          </p:spPr>
        </p:pic>
        <p:pic>
          <p:nvPicPr>
            <p:cNvPr id="97" name="Gráfico 96" descr="Rede com preenchimento sólido">
              <a:extLst>
                <a:ext uri="{FF2B5EF4-FFF2-40B4-BE49-F238E27FC236}">
                  <a16:creationId xmlns:a16="http://schemas.microsoft.com/office/drawing/2014/main" id="{BFA78139-BFA3-606D-1CC0-3193DF2A4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29195" y="3530506"/>
              <a:ext cx="284626" cy="284626"/>
            </a:xfrm>
            <a:prstGeom prst="rect">
              <a:avLst/>
            </a:prstGeom>
          </p:spPr>
        </p:pic>
        <p:pic>
          <p:nvPicPr>
            <p:cNvPr id="98" name="Gráfico 97" descr="Chave com preenchimento sólido">
              <a:extLst>
                <a:ext uri="{FF2B5EF4-FFF2-40B4-BE49-F238E27FC236}">
                  <a16:creationId xmlns:a16="http://schemas.microsoft.com/office/drawing/2014/main" id="{A2E6643E-F4F6-3B62-6376-56F486F2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0471" y="3297928"/>
              <a:ext cx="261674" cy="261674"/>
            </a:xfrm>
            <a:prstGeom prst="rect">
              <a:avLst/>
            </a:prstGeom>
          </p:spPr>
        </p:pic>
        <p:pic>
          <p:nvPicPr>
            <p:cNvPr id="99" name="Gráfico 98" descr="Catálogo de endereços com preenchimento sólido">
              <a:extLst>
                <a:ext uri="{FF2B5EF4-FFF2-40B4-BE49-F238E27FC236}">
                  <a16:creationId xmlns:a16="http://schemas.microsoft.com/office/drawing/2014/main" id="{13DD5369-5AB6-387C-4745-9125746AF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57628" y="3316070"/>
              <a:ext cx="227761" cy="227761"/>
            </a:xfrm>
            <a:prstGeom prst="rect">
              <a:avLst/>
            </a:prstGeom>
          </p:spPr>
        </p:pic>
        <p:pic>
          <p:nvPicPr>
            <p:cNvPr id="100" name="Gráfico 99" descr="Classificação 3 estrelas com preenchimento sólido">
              <a:extLst>
                <a:ext uri="{FF2B5EF4-FFF2-40B4-BE49-F238E27FC236}">
                  <a16:creationId xmlns:a16="http://schemas.microsoft.com/office/drawing/2014/main" id="{26D5C572-CC17-E271-4D6A-8D105822C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11775" y="3040161"/>
              <a:ext cx="319466" cy="319466"/>
            </a:xfrm>
            <a:prstGeom prst="rect">
              <a:avLst/>
            </a:prstGeom>
          </p:spPr>
        </p:pic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D616C433-6158-23A1-28B3-081CE2836F96}"/>
              </a:ext>
            </a:extLst>
          </p:cNvPr>
          <p:cNvGrpSpPr/>
          <p:nvPr/>
        </p:nvGrpSpPr>
        <p:grpSpPr>
          <a:xfrm>
            <a:off x="3410840" y="4404980"/>
            <a:ext cx="489888" cy="837988"/>
            <a:chOff x="6138477" y="3040161"/>
            <a:chExt cx="592764" cy="1013966"/>
          </a:xfrm>
        </p:grpSpPr>
        <p:pic>
          <p:nvPicPr>
            <p:cNvPr id="104" name="Graphic 86" descr="User with solid fill">
              <a:extLst>
                <a:ext uri="{FF2B5EF4-FFF2-40B4-BE49-F238E27FC236}">
                  <a16:creationId xmlns:a16="http://schemas.microsoft.com/office/drawing/2014/main" id="{D6242B92-A394-5953-394D-014E4DEEE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9192" y="3082260"/>
              <a:ext cx="244232" cy="244232"/>
            </a:xfrm>
            <a:prstGeom prst="rect">
              <a:avLst/>
            </a:prstGeom>
          </p:spPr>
        </p:pic>
        <p:pic>
          <p:nvPicPr>
            <p:cNvPr id="105" name="Graphic 87" descr="Lock with solid fill">
              <a:extLst>
                <a:ext uri="{FF2B5EF4-FFF2-40B4-BE49-F238E27FC236}">
                  <a16:creationId xmlns:a16="http://schemas.microsoft.com/office/drawing/2014/main" id="{1EBB1B1E-044A-E7A4-F45F-51F4ED14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38477" y="3539988"/>
              <a:ext cx="265663" cy="265663"/>
            </a:xfrm>
            <a:prstGeom prst="rect">
              <a:avLst/>
            </a:prstGeom>
          </p:spPr>
        </p:pic>
        <p:pic>
          <p:nvPicPr>
            <p:cNvPr id="106" name="Graphic 88" descr="Cloud with solid fill">
              <a:extLst>
                <a:ext uri="{FF2B5EF4-FFF2-40B4-BE49-F238E27FC236}">
                  <a16:creationId xmlns:a16="http://schemas.microsoft.com/office/drawing/2014/main" id="{724F2B51-C6E1-5856-91A8-F193AF0D2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0471" y="3790458"/>
              <a:ext cx="261674" cy="261674"/>
            </a:xfrm>
            <a:prstGeom prst="rect">
              <a:avLst/>
            </a:prstGeom>
          </p:spPr>
        </p:pic>
        <p:pic>
          <p:nvPicPr>
            <p:cNvPr id="108" name="Gráfico 107" descr="Gráfico de barras com preenchimento sólido">
              <a:extLst>
                <a:ext uri="{FF2B5EF4-FFF2-40B4-BE49-F238E27FC236}">
                  <a16:creationId xmlns:a16="http://schemas.microsoft.com/office/drawing/2014/main" id="{23974E73-9843-F754-BF99-6E10A9A8E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8677" y="3788464"/>
              <a:ext cx="265663" cy="265663"/>
            </a:xfrm>
            <a:prstGeom prst="rect">
              <a:avLst/>
            </a:prstGeom>
          </p:spPr>
        </p:pic>
        <p:pic>
          <p:nvPicPr>
            <p:cNvPr id="111" name="Gráfico 110" descr="Rede com preenchimento sólido">
              <a:extLst>
                <a:ext uri="{FF2B5EF4-FFF2-40B4-BE49-F238E27FC236}">
                  <a16:creationId xmlns:a16="http://schemas.microsoft.com/office/drawing/2014/main" id="{40F86D0B-C2A3-B24D-E14E-A5771A51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29195" y="3530506"/>
              <a:ext cx="284626" cy="284626"/>
            </a:xfrm>
            <a:prstGeom prst="rect">
              <a:avLst/>
            </a:prstGeom>
          </p:spPr>
        </p:pic>
        <p:pic>
          <p:nvPicPr>
            <p:cNvPr id="113" name="Gráfico 112" descr="Chave com preenchimento sólido">
              <a:extLst>
                <a:ext uri="{FF2B5EF4-FFF2-40B4-BE49-F238E27FC236}">
                  <a16:creationId xmlns:a16="http://schemas.microsoft.com/office/drawing/2014/main" id="{88111405-DF7C-6BE5-F5AC-742C5F69C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0471" y="3297928"/>
              <a:ext cx="261674" cy="261674"/>
            </a:xfrm>
            <a:prstGeom prst="rect">
              <a:avLst/>
            </a:prstGeom>
          </p:spPr>
        </p:pic>
        <p:pic>
          <p:nvPicPr>
            <p:cNvPr id="114" name="Gráfico 113" descr="Catálogo de endereços com preenchimento sólido">
              <a:extLst>
                <a:ext uri="{FF2B5EF4-FFF2-40B4-BE49-F238E27FC236}">
                  <a16:creationId xmlns:a16="http://schemas.microsoft.com/office/drawing/2014/main" id="{D2648552-0C3F-B694-F36E-C655E8E2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57628" y="3316070"/>
              <a:ext cx="227761" cy="227761"/>
            </a:xfrm>
            <a:prstGeom prst="rect">
              <a:avLst/>
            </a:prstGeom>
          </p:spPr>
        </p:pic>
        <p:pic>
          <p:nvPicPr>
            <p:cNvPr id="116" name="Gráfico 115" descr="Classificação 3 estrelas com preenchimento sólido">
              <a:extLst>
                <a:ext uri="{FF2B5EF4-FFF2-40B4-BE49-F238E27FC236}">
                  <a16:creationId xmlns:a16="http://schemas.microsoft.com/office/drawing/2014/main" id="{AAB5D851-30EE-A006-EAD4-23C28A142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11775" y="3040161"/>
              <a:ext cx="319466" cy="319466"/>
            </a:xfrm>
            <a:prstGeom prst="rect">
              <a:avLst/>
            </a:prstGeom>
          </p:spPr>
        </p:pic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9247F44B-6D85-A203-7D7D-A5B4D6161275}"/>
              </a:ext>
            </a:extLst>
          </p:cNvPr>
          <p:cNvGrpSpPr/>
          <p:nvPr/>
        </p:nvGrpSpPr>
        <p:grpSpPr>
          <a:xfrm>
            <a:off x="6686149" y="4306263"/>
            <a:ext cx="489888" cy="837988"/>
            <a:chOff x="6138477" y="3040161"/>
            <a:chExt cx="592764" cy="1013966"/>
          </a:xfrm>
        </p:grpSpPr>
        <p:pic>
          <p:nvPicPr>
            <p:cNvPr id="119" name="Graphic 86" descr="User with solid fill">
              <a:extLst>
                <a:ext uri="{FF2B5EF4-FFF2-40B4-BE49-F238E27FC236}">
                  <a16:creationId xmlns:a16="http://schemas.microsoft.com/office/drawing/2014/main" id="{C8ED231B-147A-0539-9B5E-427AAE3B8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9192" y="3082260"/>
              <a:ext cx="244232" cy="244232"/>
            </a:xfrm>
            <a:prstGeom prst="rect">
              <a:avLst/>
            </a:prstGeom>
          </p:spPr>
        </p:pic>
        <p:pic>
          <p:nvPicPr>
            <p:cNvPr id="120" name="Graphic 87" descr="Lock with solid fill">
              <a:extLst>
                <a:ext uri="{FF2B5EF4-FFF2-40B4-BE49-F238E27FC236}">
                  <a16:creationId xmlns:a16="http://schemas.microsoft.com/office/drawing/2014/main" id="{62D47792-C8D4-8278-AC8D-D6E779657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38477" y="3539988"/>
              <a:ext cx="265663" cy="265663"/>
            </a:xfrm>
            <a:prstGeom prst="rect">
              <a:avLst/>
            </a:prstGeom>
          </p:spPr>
        </p:pic>
        <p:pic>
          <p:nvPicPr>
            <p:cNvPr id="122" name="Graphic 88" descr="Cloud with solid fill">
              <a:extLst>
                <a:ext uri="{FF2B5EF4-FFF2-40B4-BE49-F238E27FC236}">
                  <a16:creationId xmlns:a16="http://schemas.microsoft.com/office/drawing/2014/main" id="{FA6443D6-C24C-6304-E7D1-B030E981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0471" y="3790458"/>
              <a:ext cx="261674" cy="261674"/>
            </a:xfrm>
            <a:prstGeom prst="rect">
              <a:avLst/>
            </a:prstGeom>
          </p:spPr>
        </p:pic>
        <p:pic>
          <p:nvPicPr>
            <p:cNvPr id="123" name="Gráfico 122" descr="Gráfico de barras com preenchimento sólido">
              <a:extLst>
                <a:ext uri="{FF2B5EF4-FFF2-40B4-BE49-F238E27FC236}">
                  <a16:creationId xmlns:a16="http://schemas.microsoft.com/office/drawing/2014/main" id="{E62599D6-54D6-8411-5DB5-EEC38A743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8677" y="3788464"/>
              <a:ext cx="265663" cy="265663"/>
            </a:xfrm>
            <a:prstGeom prst="rect">
              <a:avLst/>
            </a:prstGeom>
          </p:spPr>
        </p:pic>
        <p:pic>
          <p:nvPicPr>
            <p:cNvPr id="125" name="Gráfico 124" descr="Rede com preenchimento sólido">
              <a:extLst>
                <a:ext uri="{FF2B5EF4-FFF2-40B4-BE49-F238E27FC236}">
                  <a16:creationId xmlns:a16="http://schemas.microsoft.com/office/drawing/2014/main" id="{C4F2C24D-500D-0D13-E6D2-8C97B98BE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29195" y="3530506"/>
              <a:ext cx="284626" cy="284626"/>
            </a:xfrm>
            <a:prstGeom prst="rect">
              <a:avLst/>
            </a:prstGeom>
          </p:spPr>
        </p:pic>
        <p:pic>
          <p:nvPicPr>
            <p:cNvPr id="126" name="Gráfico 125" descr="Chave com preenchimento sólido">
              <a:extLst>
                <a:ext uri="{FF2B5EF4-FFF2-40B4-BE49-F238E27FC236}">
                  <a16:creationId xmlns:a16="http://schemas.microsoft.com/office/drawing/2014/main" id="{F285C6A2-BB41-1D88-A373-4AC80766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0471" y="3297928"/>
              <a:ext cx="261674" cy="261674"/>
            </a:xfrm>
            <a:prstGeom prst="rect">
              <a:avLst/>
            </a:prstGeom>
          </p:spPr>
        </p:pic>
        <p:pic>
          <p:nvPicPr>
            <p:cNvPr id="128" name="Gráfico 127" descr="Catálogo de endereços com preenchimento sólido">
              <a:extLst>
                <a:ext uri="{FF2B5EF4-FFF2-40B4-BE49-F238E27FC236}">
                  <a16:creationId xmlns:a16="http://schemas.microsoft.com/office/drawing/2014/main" id="{913BD4AA-2D23-621A-63EA-81809E50F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57628" y="3316070"/>
              <a:ext cx="227761" cy="227761"/>
            </a:xfrm>
            <a:prstGeom prst="rect">
              <a:avLst/>
            </a:prstGeom>
          </p:spPr>
        </p:pic>
        <p:pic>
          <p:nvPicPr>
            <p:cNvPr id="129" name="Gráfico 128" descr="Classificação 3 estrelas com preenchimento sólido">
              <a:extLst>
                <a:ext uri="{FF2B5EF4-FFF2-40B4-BE49-F238E27FC236}">
                  <a16:creationId xmlns:a16="http://schemas.microsoft.com/office/drawing/2014/main" id="{5C632CCF-483C-B75E-2CA4-15F0887A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11775" y="3040161"/>
              <a:ext cx="319466" cy="319466"/>
            </a:xfrm>
            <a:prstGeom prst="rect">
              <a:avLst/>
            </a:prstGeom>
          </p:spPr>
        </p:pic>
      </p:grp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5CD72C8B-B7BB-3AA9-ABCF-3C9BAD14EE9C}"/>
              </a:ext>
            </a:extLst>
          </p:cNvPr>
          <p:cNvGrpSpPr/>
          <p:nvPr/>
        </p:nvGrpSpPr>
        <p:grpSpPr>
          <a:xfrm>
            <a:off x="10025318" y="2520351"/>
            <a:ext cx="489888" cy="837988"/>
            <a:chOff x="6138477" y="3040161"/>
            <a:chExt cx="592764" cy="1013966"/>
          </a:xfrm>
        </p:grpSpPr>
        <p:pic>
          <p:nvPicPr>
            <p:cNvPr id="134" name="Graphic 86" descr="User with solid fill">
              <a:extLst>
                <a:ext uri="{FF2B5EF4-FFF2-40B4-BE49-F238E27FC236}">
                  <a16:creationId xmlns:a16="http://schemas.microsoft.com/office/drawing/2014/main" id="{0FF18CDE-C0A1-FBB2-55DA-8B6B4D836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9192" y="3082260"/>
              <a:ext cx="244232" cy="244232"/>
            </a:xfrm>
            <a:prstGeom prst="rect">
              <a:avLst/>
            </a:prstGeom>
          </p:spPr>
        </p:pic>
        <p:pic>
          <p:nvPicPr>
            <p:cNvPr id="138" name="Graphic 87" descr="Lock with solid fill">
              <a:extLst>
                <a:ext uri="{FF2B5EF4-FFF2-40B4-BE49-F238E27FC236}">
                  <a16:creationId xmlns:a16="http://schemas.microsoft.com/office/drawing/2014/main" id="{06B49D2B-C515-E75D-CF2B-ABC823B2C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38477" y="3539988"/>
              <a:ext cx="265663" cy="265663"/>
            </a:xfrm>
            <a:prstGeom prst="rect">
              <a:avLst/>
            </a:prstGeom>
          </p:spPr>
        </p:pic>
        <p:pic>
          <p:nvPicPr>
            <p:cNvPr id="142" name="Graphic 88" descr="Cloud with solid fill">
              <a:extLst>
                <a:ext uri="{FF2B5EF4-FFF2-40B4-BE49-F238E27FC236}">
                  <a16:creationId xmlns:a16="http://schemas.microsoft.com/office/drawing/2014/main" id="{F2E5C90E-58D8-5ADF-70E1-ED9010216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0471" y="3790458"/>
              <a:ext cx="261674" cy="261674"/>
            </a:xfrm>
            <a:prstGeom prst="rect">
              <a:avLst/>
            </a:prstGeom>
          </p:spPr>
        </p:pic>
        <p:pic>
          <p:nvPicPr>
            <p:cNvPr id="152" name="Gráfico 151" descr="Gráfico de barras com preenchimento sólido">
              <a:extLst>
                <a:ext uri="{FF2B5EF4-FFF2-40B4-BE49-F238E27FC236}">
                  <a16:creationId xmlns:a16="http://schemas.microsoft.com/office/drawing/2014/main" id="{50513D8B-DD63-2700-DE1F-C013B8674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8677" y="3788464"/>
              <a:ext cx="265663" cy="265663"/>
            </a:xfrm>
            <a:prstGeom prst="rect">
              <a:avLst/>
            </a:prstGeom>
          </p:spPr>
        </p:pic>
        <p:pic>
          <p:nvPicPr>
            <p:cNvPr id="153" name="Gráfico 152" descr="Rede com preenchimento sólido">
              <a:extLst>
                <a:ext uri="{FF2B5EF4-FFF2-40B4-BE49-F238E27FC236}">
                  <a16:creationId xmlns:a16="http://schemas.microsoft.com/office/drawing/2014/main" id="{8A7959B8-97BD-B3EB-7D24-5C1A9A7D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29195" y="3530506"/>
              <a:ext cx="284626" cy="284626"/>
            </a:xfrm>
            <a:prstGeom prst="rect">
              <a:avLst/>
            </a:prstGeom>
          </p:spPr>
        </p:pic>
        <p:pic>
          <p:nvPicPr>
            <p:cNvPr id="155" name="Gráfico 154" descr="Chave com preenchimento sólido">
              <a:extLst>
                <a:ext uri="{FF2B5EF4-FFF2-40B4-BE49-F238E27FC236}">
                  <a16:creationId xmlns:a16="http://schemas.microsoft.com/office/drawing/2014/main" id="{E3087F9E-CE79-EDE4-3B70-589E2F94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0471" y="3297928"/>
              <a:ext cx="261674" cy="261674"/>
            </a:xfrm>
            <a:prstGeom prst="rect">
              <a:avLst/>
            </a:prstGeom>
          </p:spPr>
        </p:pic>
        <p:pic>
          <p:nvPicPr>
            <p:cNvPr id="156" name="Gráfico 155" descr="Catálogo de endereços com preenchimento sólido">
              <a:extLst>
                <a:ext uri="{FF2B5EF4-FFF2-40B4-BE49-F238E27FC236}">
                  <a16:creationId xmlns:a16="http://schemas.microsoft.com/office/drawing/2014/main" id="{78F915E8-BD20-776C-5CCD-BB0F08AAC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57628" y="3316070"/>
              <a:ext cx="227761" cy="227761"/>
            </a:xfrm>
            <a:prstGeom prst="rect">
              <a:avLst/>
            </a:prstGeom>
          </p:spPr>
        </p:pic>
        <p:pic>
          <p:nvPicPr>
            <p:cNvPr id="157" name="Gráfico 156" descr="Classificação 3 estrelas com preenchimento sólido">
              <a:extLst>
                <a:ext uri="{FF2B5EF4-FFF2-40B4-BE49-F238E27FC236}">
                  <a16:creationId xmlns:a16="http://schemas.microsoft.com/office/drawing/2014/main" id="{2EA17B54-121D-802A-E874-55005269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11775" y="3040161"/>
              <a:ext cx="319466" cy="319466"/>
            </a:xfrm>
            <a:prstGeom prst="rect">
              <a:avLst/>
            </a:prstGeom>
          </p:spPr>
        </p:pic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FB3EC112-E139-8769-742A-52B80E3AAC8E}"/>
              </a:ext>
            </a:extLst>
          </p:cNvPr>
          <p:cNvGrpSpPr/>
          <p:nvPr/>
        </p:nvGrpSpPr>
        <p:grpSpPr>
          <a:xfrm>
            <a:off x="10033747" y="4341056"/>
            <a:ext cx="489888" cy="837988"/>
            <a:chOff x="6138477" y="3040161"/>
            <a:chExt cx="592764" cy="1013966"/>
          </a:xfrm>
        </p:grpSpPr>
        <p:pic>
          <p:nvPicPr>
            <p:cNvPr id="161" name="Graphic 86" descr="User with solid fill">
              <a:extLst>
                <a:ext uri="{FF2B5EF4-FFF2-40B4-BE49-F238E27FC236}">
                  <a16:creationId xmlns:a16="http://schemas.microsoft.com/office/drawing/2014/main" id="{EAED8F23-C38E-3437-D9C4-98BC18336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9192" y="3082260"/>
              <a:ext cx="244232" cy="244232"/>
            </a:xfrm>
            <a:prstGeom prst="rect">
              <a:avLst/>
            </a:prstGeom>
          </p:spPr>
        </p:pic>
        <p:pic>
          <p:nvPicPr>
            <p:cNvPr id="162" name="Graphic 87" descr="Lock with solid fill">
              <a:extLst>
                <a:ext uri="{FF2B5EF4-FFF2-40B4-BE49-F238E27FC236}">
                  <a16:creationId xmlns:a16="http://schemas.microsoft.com/office/drawing/2014/main" id="{F05082D8-6222-5AFC-D356-6D11076A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38477" y="3539988"/>
              <a:ext cx="265663" cy="265663"/>
            </a:xfrm>
            <a:prstGeom prst="rect">
              <a:avLst/>
            </a:prstGeom>
          </p:spPr>
        </p:pic>
        <p:pic>
          <p:nvPicPr>
            <p:cNvPr id="164" name="Graphic 88" descr="Cloud with solid fill">
              <a:extLst>
                <a:ext uri="{FF2B5EF4-FFF2-40B4-BE49-F238E27FC236}">
                  <a16:creationId xmlns:a16="http://schemas.microsoft.com/office/drawing/2014/main" id="{D7B9BD56-7206-EC46-DF7E-A6AF3A4CC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0471" y="3790458"/>
              <a:ext cx="261674" cy="261674"/>
            </a:xfrm>
            <a:prstGeom prst="rect">
              <a:avLst/>
            </a:prstGeom>
          </p:spPr>
        </p:pic>
        <p:pic>
          <p:nvPicPr>
            <p:cNvPr id="165" name="Gráfico 164" descr="Gráfico de barras com preenchimento sólido">
              <a:extLst>
                <a:ext uri="{FF2B5EF4-FFF2-40B4-BE49-F238E27FC236}">
                  <a16:creationId xmlns:a16="http://schemas.microsoft.com/office/drawing/2014/main" id="{3B6C5FEA-4629-8A8D-255F-4E933A7FF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8677" y="3788464"/>
              <a:ext cx="265663" cy="265663"/>
            </a:xfrm>
            <a:prstGeom prst="rect">
              <a:avLst/>
            </a:prstGeom>
          </p:spPr>
        </p:pic>
        <p:pic>
          <p:nvPicPr>
            <p:cNvPr id="166" name="Gráfico 165" descr="Rede com preenchimento sólido">
              <a:extLst>
                <a:ext uri="{FF2B5EF4-FFF2-40B4-BE49-F238E27FC236}">
                  <a16:creationId xmlns:a16="http://schemas.microsoft.com/office/drawing/2014/main" id="{A0B54430-2952-AD1B-3501-359C06EBB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29195" y="3530506"/>
              <a:ext cx="284626" cy="284626"/>
            </a:xfrm>
            <a:prstGeom prst="rect">
              <a:avLst/>
            </a:prstGeom>
          </p:spPr>
        </p:pic>
        <p:pic>
          <p:nvPicPr>
            <p:cNvPr id="167" name="Gráfico 166" descr="Chave com preenchimento sólido">
              <a:extLst>
                <a:ext uri="{FF2B5EF4-FFF2-40B4-BE49-F238E27FC236}">
                  <a16:creationId xmlns:a16="http://schemas.microsoft.com/office/drawing/2014/main" id="{A837A3A1-431F-02D8-78CC-B1C10C1D6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0471" y="3297928"/>
              <a:ext cx="261674" cy="261674"/>
            </a:xfrm>
            <a:prstGeom prst="rect">
              <a:avLst/>
            </a:prstGeom>
          </p:spPr>
        </p:pic>
        <p:pic>
          <p:nvPicPr>
            <p:cNvPr id="168" name="Gráfico 167" descr="Catálogo de endereços com preenchimento sólido">
              <a:extLst>
                <a:ext uri="{FF2B5EF4-FFF2-40B4-BE49-F238E27FC236}">
                  <a16:creationId xmlns:a16="http://schemas.microsoft.com/office/drawing/2014/main" id="{D4997323-1B09-88A9-AC89-FD46784E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57628" y="3316070"/>
              <a:ext cx="227761" cy="227761"/>
            </a:xfrm>
            <a:prstGeom prst="rect">
              <a:avLst/>
            </a:prstGeom>
          </p:spPr>
        </p:pic>
        <p:pic>
          <p:nvPicPr>
            <p:cNvPr id="169" name="Gráfico 168" descr="Classificação 3 estrelas com preenchimento sólido">
              <a:extLst>
                <a:ext uri="{FF2B5EF4-FFF2-40B4-BE49-F238E27FC236}">
                  <a16:creationId xmlns:a16="http://schemas.microsoft.com/office/drawing/2014/main" id="{42CD8197-07E7-4146-6DD7-2B723816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11775" y="3040161"/>
              <a:ext cx="319466" cy="319466"/>
            </a:xfrm>
            <a:prstGeom prst="rect">
              <a:avLst/>
            </a:prstGeom>
          </p:spPr>
        </p:pic>
      </p:grpSp>
      <p:grpSp>
        <p:nvGrpSpPr>
          <p:cNvPr id="184" name="Agrupar 183">
            <a:extLst>
              <a:ext uri="{FF2B5EF4-FFF2-40B4-BE49-F238E27FC236}">
                <a16:creationId xmlns:a16="http://schemas.microsoft.com/office/drawing/2014/main" id="{A431F1AF-72B8-D869-73D4-6AEC05B52627}"/>
              </a:ext>
            </a:extLst>
          </p:cNvPr>
          <p:cNvGrpSpPr/>
          <p:nvPr/>
        </p:nvGrpSpPr>
        <p:grpSpPr>
          <a:xfrm>
            <a:off x="3576930" y="5476399"/>
            <a:ext cx="1422750" cy="541428"/>
            <a:chOff x="3099810" y="5476399"/>
            <a:chExt cx="1422750" cy="541428"/>
          </a:xfrm>
        </p:grpSpPr>
        <p:pic>
          <p:nvPicPr>
            <p:cNvPr id="178" name="Gráfico 177" descr="Escola com preenchimento sólido">
              <a:extLst>
                <a:ext uri="{FF2B5EF4-FFF2-40B4-BE49-F238E27FC236}">
                  <a16:creationId xmlns:a16="http://schemas.microsoft.com/office/drawing/2014/main" id="{4310C591-8348-9F19-ECEF-176BDCA77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99810" y="5476399"/>
              <a:ext cx="525834" cy="525834"/>
            </a:xfrm>
            <a:prstGeom prst="rect">
              <a:avLst/>
            </a:prstGeom>
          </p:spPr>
        </p:pic>
        <p:sp>
          <p:nvSpPr>
            <p:cNvPr id="179" name="CaixaDeTexto 178">
              <a:extLst>
                <a:ext uri="{FF2B5EF4-FFF2-40B4-BE49-F238E27FC236}">
                  <a16:creationId xmlns:a16="http://schemas.microsoft.com/office/drawing/2014/main" id="{CD6CBDCB-24B3-A631-C583-DAE39815B98A}"/>
                </a:ext>
              </a:extLst>
            </p:cNvPr>
            <p:cNvSpPr txBox="1"/>
            <p:nvPr/>
          </p:nvSpPr>
          <p:spPr>
            <a:xfrm>
              <a:off x="3547613" y="5648495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1º setor</a:t>
              </a:r>
            </a:p>
          </p:txBody>
        </p:sp>
      </p:grpSp>
      <p:grpSp>
        <p:nvGrpSpPr>
          <p:cNvPr id="183" name="Agrupar 182">
            <a:extLst>
              <a:ext uri="{FF2B5EF4-FFF2-40B4-BE49-F238E27FC236}">
                <a16:creationId xmlns:a16="http://schemas.microsoft.com/office/drawing/2014/main" id="{3468215E-EFE9-169E-CA23-A3E903435866}"/>
              </a:ext>
            </a:extLst>
          </p:cNvPr>
          <p:cNvGrpSpPr/>
          <p:nvPr/>
        </p:nvGrpSpPr>
        <p:grpSpPr>
          <a:xfrm>
            <a:off x="5403847" y="5514815"/>
            <a:ext cx="1384306" cy="503012"/>
            <a:chOff x="5198220" y="5514815"/>
            <a:chExt cx="1384306" cy="503012"/>
          </a:xfrm>
        </p:grpSpPr>
        <p:pic>
          <p:nvPicPr>
            <p:cNvPr id="176" name="Gráfico 175" descr="Fábrica com preenchimento sólido">
              <a:extLst>
                <a:ext uri="{FF2B5EF4-FFF2-40B4-BE49-F238E27FC236}">
                  <a16:creationId xmlns:a16="http://schemas.microsoft.com/office/drawing/2014/main" id="{0F2F8468-1B02-FCA8-3B09-6213A62BB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198220" y="5514815"/>
              <a:ext cx="478031" cy="478031"/>
            </a:xfrm>
            <a:prstGeom prst="rect">
              <a:avLst/>
            </a:prstGeom>
          </p:spPr>
        </p:pic>
        <p:sp>
          <p:nvSpPr>
            <p:cNvPr id="177" name="CaixaDeTexto 176">
              <a:extLst>
                <a:ext uri="{FF2B5EF4-FFF2-40B4-BE49-F238E27FC236}">
                  <a16:creationId xmlns:a16="http://schemas.microsoft.com/office/drawing/2014/main" id="{9DE13772-BB10-DB9A-20CF-E045E5DD1D73}"/>
                </a:ext>
              </a:extLst>
            </p:cNvPr>
            <p:cNvSpPr txBox="1"/>
            <p:nvPr/>
          </p:nvSpPr>
          <p:spPr>
            <a:xfrm>
              <a:off x="5607579" y="5648495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2º setor</a:t>
              </a:r>
            </a:p>
          </p:txBody>
        </p:sp>
      </p:grpSp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DE63B65F-C878-6C5B-F777-5DA45D5B6165}"/>
              </a:ext>
            </a:extLst>
          </p:cNvPr>
          <p:cNvGrpSpPr/>
          <p:nvPr/>
        </p:nvGrpSpPr>
        <p:grpSpPr>
          <a:xfrm>
            <a:off x="7192320" y="5569206"/>
            <a:ext cx="1345924" cy="448621"/>
            <a:chOff x="7088278" y="5569206"/>
            <a:chExt cx="1345924" cy="448621"/>
          </a:xfrm>
        </p:grpSpPr>
        <p:sp>
          <p:nvSpPr>
            <p:cNvPr id="175" name="CaixaDeTexto 174">
              <a:extLst>
                <a:ext uri="{FF2B5EF4-FFF2-40B4-BE49-F238E27FC236}">
                  <a16:creationId xmlns:a16="http://schemas.microsoft.com/office/drawing/2014/main" id="{6553400D-0DDE-9D95-07C0-E7DDCA73B1B4}"/>
                </a:ext>
              </a:extLst>
            </p:cNvPr>
            <p:cNvSpPr txBox="1"/>
            <p:nvPr/>
          </p:nvSpPr>
          <p:spPr>
            <a:xfrm>
              <a:off x="7459255" y="5648495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latin typeface="Arial" panose="020B0604020202020204" pitchFamily="34" charset="0"/>
                  <a:cs typeface="Arial" panose="020B0604020202020204" pitchFamily="34" charset="0"/>
                </a:rPr>
                <a:t>3º setor</a:t>
              </a:r>
            </a:p>
          </p:txBody>
        </p:sp>
        <p:pic>
          <p:nvPicPr>
            <p:cNvPr id="180" name="Gráfico 179" descr="Grupo de homens com preenchimento sólido">
              <a:extLst>
                <a:ext uri="{FF2B5EF4-FFF2-40B4-BE49-F238E27FC236}">
                  <a16:creationId xmlns:a16="http://schemas.microsoft.com/office/drawing/2014/main" id="{A41128CD-E078-DCB4-850D-5BC66A6A9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088278" y="5569206"/>
              <a:ext cx="394612" cy="394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232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mber of dots on a white background&#10;&#10;Description automatically generated">
            <a:extLst>
              <a:ext uri="{FF2B5EF4-FFF2-40B4-BE49-F238E27FC236}">
                <a16:creationId xmlns:a16="http://schemas.microsoft.com/office/drawing/2014/main" id="{0EEE2920-8745-4FF1-E5E7-803237A68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9463" r="5696" b="41648"/>
          <a:stretch/>
        </p:blipFill>
        <p:spPr>
          <a:xfrm>
            <a:off x="1386348" y="1153456"/>
            <a:ext cx="9217641" cy="4503175"/>
          </a:xfrm>
          <a:prstGeom prst="rect">
            <a:avLst/>
          </a:prstGeom>
        </p:spPr>
      </p:pic>
      <p:pic>
        <p:nvPicPr>
          <p:cNvPr id="7" name="Picture 6" descr="A dot to dot game&#10;&#10;Description automatically generated">
            <a:extLst>
              <a:ext uri="{FF2B5EF4-FFF2-40B4-BE49-F238E27FC236}">
                <a16:creationId xmlns:a16="http://schemas.microsoft.com/office/drawing/2014/main" id="{D9B35BD0-FFB1-685A-9951-74D986161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9463" r="5696" b="41648"/>
          <a:stretch/>
        </p:blipFill>
        <p:spPr>
          <a:xfrm>
            <a:off x="1386348" y="1153456"/>
            <a:ext cx="9217641" cy="4503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C2C01-801E-62ED-B084-DEF59266ABE2}"/>
              </a:ext>
            </a:extLst>
          </p:cNvPr>
          <p:cNvSpPr txBox="1"/>
          <p:nvPr/>
        </p:nvSpPr>
        <p:spPr>
          <a:xfrm>
            <a:off x="1690787" y="5527784"/>
            <a:ext cx="8366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C000"/>
                </a:solidFill>
                <a:latin typeface="Montserrat" panose="00000500000000000000" pitchFamily="2" charset="0"/>
              </a:rPr>
              <a:t>visão integrada: sinergias e sobreposições</a:t>
            </a:r>
          </a:p>
          <a:p>
            <a:r>
              <a:rPr lang="pt-BR" sz="2800" b="1" dirty="0">
                <a:solidFill>
                  <a:srgbClr val="777777"/>
                </a:solidFill>
                <a:latin typeface="Montserrat" panose="00000500000000000000" pitchFamily="2" charset="0"/>
              </a:rPr>
              <a:t>não centralizada: cada eixo com autonomia</a:t>
            </a:r>
            <a:endParaRPr lang="en-US" sz="2800" b="1" dirty="0">
              <a:solidFill>
                <a:srgbClr val="777777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9;p48">
            <a:extLst>
              <a:ext uri="{FF2B5EF4-FFF2-40B4-BE49-F238E27FC236}">
                <a16:creationId xmlns:a16="http://schemas.microsoft.com/office/drawing/2014/main" id="{AB110F0E-F0B5-1A2C-2BF7-1B74F9F5830C}"/>
              </a:ext>
            </a:extLst>
          </p:cNvPr>
          <p:cNvSpPr/>
          <p:nvPr/>
        </p:nvSpPr>
        <p:spPr>
          <a:xfrm rot="5400000" flipV="1">
            <a:off x="-196007" y="405463"/>
            <a:ext cx="708202" cy="143392"/>
          </a:xfrm>
          <a:prstGeom prst="rect">
            <a:avLst/>
          </a:prstGeom>
          <a:solidFill>
            <a:srgbClr val="985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89;p4">
            <a:extLst>
              <a:ext uri="{FF2B5EF4-FFF2-40B4-BE49-F238E27FC236}">
                <a16:creationId xmlns:a16="http://schemas.microsoft.com/office/drawing/2014/main" id="{95DB48FF-4292-63D8-9AA0-16E475ED0033}"/>
              </a:ext>
            </a:extLst>
          </p:cNvPr>
          <p:cNvSpPr/>
          <p:nvPr/>
        </p:nvSpPr>
        <p:spPr>
          <a:xfrm>
            <a:off x="259627" y="23401"/>
            <a:ext cx="1193237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9855C2"/>
                </a:solidFill>
                <a:latin typeface="Montserrat Black" panose="00000A00000000000000" pitchFamily="2" charset="0"/>
                <a:sym typeface="Montserrat ExtraBold"/>
              </a:rPr>
              <a:t>IND</a:t>
            </a:r>
            <a:r>
              <a:rPr lang="pt-BR" sz="3200" dirty="0">
                <a:solidFill>
                  <a:srgbClr val="9855C2"/>
                </a:solidFill>
                <a:latin typeface="Montserrat Black" panose="00000A00000000000000" pitchFamily="2" charset="0"/>
                <a:sym typeface="Montserrat ExtraBold"/>
              </a:rPr>
              <a:t> - Infraestrutura Nacional de Dados</a:t>
            </a:r>
            <a:br>
              <a:rPr lang="pt-BR" sz="3200" b="1" dirty="0">
                <a:solidFill>
                  <a:srgbClr val="9855C2"/>
                </a:solidFill>
                <a:latin typeface="Montserrat Black" panose="00000A00000000000000" pitchFamily="2" charset="0"/>
                <a:sym typeface="Montserrat ExtraBold"/>
              </a:rPr>
            </a:br>
            <a:r>
              <a:rPr lang="pt-BR" sz="2000" b="1" dirty="0">
                <a:solidFill>
                  <a:srgbClr val="777777"/>
                </a:solidFill>
                <a:latin typeface="Montserrat" panose="00000500000000000000" pitchFamily="2" charset="0"/>
                <a:sym typeface="Montserrat ExtraBold"/>
              </a:rPr>
              <a:t>Sob a </a:t>
            </a:r>
            <a:r>
              <a:rPr lang="pt-BR" sz="2000" b="1" dirty="0" err="1">
                <a:solidFill>
                  <a:srgbClr val="777777"/>
                </a:solidFill>
                <a:latin typeface="Montserrat" panose="00000500000000000000" pitchFamily="2" charset="0"/>
                <a:sym typeface="Montserrat ExtraBold"/>
              </a:rPr>
              <a:t>pespectiva</a:t>
            </a:r>
            <a:r>
              <a:rPr lang="pt-BR" sz="2000" b="1" dirty="0">
                <a:solidFill>
                  <a:srgbClr val="777777"/>
                </a:solidFill>
                <a:latin typeface="Montserrat" panose="00000500000000000000" pitchFamily="2" charset="0"/>
                <a:sym typeface="Montserrat ExtraBold"/>
              </a:rPr>
              <a:t> do dado e do órgão gestor do dado, os comandos são dispersos</a:t>
            </a:r>
            <a:endParaRPr sz="1600" dirty="0">
              <a:solidFill>
                <a:srgbClr val="777777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0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>
          <a:xfrm>
            <a:off x="7660984" y="1879886"/>
            <a:ext cx="3811016" cy="3811016"/>
          </a:xfrm>
          <a:prstGeom prst="ellipse">
            <a:avLst/>
          </a:prstGeom>
          <a:solidFill>
            <a:srgbClr val="52A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0" rIns="0" bIns="0" rtlCol="0" anchor="t"/>
          <a:lstStyle/>
          <a:p>
            <a:pPr algn="ctr">
              <a:spcAft>
                <a:spcPts val="1000"/>
              </a:spcAft>
            </a:pPr>
            <a:r>
              <a:rPr lang="pt-BR" sz="3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Para que?</a:t>
            </a:r>
            <a:endParaRPr lang="pt-BR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1000"/>
              </a:spcAft>
            </a:pPr>
            <a:r>
              <a:rPr lang="pt-B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</a:t>
            </a:r>
            <a:r>
              <a:rPr lang="pt-BR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cidadania</a:t>
            </a:r>
            <a:r>
              <a:rPr lang="pt-B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Elipse 7"/>
          <p:cNvSpPr/>
          <p:nvPr/>
        </p:nvSpPr>
        <p:spPr>
          <a:xfrm>
            <a:off x="720000" y="1879886"/>
            <a:ext cx="3811016" cy="3811016"/>
          </a:xfrm>
          <a:prstGeom prst="ellipse">
            <a:avLst/>
          </a:prstGeom>
          <a:solidFill>
            <a:srgbClr val="377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0" rIns="0" bIns="0" rtlCol="0" anchor="t"/>
          <a:lstStyle/>
          <a:p>
            <a:pPr algn="ctr">
              <a:spcAft>
                <a:spcPts val="1000"/>
              </a:spcAft>
            </a:pPr>
            <a:r>
              <a:rPr lang="pt-BR" sz="3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 que é?</a:t>
            </a:r>
            <a:endParaRPr lang="pt-BR" sz="200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1000"/>
              </a:spcAft>
            </a:pPr>
            <a:r>
              <a:rPr lang="pt-B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Conjunto de políticas, normas, ferramentas </a:t>
            </a:r>
            <a:br>
              <a:rPr lang="pt-B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pessoas.</a:t>
            </a:r>
          </a:p>
        </p:txBody>
      </p:sp>
      <p:sp>
        <p:nvSpPr>
          <p:cNvPr id="5" name="Elipse 4"/>
          <p:cNvSpPr/>
          <p:nvPr/>
        </p:nvSpPr>
        <p:spPr>
          <a:xfrm>
            <a:off x="4190492" y="1879886"/>
            <a:ext cx="3811016" cy="3811016"/>
          </a:xfrm>
          <a:prstGeom prst="ellipse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0" rIns="0" bIns="0" rtlCol="0" anchor="t"/>
          <a:lstStyle/>
          <a:p>
            <a:pPr algn="ctr">
              <a:spcAft>
                <a:spcPts val="1000"/>
              </a:spcAft>
            </a:pPr>
            <a:r>
              <a:rPr lang="pt-BR" sz="30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 que faz?</a:t>
            </a:r>
            <a:endParaRPr lang="pt-BR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1000"/>
              </a:spcAft>
            </a:pP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Integra, qualifica, analisa, abre e protege </a:t>
            </a:r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dados</a:t>
            </a: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usá-los de </a:t>
            </a:r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maneira estratégica</a:t>
            </a: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Elipse 32"/>
          <p:cNvSpPr/>
          <p:nvPr/>
        </p:nvSpPr>
        <p:spPr>
          <a:xfrm>
            <a:off x="5765142" y="2545693"/>
            <a:ext cx="661716" cy="661716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9235634" y="2545693"/>
            <a:ext cx="661716" cy="66171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2294650" y="2545693"/>
            <a:ext cx="661716" cy="66171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Infraestrutura </a:t>
            </a:r>
            <a:r>
              <a:rPr lang="pt-BR">
                <a:latin typeface="Arial Black" panose="020B0A04020102020204" pitchFamily="34" charset="0"/>
              </a:rPr>
              <a:t>Nacional de Dados</a:t>
            </a:r>
          </a:p>
        </p:txBody>
      </p:sp>
      <p:grpSp>
        <p:nvGrpSpPr>
          <p:cNvPr id="25" name="Grupo 24"/>
          <p:cNvGrpSpPr/>
          <p:nvPr/>
        </p:nvGrpSpPr>
        <p:grpSpPr>
          <a:xfrm>
            <a:off x="2457444" y="2697739"/>
            <a:ext cx="336128" cy="371910"/>
            <a:chOff x="11696700" y="1338263"/>
            <a:chExt cx="492125" cy="544513"/>
          </a:xfrm>
          <a:solidFill>
            <a:srgbClr val="377EC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696700" y="1338263"/>
              <a:ext cx="492125" cy="223838"/>
            </a:xfrm>
            <a:custGeom>
              <a:avLst/>
              <a:gdLst>
                <a:gd name="T0" fmla="*/ 65 w 128"/>
                <a:gd name="T1" fmla="*/ 59 h 59"/>
                <a:gd name="T2" fmla="*/ 18 w 128"/>
                <a:gd name="T3" fmla="*/ 51 h 59"/>
                <a:gd name="T4" fmla="*/ 10 w 128"/>
                <a:gd name="T5" fmla="*/ 48 h 59"/>
                <a:gd name="T6" fmla="*/ 1 w 128"/>
                <a:gd name="T7" fmla="*/ 32 h 59"/>
                <a:gd name="T8" fmla="*/ 1 w 128"/>
                <a:gd name="T9" fmla="*/ 30 h 59"/>
                <a:gd name="T10" fmla="*/ 16 w 128"/>
                <a:gd name="T11" fmla="*/ 8 h 59"/>
                <a:gd name="T12" fmla="*/ 49 w 128"/>
                <a:gd name="T13" fmla="*/ 1 h 59"/>
                <a:gd name="T14" fmla="*/ 101 w 128"/>
                <a:gd name="T15" fmla="*/ 5 h 59"/>
                <a:gd name="T16" fmla="*/ 119 w 128"/>
                <a:gd name="T17" fmla="*/ 12 h 59"/>
                <a:gd name="T18" fmla="*/ 127 w 128"/>
                <a:gd name="T19" fmla="*/ 26 h 59"/>
                <a:gd name="T20" fmla="*/ 127 w 128"/>
                <a:gd name="T21" fmla="*/ 30 h 59"/>
                <a:gd name="T22" fmla="*/ 114 w 128"/>
                <a:gd name="T23" fmla="*/ 50 h 59"/>
                <a:gd name="T24" fmla="*/ 79 w 128"/>
                <a:gd name="T25" fmla="*/ 58 h 59"/>
                <a:gd name="T26" fmla="*/ 65 w 128"/>
                <a:gd name="T2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59">
                  <a:moveTo>
                    <a:pt x="65" y="59"/>
                  </a:moveTo>
                  <a:cubicBezTo>
                    <a:pt x="48" y="58"/>
                    <a:pt x="33" y="57"/>
                    <a:pt x="18" y="51"/>
                  </a:cubicBezTo>
                  <a:cubicBezTo>
                    <a:pt x="15" y="50"/>
                    <a:pt x="13" y="49"/>
                    <a:pt x="10" y="48"/>
                  </a:cubicBezTo>
                  <a:cubicBezTo>
                    <a:pt x="4" y="44"/>
                    <a:pt x="0" y="39"/>
                    <a:pt x="1" y="32"/>
                  </a:cubicBezTo>
                  <a:cubicBezTo>
                    <a:pt x="1" y="31"/>
                    <a:pt x="1" y="31"/>
                    <a:pt x="1" y="30"/>
                  </a:cubicBezTo>
                  <a:cubicBezTo>
                    <a:pt x="1" y="17"/>
                    <a:pt x="4" y="13"/>
                    <a:pt x="16" y="8"/>
                  </a:cubicBezTo>
                  <a:cubicBezTo>
                    <a:pt x="27" y="4"/>
                    <a:pt x="38" y="2"/>
                    <a:pt x="49" y="1"/>
                  </a:cubicBezTo>
                  <a:cubicBezTo>
                    <a:pt x="66" y="0"/>
                    <a:pt x="84" y="0"/>
                    <a:pt x="101" y="5"/>
                  </a:cubicBezTo>
                  <a:cubicBezTo>
                    <a:pt x="107" y="6"/>
                    <a:pt x="113" y="9"/>
                    <a:pt x="119" y="12"/>
                  </a:cubicBezTo>
                  <a:cubicBezTo>
                    <a:pt x="125" y="15"/>
                    <a:pt x="127" y="20"/>
                    <a:pt x="127" y="26"/>
                  </a:cubicBezTo>
                  <a:cubicBezTo>
                    <a:pt x="127" y="28"/>
                    <a:pt x="127" y="29"/>
                    <a:pt x="127" y="30"/>
                  </a:cubicBezTo>
                  <a:cubicBezTo>
                    <a:pt x="128" y="41"/>
                    <a:pt x="122" y="46"/>
                    <a:pt x="114" y="50"/>
                  </a:cubicBezTo>
                  <a:cubicBezTo>
                    <a:pt x="103" y="55"/>
                    <a:pt x="91" y="57"/>
                    <a:pt x="79" y="58"/>
                  </a:cubicBezTo>
                  <a:cubicBezTo>
                    <a:pt x="74" y="58"/>
                    <a:pt x="69" y="58"/>
                    <a:pt x="6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11699875" y="1538288"/>
              <a:ext cx="484188" cy="196850"/>
            </a:xfrm>
            <a:custGeom>
              <a:avLst/>
              <a:gdLst>
                <a:gd name="T0" fmla="*/ 126 w 126"/>
                <a:gd name="T1" fmla="*/ 0 h 52"/>
                <a:gd name="T2" fmla="*/ 126 w 126"/>
                <a:gd name="T3" fmla="*/ 10 h 52"/>
                <a:gd name="T4" fmla="*/ 126 w 126"/>
                <a:gd name="T5" fmla="*/ 26 h 52"/>
                <a:gd name="T6" fmla="*/ 120 w 126"/>
                <a:gd name="T7" fmla="*/ 37 h 52"/>
                <a:gd name="T8" fmla="*/ 97 w 126"/>
                <a:gd name="T9" fmla="*/ 47 h 52"/>
                <a:gd name="T10" fmla="*/ 27 w 126"/>
                <a:gd name="T11" fmla="*/ 47 h 52"/>
                <a:gd name="T12" fmla="*/ 6 w 126"/>
                <a:gd name="T13" fmla="*/ 38 h 52"/>
                <a:gd name="T14" fmla="*/ 0 w 126"/>
                <a:gd name="T15" fmla="*/ 26 h 52"/>
                <a:gd name="T16" fmla="*/ 0 w 126"/>
                <a:gd name="T17" fmla="*/ 1 h 52"/>
                <a:gd name="T18" fmla="*/ 63 w 126"/>
                <a:gd name="T19" fmla="*/ 15 h 52"/>
                <a:gd name="T20" fmla="*/ 126 w 126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52">
                  <a:moveTo>
                    <a:pt x="126" y="0"/>
                  </a:moveTo>
                  <a:cubicBezTo>
                    <a:pt x="126" y="4"/>
                    <a:pt x="126" y="7"/>
                    <a:pt x="126" y="10"/>
                  </a:cubicBezTo>
                  <a:cubicBezTo>
                    <a:pt x="126" y="15"/>
                    <a:pt x="126" y="21"/>
                    <a:pt x="126" y="26"/>
                  </a:cubicBezTo>
                  <a:cubicBezTo>
                    <a:pt x="126" y="31"/>
                    <a:pt x="124" y="35"/>
                    <a:pt x="120" y="37"/>
                  </a:cubicBezTo>
                  <a:cubicBezTo>
                    <a:pt x="113" y="43"/>
                    <a:pt x="105" y="45"/>
                    <a:pt x="97" y="47"/>
                  </a:cubicBezTo>
                  <a:cubicBezTo>
                    <a:pt x="74" y="52"/>
                    <a:pt x="50" y="52"/>
                    <a:pt x="27" y="47"/>
                  </a:cubicBezTo>
                  <a:cubicBezTo>
                    <a:pt x="20" y="45"/>
                    <a:pt x="12" y="42"/>
                    <a:pt x="6" y="38"/>
                  </a:cubicBezTo>
                  <a:cubicBezTo>
                    <a:pt x="2" y="35"/>
                    <a:pt x="0" y="31"/>
                    <a:pt x="0" y="26"/>
                  </a:cubicBezTo>
                  <a:cubicBezTo>
                    <a:pt x="0" y="18"/>
                    <a:pt x="0" y="9"/>
                    <a:pt x="0" y="1"/>
                  </a:cubicBezTo>
                  <a:cubicBezTo>
                    <a:pt x="20" y="12"/>
                    <a:pt x="41" y="15"/>
                    <a:pt x="63" y="15"/>
                  </a:cubicBezTo>
                  <a:cubicBezTo>
                    <a:pt x="84" y="15"/>
                    <a:pt x="106" y="13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11699875" y="1712913"/>
              <a:ext cx="484188" cy="169863"/>
            </a:xfrm>
            <a:custGeom>
              <a:avLst/>
              <a:gdLst>
                <a:gd name="T0" fmla="*/ 0 w 126"/>
                <a:gd name="T1" fmla="*/ 0 h 45"/>
                <a:gd name="T2" fmla="*/ 63 w 126"/>
                <a:gd name="T3" fmla="*/ 14 h 45"/>
                <a:gd name="T4" fmla="*/ 126 w 126"/>
                <a:gd name="T5" fmla="*/ 0 h 45"/>
                <a:gd name="T6" fmla="*/ 125 w 126"/>
                <a:gd name="T7" fmla="*/ 24 h 45"/>
                <a:gd name="T8" fmla="*/ 115 w 126"/>
                <a:gd name="T9" fmla="*/ 35 h 45"/>
                <a:gd name="T10" fmla="*/ 89 w 126"/>
                <a:gd name="T11" fmla="*/ 43 h 45"/>
                <a:gd name="T12" fmla="*/ 51 w 126"/>
                <a:gd name="T13" fmla="*/ 44 h 45"/>
                <a:gd name="T14" fmla="*/ 11 w 126"/>
                <a:gd name="T15" fmla="*/ 35 h 45"/>
                <a:gd name="T16" fmla="*/ 4 w 126"/>
                <a:gd name="T17" fmla="*/ 30 h 45"/>
                <a:gd name="T18" fmla="*/ 0 w 126"/>
                <a:gd name="T19" fmla="*/ 24 h 45"/>
                <a:gd name="T20" fmla="*/ 0 w 126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45">
                  <a:moveTo>
                    <a:pt x="0" y="0"/>
                  </a:moveTo>
                  <a:cubicBezTo>
                    <a:pt x="20" y="12"/>
                    <a:pt x="41" y="14"/>
                    <a:pt x="63" y="14"/>
                  </a:cubicBezTo>
                  <a:cubicBezTo>
                    <a:pt x="85" y="14"/>
                    <a:pt x="106" y="12"/>
                    <a:pt x="126" y="0"/>
                  </a:cubicBezTo>
                  <a:cubicBezTo>
                    <a:pt x="126" y="8"/>
                    <a:pt x="126" y="16"/>
                    <a:pt x="125" y="24"/>
                  </a:cubicBezTo>
                  <a:cubicBezTo>
                    <a:pt x="125" y="30"/>
                    <a:pt x="120" y="33"/>
                    <a:pt x="115" y="35"/>
                  </a:cubicBezTo>
                  <a:cubicBezTo>
                    <a:pt x="107" y="38"/>
                    <a:pt x="98" y="42"/>
                    <a:pt x="89" y="43"/>
                  </a:cubicBezTo>
                  <a:cubicBezTo>
                    <a:pt x="77" y="44"/>
                    <a:pt x="64" y="45"/>
                    <a:pt x="51" y="44"/>
                  </a:cubicBezTo>
                  <a:cubicBezTo>
                    <a:pt x="37" y="44"/>
                    <a:pt x="24" y="42"/>
                    <a:pt x="11" y="35"/>
                  </a:cubicBezTo>
                  <a:cubicBezTo>
                    <a:pt x="9" y="34"/>
                    <a:pt x="6" y="32"/>
                    <a:pt x="4" y="30"/>
                  </a:cubicBezTo>
                  <a:cubicBezTo>
                    <a:pt x="2" y="28"/>
                    <a:pt x="1" y="26"/>
                    <a:pt x="0" y="24"/>
                  </a:cubicBezTo>
                  <a:cubicBezTo>
                    <a:pt x="0" y="16"/>
                    <a:pt x="0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5893953" y="2675162"/>
            <a:ext cx="404092" cy="402778"/>
            <a:chOff x="11699875" y="2647951"/>
            <a:chExt cx="488951" cy="487362"/>
          </a:xfrm>
          <a:solidFill>
            <a:srgbClr val="FBBA00"/>
          </a:solidFill>
        </p:grpSpPr>
        <p:sp>
          <p:nvSpPr>
            <p:cNvPr id="22" name="Oval 8"/>
            <p:cNvSpPr>
              <a:spLocks noChangeArrowheads="1"/>
            </p:cNvSpPr>
            <p:nvPr/>
          </p:nvSpPr>
          <p:spPr bwMode="auto">
            <a:xfrm>
              <a:off x="11699875" y="2897188"/>
              <a:ext cx="242888" cy="238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11977688" y="2913063"/>
              <a:ext cx="211138" cy="207963"/>
            </a:xfrm>
            <a:custGeom>
              <a:avLst/>
              <a:gdLst>
                <a:gd name="T0" fmla="*/ 27 w 55"/>
                <a:gd name="T1" fmla="*/ 55 h 55"/>
                <a:gd name="T2" fmla="*/ 10 w 55"/>
                <a:gd name="T3" fmla="*/ 55 h 55"/>
                <a:gd name="T4" fmla="*/ 0 w 55"/>
                <a:gd name="T5" fmla="*/ 45 h 55"/>
                <a:gd name="T6" fmla="*/ 0 w 55"/>
                <a:gd name="T7" fmla="*/ 11 h 55"/>
                <a:gd name="T8" fmla="*/ 10 w 55"/>
                <a:gd name="T9" fmla="*/ 0 h 55"/>
                <a:gd name="T10" fmla="*/ 45 w 55"/>
                <a:gd name="T11" fmla="*/ 0 h 55"/>
                <a:gd name="T12" fmla="*/ 55 w 55"/>
                <a:gd name="T13" fmla="*/ 10 h 55"/>
                <a:gd name="T14" fmla="*/ 55 w 55"/>
                <a:gd name="T15" fmla="*/ 45 h 55"/>
                <a:gd name="T16" fmla="*/ 45 w 55"/>
                <a:gd name="T17" fmla="*/ 55 h 55"/>
                <a:gd name="T18" fmla="*/ 27 w 55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21" y="55"/>
                    <a:pt x="16" y="55"/>
                    <a:pt x="10" y="55"/>
                  </a:cubicBezTo>
                  <a:cubicBezTo>
                    <a:pt x="3" y="55"/>
                    <a:pt x="0" y="51"/>
                    <a:pt x="0" y="45"/>
                  </a:cubicBezTo>
                  <a:cubicBezTo>
                    <a:pt x="0" y="34"/>
                    <a:pt x="0" y="22"/>
                    <a:pt x="0" y="11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22" y="0"/>
                    <a:pt x="33" y="0"/>
                    <a:pt x="45" y="0"/>
                  </a:cubicBezTo>
                  <a:cubicBezTo>
                    <a:pt x="51" y="0"/>
                    <a:pt x="55" y="4"/>
                    <a:pt x="55" y="10"/>
                  </a:cubicBezTo>
                  <a:cubicBezTo>
                    <a:pt x="55" y="22"/>
                    <a:pt x="55" y="33"/>
                    <a:pt x="55" y="45"/>
                  </a:cubicBezTo>
                  <a:cubicBezTo>
                    <a:pt x="55" y="51"/>
                    <a:pt x="51" y="55"/>
                    <a:pt x="45" y="55"/>
                  </a:cubicBezTo>
                  <a:cubicBezTo>
                    <a:pt x="39" y="55"/>
                    <a:pt x="33" y="55"/>
                    <a:pt x="27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11845925" y="2647951"/>
              <a:ext cx="257175" cy="215900"/>
            </a:xfrm>
            <a:custGeom>
              <a:avLst/>
              <a:gdLst>
                <a:gd name="T0" fmla="*/ 33 w 67"/>
                <a:gd name="T1" fmla="*/ 57 h 57"/>
                <a:gd name="T2" fmla="*/ 10 w 67"/>
                <a:gd name="T3" fmla="*/ 57 h 57"/>
                <a:gd name="T4" fmla="*/ 3 w 67"/>
                <a:gd name="T5" fmla="*/ 45 h 57"/>
                <a:gd name="T6" fmla="*/ 26 w 67"/>
                <a:gd name="T7" fmla="*/ 6 h 57"/>
                <a:gd name="T8" fmla="*/ 40 w 67"/>
                <a:gd name="T9" fmla="*/ 6 h 57"/>
                <a:gd name="T10" fmla="*/ 64 w 67"/>
                <a:gd name="T11" fmla="*/ 46 h 57"/>
                <a:gd name="T12" fmla="*/ 57 w 67"/>
                <a:gd name="T13" fmla="*/ 57 h 57"/>
                <a:gd name="T14" fmla="*/ 33 w 67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7">
                  <a:moveTo>
                    <a:pt x="33" y="57"/>
                  </a:moveTo>
                  <a:cubicBezTo>
                    <a:pt x="26" y="57"/>
                    <a:pt x="18" y="57"/>
                    <a:pt x="10" y="57"/>
                  </a:cubicBezTo>
                  <a:cubicBezTo>
                    <a:pt x="3" y="57"/>
                    <a:pt x="0" y="51"/>
                    <a:pt x="3" y="45"/>
                  </a:cubicBezTo>
                  <a:cubicBezTo>
                    <a:pt x="11" y="32"/>
                    <a:pt x="19" y="19"/>
                    <a:pt x="26" y="6"/>
                  </a:cubicBezTo>
                  <a:cubicBezTo>
                    <a:pt x="30" y="0"/>
                    <a:pt x="36" y="0"/>
                    <a:pt x="40" y="6"/>
                  </a:cubicBezTo>
                  <a:cubicBezTo>
                    <a:pt x="48" y="19"/>
                    <a:pt x="56" y="32"/>
                    <a:pt x="64" y="46"/>
                  </a:cubicBezTo>
                  <a:cubicBezTo>
                    <a:pt x="67" y="52"/>
                    <a:pt x="64" y="57"/>
                    <a:pt x="57" y="57"/>
                  </a:cubicBezTo>
                  <a:cubicBezTo>
                    <a:pt x="49" y="57"/>
                    <a:pt x="41" y="57"/>
                    <a:pt x="3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" name="Grupo 38"/>
          <p:cNvGrpSpPr/>
          <p:nvPr/>
        </p:nvGrpSpPr>
        <p:grpSpPr>
          <a:xfrm>
            <a:off x="9402613" y="2687862"/>
            <a:ext cx="329479" cy="373565"/>
            <a:chOff x="5226050" y="2692400"/>
            <a:chExt cx="1352550" cy="1533526"/>
          </a:xfrm>
          <a:solidFill>
            <a:srgbClr val="52AE32"/>
          </a:solidFill>
        </p:grpSpPr>
        <p:sp>
          <p:nvSpPr>
            <p:cNvPr id="40" name="Freeform 5"/>
            <p:cNvSpPr>
              <a:spLocks/>
            </p:cNvSpPr>
            <p:nvPr/>
          </p:nvSpPr>
          <p:spPr bwMode="auto">
            <a:xfrm>
              <a:off x="5226050" y="3602038"/>
              <a:ext cx="1352550" cy="623888"/>
            </a:xfrm>
            <a:custGeom>
              <a:avLst/>
              <a:gdLst>
                <a:gd name="T0" fmla="*/ 259 w 519"/>
                <a:gd name="T1" fmla="*/ 240 h 240"/>
                <a:gd name="T2" fmla="*/ 38 w 519"/>
                <a:gd name="T3" fmla="*/ 240 h 240"/>
                <a:gd name="T4" fmla="*/ 2 w 519"/>
                <a:gd name="T5" fmla="*/ 202 h 240"/>
                <a:gd name="T6" fmla="*/ 137 w 519"/>
                <a:gd name="T7" fmla="*/ 15 h 240"/>
                <a:gd name="T8" fmla="*/ 207 w 519"/>
                <a:gd name="T9" fmla="*/ 2 h 240"/>
                <a:gd name="T10" fmla="*/ 313 w 519"/>
                <a:gd name="T11" fmla="*/ 2 h 240"/>
                <a:gd name="T12" fmla="*/ 516 w 519"/>
                <a:gd name="T13" fmla="*/ 187 h 240"/>
                <a:gd name="T14" fmla="*/ 517 w 519"/>
                <a:gd name="T15" fmla="*/ 201 h 240"/>
                <a:gd name="T16" fmla="*/ 481 w 519"/>
                <a:gd name="T17" fmla="*/ 240 h 240"/>
                <a:gd name="T18" fmla="*/ 259 w 519"/>
                <a:gd name="T1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9" h="240">
                  <a:moveTo>
                    <a:pt x="259" y="240"/>
                  </a:moveTo>
                  <a:cubicBezTo>
                    <a:pt x="186" y="240"/>
                    <a:pt x="112" y="240"/>
                    <a:pt x="38" y="240"/>
                  </a:cubicBezTo>
                  <a:cubicBezTo>
                    <a:pt x="15" y="240"/>
                    <a:pt x="0" y="225"/>
                    <a:pt x="2" y="202"/>
                  </a:cubicBezTo>
                  <a:cubicBezTo>
                    <a:pt x="6" y="114"/>
                    <a:pt x="56" y="43"/>
                    <a:pt x="137" y="15"/>
                  </a:cubicBezTo>
                  <a:cubicBezTo>
                    <a:pt x="159" y="7"/>
                    <a:pt x="183" y="3"/>
                    <a:pt x="207" y="2"/>
                  </a:cubicBezTo>
                  <a:cubicBezTo>
                    <a:pt x="242" y="0"/>
                    <a:pt x="278" y="1"/>
                    <a:pt x="313" y="2"/>
                  </a:cubicBezTo>
                  <a:cubicBezTo>
                    <a:pt x="424" y="4"/>
                    <a:pt x="505" y="83"/>
                    <a:pt x="516" y="187"/>
                  </a:cubicBezTo>
                  <a:cubicBezTo>
                    <a:pt x="516" y="191"/>
                    <a:pt x="517" y="196"/>
                    <a:pt x="517" y="201"/>
                  </a:cubicBezTo>
                  <a:cubicBezTo>
                    <a:pt x="519" y="223"/>
                    <a:pt x="504" y="240"/>
                    <a:pt x="481" y="240"/>
                  </a:cubicBezTo>
                  <a:cubicBezTo>
                    <a:pt x="407" y="240"/>
                    <a:pt x="333" y="240"/>
                    <a:pt x="259" y="240"/>
                  </a:cubicBez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5519738" y="2692400"/>
              <a:ext cx="774700" cy="766763"/>
            </a:xfrm>
            <a:custGeom>
              <a:avLst/>
              <a:gdLst>
                <a:gd name="T0" fmla="*/ 292 w 297"/>
                <a:gd name="T1" fmla="*/ 148 h 295"/>
                <a:gd name="T2" fmla="*/ 147 w 297"/>
                <a:gd name="T3" fmla="*/ 294 h 295"/>
                <a:gd name="T4" fmla="*/ 0 w 297"/>
                <a:gd name="T5" fmla="*/ 146 h 295"/>
                <a:gd name="T6" fmla="*/ 147 w 297"/>
                <a:gd name="T7" fmla="*/ 1 h 295"/>
                <a:gd name="T8" fmla="*/ 292 w 297"/>
                <a:gd name="T9" fmla="*/ 14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295">
                  <a:moveTo>
                    <a:pt x="292" y="148"/>
                  </a:moveTo>
                  <a:cubicBezTo>
                    <a:pt x="297" y="221"/>
                    <a:pt x="231" y="295"/>
                    <a:pt x="147" y="294"/>
                  </a:cubicBezTo>
                  <a:cubicBezTo>
                    <a:pt x="64" y="294"/>
                    <a:pt x="0" y="230"/>
                    <a:pt x="0" y="146"/>
                  </a:cubicBezTo>
                  <a:cubicBezTo>
                    <a:pt x="0" y="66"/>
                    <a:pt x="66" y="0"/>
                    <a:pt x="147" y="1"/>
                  </a:cubicBezTo>
                  <a:cubicBezTo>
                    <a:pt x="233" y="1"/>
                    <a:pt x="297" y="75"/>
                    <a:pt x="292" y="148"/>
                  </a:cubicBez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67697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C8B6-63FF-2989-C56C-F6C36DF1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3B82939-55E7-4998-91B0-EA4B0BF80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Resultados </a:t>
            </a:r>
            <a:r>
              <a:rPr lang="pt-BR">
                <a:solidFill>
                  <a:schemeClr val="tx1"/>
                </a:solidFill>
              </a:rPr>
              <a:t>da IND</a:t>
            </a:r>
          </a:p>
        </p:txBody>
      </p:sp>
      <p:sp>
        <p:nvSpPr>
          <p:cNvPr id="62" name="Rectangle 122">
            <a:extLst>
              <a:ext uri="{FF2B5EF4-FFF2-40B4-BE49-F238E27FC236}">
                <a16:creationId xmlns:a16="http://schemas.microsoft.com/office/drawing/2014/main" id="{286DBE5F-8B14-ED5C-1C46-075518C5A9EF}"/>
              </a:ext>
            </a:extLst>
          </p:cNvPr>
          <p:cNvSpPr/>
          <p:nvPr/>
        </p:nvSpPr>
        <p:spPr>
          <a:xfrm>
            <a:off x="554182" y="5643087"/>
            <a:ext cx="11083636" cy="540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Arial Black"/>
                <a:cs typeface="Arial"/>
              </a:rPr>
              <a:t>“Base de Dados do </a:t>
            </a:r>
            <a:r>
              <a:rPr lang="en-US" sz="2000" err="1">
                <a:solidFill>
                  <a:schemeClr val="tx1"/>
                </a:solidFill>
                <a:latin typeface="Arial Black"/>
                <a:cs typeface="Arial"/>
              </a:rPr>
              <a:t>Brasil</a:t>
            </a:r>
            <a:r>
              <a:rPr lang="en-US" sz="2000">
                <a:solidFill>
                  <a:schemeClr val="tx1"/>
                </a:solidFill>
                <a:latin typeface="Arial Black"/>
                <a:cs typeface="Arial"/>
              </a:rPr>
              <a:t>” </a:t>
            </a: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Arial"/>
                <a:cs typeface="Arial"/>
              </a:rPr>
              <a:t>Infraestrutura</a:t>
            </a: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 Nacional de Dados)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2004EEB7-D6F5-140E-0294-CBD69E7A23A8}"/>
              </a:ext>
            </a:extLst>
          </p:cNvPr>
          <p:cNvSpPr/>
          <p:nvPr/>
        </p:nvSpPr>
        <p:spPr>
          <a:xfrm>
            <a:off x="555319" y="2287952"/>
            <a:ext cx="1743041" cy="915514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90000"/>
              </a:lnSpc>
            </a:pPr>
            <a:r>
              <a:rPr lang="pt-B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Personalização</a:t>
            </a:r>
            <a:endParaRPr lang="pt-BR" sz="1600" b="1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B92FC139-66CF-B80D-76E4-5715B8C3DBAF}"/>
              </a:ext>
            </a:extLst>
          </p:cNvPr>
          <p:cNvSpPr/>
          <p:nvPr/>
        </p:nvSpPr>
        <p:spPr>
          <a:xfrm>
            <a:off x="551465" y="3203466"/>
            <a:ext cx="1743041" cy="10292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2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Envio de mensagem </a:t>
            </a:r>
          </a:p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 cidadão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AE91F6D4-6DDB-5242-ECB4-51C20E8D54D8}"/>
              </a:ext>
            </a:extLst>
          </p:cNvPr>
          <p:cNvSpPr/>
          <p:nvPr/>
        </p:nvSpPr>
        <p:spPr>
          <a:xfrm>
            <a:off x="2422983" y="2287952"/>
            <a:ext cx="1743041" cy="915514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90000"/>
              </a:lnSpc>
            </a:pPr>
            <a:r>
              <a:rPr lang="pt-B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Automação de concessão de benefícios</a:t>
            </a:r>
            <a:endParaRPr lang="pt-BR" sz="1600" b="1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86DA2891-84FD-A21B-65D1-4482DCDD50EC}"/>
              </a:ext>
            </a:extLst>
          </p:cNvPr>
          <p:cNvSpPr/>
          <p:nvPr/>
        </p:nvSpPr>
        <p:spPr>
          <a:xfrm>
            <a:off x="2426837" y="3203466"/>
            <a:ext cx="1743041" cy="10292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2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 do cidadão ao benefício</a:t>
            </a:r>
            <a:endParaRPr lang="pt-BR" sz="140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EDABF2D5-F7E8-6B4C-0928-3F5403ECC350}"/>
              </a:ext>
            </a:extLst>
          </p:cNvPr>
          <p:cNvSpPr/>
          <p:nvPr/>
        </p:nvSpPr>
        <p:spPr>
          <a:xfrm>
            <a:off x="4288720" y="2287952"/>
            <a:ext cx="1743041" cy="915514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90000"/>
              </a:lnSpc>
            </a:pPr>
            <a:r>
              <a:rPr lang="pt-B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Redução de falhas</a:t>
            </a:r>
            <a:endParaRPr lang="pt-BR" sz="1600" b="1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199160E7-E2A3-3A9F-7BFD-B73347F95573}"/>
              </a:ext>
            </a:extLst>
          </p:cNvPr>
          <p:cNvSpPr/>
          <p:nvPr/>
        </p:nvSpPr>
        <p:spPr>
          <a:xfrm>
            <a:off x="4288720" y="3203466"/>
            <a:ext cx="1743041" cy="10292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2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bg1"/>
                </a:solidFill>
                <a:latin typeface="Arial"/>
                <a:cs typeface="Arial"/>
              </a:rPr>
              <a:t>Cruzamento de dados para evitar erros ou fraudes</a:t>
            </a:r>
            <a:endParaRPr lang="pt-BR" sz="140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0FB6309C-1F48-06B5-6AB9-D21142C3BE62}"/>
              </a:ext>
            </a:extLst>
          </p:cNvPr>
          <p:cNvSpPr/>
          <p:nvPr/>
        </p:nvSpPr>
        <p:spPr>
          <a:xfrm>
            <a:off x="551465" y="4234021"/>
            <a:ext cx="1743041" cy="1332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Comunicar ao cidadão: “você tem direito ao Bolsa Família”</a:t>
            </a:r>
            <a:endParaRPr lang="pt-BR" sz="14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E5F3A53D-FD5A-8296-BB48-EB57ADC6833B}"/>
              </a:ext>
            </a:extLst>
          </p:cNvPr>
          <p:cNvSpPr/>
          <p:nvPr/>
        </p:nvSpPr>
        <p:spPr>
          <a:xfrm>
            <a:off x="2426837" y="4234021"/>
            <a:ext cx="1743041" cy="1332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Conceder automaticamente sem formulários e documentos</a:t>
            </a:r>
            <a:endParaRPr lang="pt-BR" sz="14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D79D9DA6-AFBD-9D2F-1A88-3604CDAB2300}"/>
              </a:ext>
            </a:extLst>
          </p:cNvPr>
          <p:cNvSpPr/>
          <p:nvPr/>
        </p:nvSpPr>
        <p:spPr>
          <a:xfrm>
            <a:off x="4288720" y="4234021"/>
            <a:ext cx="1743041" cy="1332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 se o cidadão está aderente ao benefício</a:t>
            </a:r>
            <a:endParaRPr lang="pt-BR" sz="14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C8B72E2D-06E5-461A-F64B-66DD68CC7D08}"/>
              </a:ext>
            </a:extLst>
          </p:cNvPr>
          <p:cNvSpPr/>
          <p:nvPr/>
        </p:nvSpPr>
        <p:spPr>
          <a:xfrm>
            <a:off x="6158311" y="2287952"/>
            <a:ext cx="1743041" cy="915514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90000"/>
              </a:lnSpc>
            </a:pPr>
            <a:r>
              <a:rPr lang="pt-B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Transparência</a:t>
            </a:r>
            <a:endParaRPr lang="pt-BR" sz="1600" b="1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24E151EA-4D84-7749-3562-26DD17D1A4B5}"/>
              </a:ext>
            </a:extLst>
          </p:cNvPr>
          <p:cNvSpPr/>
          <p:nvPr/>
        </p:nvSpPr>
        <p:spPr>
          <a:xfrm>
            <a:off x="6158311" y="3203466"/>
            <a:ext cx="1743041" cy="10292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2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dos dados à sociedade</a:t>
            </a:r>
            <a:endParaRPr lang="pt-BR" sz="140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8780FCB2-917B-E8AC-A27A-82112E7F5255}"/>
              </a:ext>
            </a:extLst>
          </p:cNvPr>
          <p:cNvSpPr/>
          <p:nvPr/>
        </p:nvSpPr>
        <p:spPr>
          <a:xfrm>
            <a:off x="6158311" y="4234021"/>
            <a:ext cx="1743041" cy="1332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Divulgar à sociedade informações sobre as políticas públicas</a:t>
            </a:r>
            <a:endParaRPr lang="pt-BR" sz="14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CC5C89E9-2153-6E0F-2A19-67BB857B2829}"/>
              </a:ext>
            </a:extLst>
          </p:cNvPr>
          <p:cNvSpPr/>
          <p:nvPr/>
        </p:nvSpPr>
        <p:spPr>
          <a:xfrm>
            <a:off x="8025975" y="2287952"/>
            <a:ext cx="1743041" cy="915514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90000"/>
              </a:lnSpc>
            </a:pPr>
            <a:r>
              <a:rPr lang="pt-B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segura do cidadão</a:t>
            </a:r>
            <a:endParaRPr lang="pt-BR" sz="1600" b="1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BA8E77D1-792F-C89D-869F-A0816B46825B}"/>
              </a:ext>
            </a:extLst>
          </p:cNvPr>
          <p:cNvSpPr/>
          <p:nvPr/>
        </p:nvSpPr>
        <p:spPr>
          <a:xfrm>
            <a:off x="8025975" y="3203466"/>
            <a:ext cx="1743041" cy="10292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2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da composição do cidadão</a:t>
            </a:r>
            <a:endParaRPr lang="pt-BR" sz="140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4E2E5222-3709-077B-C471-1D4457C3349B}"/>
              </a:ext>
            </a:extLst>
          </p:cNvPr>
          <p:cNvSpPr/>
          <p:nvPr/>
        </p:nvSpPr>
        <p:spPr>
          <a:xfrm>
            <a:off x="8025975" y="4234021"/>
            <a:ext cx="1743041" cy="1332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Conhecer o grupo familiar </a:t>
            </a:r>
            <a:b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cidadão</a:t>
            </a:r>
            <a:endParaRPr lang="pt-BR" sz="14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9717ECCC-7C91-E245-7735-F4F50C89F972}"/>
              </a:ext>
            </a:extLst>
          </p:cNvPr>
          <p:cNvSpPr/>
          <p:nvPr/>
        </p:nvSpPr>
        <p:spPr>
          <a:xfrm>
            <a:off x="9893640" y="2287952"/>
            <a:ext cx="1743041" cy="915514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90000"/>
              </a:lnSpc>
            </a:pPr>
            <a:r>
              <a:rPr lang="pt-B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Artificial</a:t>
            </a:r>
            <a:endParaRPr lang="pt-BR" sz="1600" b="1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4631C56B-2AF1-EF7C-CDB1-C4E285AC9E1B}"/>
              </a:ext>
            </a:extLst>
          </p:cNvPr>
          <p:cNvSpPr/>
          <p:nvPr/>
        </p:nvSpPr>
        <p:spPr>
          <a:xfrm>
            <a:off x="9893640" y="3203466"/>
            <a:ext cx="1743041" cy="10292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52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Atendimento automatizado </a:t>
            </a:r>
          </a:p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 cidadão</a:t>
            </a:r>
            <a:endParaRPr lang="pt-BR" sz="140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EA44495E-055F-9309-16C8-A82F7BAC3CAD}"/>
              </a:ext>
            </a:extLst>
          </p:cNvPr>
          <p:cNvSpPr/>
          <p:nvPr/>
        </p:nvSpPr>
        <p:spPr>
          <a:xfrm>
            <a:off x="9893640" y="4234021"/>
            <a:ext cx="1743041" cy="1332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0" rtlCol="0" anchor="t"/>
          <a:lstStyle/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Projetar </a:t>
            </a:r>
            <a:b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cenários </a:t>
            </a:r>
          </a:p>
          <a:p>
            <a:pPr algn="ctr">
              <a:lnSpc>
                <a:spcPct val="90000"/>
              </a:lnSpc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futuros</a:t>
            </a:r>
            <a:endParaRPr lang="pt-BR" sz="14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tângulo: Cantos Superiores Arredondados 161">
            <a:extLst>
              <a:ext uri="{FF2B5EF4-FFF2-40B4-BE49-F238E27FC236}">
                <a16:creationId xmlns:a16="http://schemas.microsoft.com/office/drawing/2014/main" id="{C0F52121-6AE0-7118-486E-85D78DF03E59}"/>
              </a:ext>
            </a:extLst>
          </p:cNvPr>
          <p:cNvSpPr/>
          <p:nvPr/>
        </p:nvSpPr>
        <p:spPr>
          <a:xfrm>
            <a:off x="555319" y="1575164"/>
            <a:ext cx="1743041" cy="712788"/>
          </a:xfrm>
          <a:prstGeom prst="round2SameRect">
            <a:avLst/>
          </a:prstGeom>
          <a:solidFill>
            <a:srgbClr val="E5AA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pt-BR" sz="16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Retângulo: Cantos Superiores Arredondados 162">
            <a:extLst>
              <a:ext uri="{FF2B5EF4-FFF2-40B4-BE49-F238E27FC236}">
                <a16:creationId xmlns:a16="http://schemas.microsoft.com/office/drawing/2014/main" id="{93B09FF0-9D5E-C40C-8EAD-7B0350142ACD}"/>
              </a:ext>
            </a:extLst>
          </p:cNvPr>
          <p:cNvSpPr/>
          <p:nvPr/>
        </p:nvSpPr>
        <p:spPr>
          <a:xfrm>
            <a:off x="2422983" y="1575164"/>
            <a:ext cx="1743041" cy="712788"/>
          </a:xfrm>
          <a:prstGeom prst="round2SameRect">
            <a:avLst/>
          </a:prstGeom>
          <a:solidFill>
            <a:srgbClr val="E5AA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pt-BR" sz="16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Retângulo: Cantos Superiores Arredondados 163">
            <a:extLst>
              <a:ext uri="{FF2B5EF4-FFF2-40B4-BE49-F238E27FC236}">
                <a16:creationId xmlns:a16="http://schemas.microsoft.com/office/drawing/2014/main" id="{FBA22BD3-22EB-2424-54EB-A903B394DE07}"/>
              </a:ext>
            </a:extLst>
          </p:cNvPr>
          <p:cNvSpPr/>
          <p:nvPr/>
        </p:nvSpPr>
        <p:spPr>
          <a:xfrm>
            <a:off x="4288720" y="1575164"/>
            <a:ext cx="1743041" cy="712788"/>
          </a:xfrm>
          <a:prstGeom prst="round2SameRect">
            <a:avLst/>
          </a:prstGeom>
          <a:solidFill>
            <a:srgbClr val="E5AA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28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R$</a:t>
            </a:r>
          </a:p>
        </p:txBody>
      </p:sp>
      <p:sp>
        <p:nvSpPr>
          <p:cNvPr id="165" name="Retângulo: Cantos Superiores Arredondados 164">
            <a:extLst>
              <a:ext uri="{FF2B5EF4-FFF2-40B4-BE49-F238E27FC236}">
                <a16:creationId xmlns:a16="http://schemas.microsoft.com/office/drawing/2014/main" id="{3D1AC2A1-CA3A-C244-465C-E8232CC79572}"/>
              </a:ext>
            </a:extLst>
          </p:cNvPr>
          <p:cNvSpPr/>
          <p:nvPr/>
        </p:nvSpPr>
        <p:spPr>
          <a:xfrm>
            <a:off x="6158311" y="1575164"/>
            <a:ext cx="1743041" cy="712788"/>
          </a:xfrm>
          <a:prstGeom prst="round2SameRect">
            <a:avLst/>
          </a:prstGeom>
          <a:solidFill>
            <a:srgbClr val="E5AA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pt-BR" sz="16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etângulo: Cantos Superiores Arredondados 165">
            <a:extLst>
              <a:ext uri="{FF2B5EF4-FFF2-40B4-BE49-F238E27FC236}">
                <a16:creationId xmlns:a16="http://schemas.microsoft.com/office/drawing/2014/main" id="{17540D56-E31C-C84D-7E6E-5184AF68808D}"/>
              </a:ext>
            </a:extLst>
          </p:cNvPr>
          <p:cNvSpPr/>
          <p:nvPr/>
        </p:nvSpPr>
        <p:spPr>
          <a:xfrm>
            <a:off x="8025975" y="1575164"/>
            <a:ext cx="1743041" cy="712788"/>
          </a:xfrm>
          <a:prstGeom prst="round2SameRect">
            <a:avLst/>
          </a:prstGeom>
          <a:solidFill>
            <a:srgbClr val="E5AA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pt-BR" sz="16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Retângulo: Cantos Superiores Arredondados 166">
            <a:extLst>
              <a:ext uri="{FF2B5EF4-FFF2-40B4-BE49-F238E27FC236}">
                <a16:creationId xmlns:a16="http://schemas.microsoft.com/office/drawing/2014/main" id="{58117362-71DF-24DF-54B7-58354D7A9908}"/>
              </a:ext>
            </a:extLst>
          </p:cNvPr>
          <p:cNvSpPr/>
          <p:nvPr/>
        </p:nvSpPr>
        <p:spPr>
          <a:xfrm>
            <a:off x="9893640" y="1575164"/>
            <a:ext cx="1743041" cy="712788"/>
          </a:xfrm>
          <a:prstGeom prst="round2SameRect">
            <a:avLst/>
          </a:prstGeom>
          <a:solidFill>
            <a:srgbClr val="E5AA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pt-BR" sz="16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68" name="Gráfico 167">
            <a:extLst>
              <a:ext uri="{FF2B5EF4-FFF2-40B4-BE49-F238E27FC236}">
                <a16:creationId xmlns:a16="http://schemas.microsoft.com/office/drawing/2014/main" id="{728CC5E8-089A-60E4-2A54-E5E1AD4D5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5767" y="1753644"/>
            <a:ext cx="494434" cy="393011"/>
          </a:xfrm>
          <a:prstGeom prst="rect">
            <a:avLst/>
          </a:prstGeom>
        </p:spPr>
      </p:pic>
      <p:pic>
        <p:nvPicPr>
          <p:cNvPr id="169" name="Gráfico 168">
            <a:extLst>
              <a:ext uri="{FF2B5EF4-FFF2-40B4-BE49-F238E27FC236}">
                <a16:creationId xmlns:a16="http://schemas.microsoft.com/office/drawing/2014/main" id="{E9590DD5-EA2D-DF48-D2FA-F2E6647D8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0674" y="1753644"/>
            <a:ext cx="367656" cy="393011"/>
          </a:xfrm>
          <a:prstGeom prst="rect">
            <a:avLst/>
          </a:prstGeom>
        </p:spPr>
      </p:pic>
      <p:pic>
        <p:nvPicPr>
          <p:cNvPr id="170" name="Gráfico 169">
            <a:extLst>
              <a:ext uri="{FF2B5EF4-FFF2-40B4-BE49-F238E27FC236}">
                <a16:creationId xmlns:a16="http://schemas.microsoft.com/office/drawing/2014/main" id="{ED126C5B-8CF7-5CB9-1A06-5AD2F0478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4568" y="1754887"/>
            <a:ext cx="390525" cy="390525"/>
          </a:xfrm>
          <a:prstGeom prst="rect">
            <a:avLst/>
          </a:prstGeom>
        </p:spPr>
      </p:pic>
      <p:pic>
        <p:nvPicPr>
          <p:cNvPr id="171" name="Gráfico 170">
            <a:extLst>
              <a:ext uri="{FF2B5EF4-FFF2-40B4-BE49-F238E27FC236}">
                <a16:creationId xmlns:a16="http://schemas.microsoft.com/office/drawing/2014/main" id="{0A332CAD-4214-7B01-93A3-F6404E953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4277" y="1777270"/>
            <a:ext cx="426435" cy="345758"/>
          </a:xfrm>
          <a:prstGeom prst="rect">
            <a:avLst/>
          </a:prstGeom>
        </p:spPr>
      </p:pic>
      <p:pic>
        <p:nvPicPr>
          <p:cNvPr id="172" name="Gráfico 171">
            <a:extLst>
              <a:ext uri="{FF2B5EF4-FFF2-40B4-BE49-F238E27FC236}">
                <a16:creationId xmlns:a16="http://schemas.microsoft.com/office/drawing/2014/main" id="{8C24795B-519B-62DD-2110-BE82ADDF4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55977" y="1740966"/>
            <a:ext cx="418367" cy="4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3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3" grpId="0" animBg="1"/>
      <p:bldP spid="84" grpId="0" animBg="1"/>
      <p:bldP spid="85" grpId="0" animBg="1"/>
      <p:bldP spid="86" grpId="0" animBg="1"/>
      <p:bldP spid="15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CA94A62-433C-8DC0-583C-536DABA33790}"/>
              </a:ext>
            </a:extLst>
          </p:cNvPr>
          <p:cNvGraphicFramePr/>
          <p:nvPr/>
        </p:nvGraphicFramePr>
        <p:xfrm>
          <a:off x="3711944" y="93231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FE72D52E-049D-6E02-A70F-DB35D83C711C}"/>
              </a:ext>
            </a:extLst>
          </p:cNvPr>
          <p:cNvSpPr txBox="1"/>
          <p:nvPr/>
        </p:nvSpPr>
        <p:spPr>
          <a:xfrm>
            <a:off x="304513" y="2321004"/>
            <a:ext cx="293702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800" b="1"/>
              <a:t>IND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E02538-A3F0-7DA7-44FD-D7A445C1E939}"/>
              </a:ext>
            </a:extLst>
          </p:cNvPr>
          <p:cNvSpPr txBox="1"/>
          <p:nvPr/>
        </p:nvSpPr>
        <p:spPr>
          <a:xfrm>
            <a:off x="786810" y="4167963"/>
            <a:ext cx="228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>
                <a:solidFill>
                  <a:schemeClr val="bg1">
                    <a:lumMod val="50000"/>
                  </a:schemeClr>
                </a:solidFill>
              </a:rPr>
              <a:t>em números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48B8F0-DA7E-68FA-C714-568553C864EF}"/>
              </a:ext>
            </a:extLst>
          </p:cNvPr>
          <p:cNvSpPr txBox="1"/>
          <p:nvPr/>
        </p:nvSpPr>
        <p:spPr>
          <a:xfrm>
            <a:off x="3948760" y="6319050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chemeClr val="bg1">
                    <a:lumMod val="50000"/>
                  </a:schemeClr>
                </a:solidFill>
              </a:rPr>
              <a:t>* apenas Serpro e Dataprev</a:t>
            </a:r>
          </a:p>
        </p:txBody>
      </p:sp>
      <p:pic>
        <p:nvPicPr>
          <p:cNvPr id="10" name="Gráfico 9" descr="Lupa com preenchimento sólido">
            <a:extLst>
              <a:ext uri="{FF2B5EF4-FFF2-40B4-BE49-F238E27FC236}">
                <a16:creationId xmlns:a16="http://schemas.microsoft.com/office/drawing/2014/main" id="{B237F2CA-1A6F-98AC-1A2F-A8933739A9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9020" y="3989077"/>
            <a:ext cx="710497" cy="710497"/>
          </a:xfrm>
          <a:prstGeom prst="rect">
            <a:avLst/>
          </a:prstGeom>
        </p:spPr>
      </p:pic>
      <p:pic>
        <p:nvPicPr>
          <p:cNvPr id="12" name="Gráfico 11" descr="Ícone do menu de hambúrguer com preenchimento sólido">
            <a:extLst>
              <a:ext uri="{FF2B5EF4-FFF2-40B4-BE49-F238E27FC236}">
                <a16:creationId xmlns:a16="http://schemas.microsoft.com/office/drawing/2014/main" id="{52FC3FE6-CC11-D903-A34E-717E65E3C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06702" y="5139265"/>
            <a:ext cx="710497" cy="710497"/>
          </a:xfrm>
          <a:prstGeom prst="rect">
            <a:avLst/>
          </a:prstGeom>
        </p:spPr>
      </p:pic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084E934B-2E50-4299-7A7B-BA3567A987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79020" y="2665339"/>
            <a:ext cx="710497" cy="710497"/>
          </a:xfrm>
          <a:prstGeom prst="rect">
            <a:avLst/>
          </a:prstGeom>
        </p:spPr>
      </p:pic>
      <p:pic>
        <p:nvPicPr>
          <p:cNvPr id="16" name="Gráfico 15" descr="Banco com preenchimento sólido">
            <a:extLst>
              <a:ext uri="{FF2B5EF4-FFF2-40B4-BE49-F238E27FC236}">
                <a16:creationId xmlns:a16="http://schemas.microsoft.com/office/drawing/2014/main" id="{4B93211A-0508-5E8F-90CB-E6D5BED1DA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06702" y="1403497"/>
            <a:ext cx="710497" cy="7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1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2283A-1BA2-A64E-4925-26104F13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325E3A-430F-823A-1F25-17483C9F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95E35D07-00CF-B210-A9D0-2390A33A89E0}"/>
              </a:ext>
            </a:extLst>
          </p:cNvPr>
          <p:cNvSpPr txBox="1"/>
          <p:nvPr/>
        </p:nvSpPr>
        <p:spPr>
          <a:xfrm>
            <a:off x="5591928" y="4054859"/>
            <a:ext cx="1067023" cy="369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latin typeface="Arial Black" panose="020B0A04020102020204" pitchFamily="34" charset="0"/>
                <a:cs typeface="Arial" panose="020B0604020202020204" pitchFamily="34" charset="0"/>
              </a:rPr>
              <a:t>DADO</a:t>
            </a:r>
          </a:p>
        </p:txBody>
      </p:sp>
      <p:sp>
        <p:nvSpPr>
          <p:cNvPr id="6" name="Elipse 7">
            <a:extLst>
              <a:ext uri="{FF2B5EF4-FFF2-40B4-BE49-F238E27FC236}">
                <a16:creationId xmlns:a16="http://schemas.microsoft.com/office/drawing/2014/main" id="{693E8D38-17FC-7F64-846C-7A711091601E}"/>
              </a:ext>
            </a:extLst>
          </p:cNvPr>
          <p:cNvSpPr/>
          <p:nvPr/>
        </p:nvSpPr>
        <p:spPr>
          <a:xfrm>
            <a:off x="4532511" y="214098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86" descr="User with solid fill">
            <a:extLst>
              <a:ext uri="{FF2B5EF4-FFF2-40B4-BE49-F238E27FC236}">
                <a16:creationId xmlns:a16="http://schemas.microsoft.com/office/drawing/2014/main" id="{0BC3C41E-3F43-0F53-8279-22B0FBA07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10" name="CaixaDeTexto 31">
            <a:extLst>
              <a:ext uri="{FF2B5EF4-FFF2-40B4-BE49-F238E27FC236}">
                <a16:creationId xmlns:a16="http://schemas.microsoft.com/office/drawing/2014/main" id="{F55F70B4-919F-2479-0EED-C8077CA4BA9A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12" name="CaixaDeTexto 28">
            <a:extLst>
              <a:ext uri="{FF2B5EF4-FFF2-40B4-BE49-F238E27FC236}">
                <a16:creationId xmlns:a16="http://schemas.microsoft.com/office/drawing/2014/main" id="{4646DAE0-38D2-32C4-79A0-DB098B625404}"/>
              </a:ext>
            </a:extLst>
          </p:cNvPr>
          <p:cNvSpPr txBox="1"/>
          <p:nvPr/>
        </p:nvSpPr>
        <p:spPr>
          <a:xfrm>
            <a:off x="7428209" y="230392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14" name="CaixaDeTexto 26">
            <a:extLst>
              <a:ext uri="{FF2B5EF4-FFF2-40B4-BE49-F238E27FC236}">
                <a16:creationId xmlns:a16="http://schemas.microsoft.com/office/drawing/2014/main" id="{3F66B5E8-102C-0D34-D2E0-16BC59B2C25F}"/>
              </a:ext>
            </a:extLst>
          </p:cNvPr>
          <p:cNvSpPr txBox="1"/>
          <p:nvPr/>
        </p:nvSpPr>
        <p:spPr>
          <a:xfrm>
            <a:off x="3080452" y="5533184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16" name="CaixaDeTexto 24">
            <a:extLst>
              <a:ext uri="{FF2B5EF4-FFF2-40B4-BE49-F238E27FC236}">
                <a16:creationId xmlns:a16="http://schemas.microsoft.com/office/drawing/2014/main" id="{9694EFA9-7FC5-13F9-B911-114FB2937AA8}"/>
              </a:ext>
            </a:extLst>
          </p:cNvPr>
          <p:cNvSpPr txBox="1"/>
          <p:nvPr/>
        </p:nvSpPr>
        <p:spPr>
          <a:xfrm>
            <a:off x="926586" y="3248210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18" name="CaixaDeTexto 22">
            <a:extLst>
              <a:ext uri="{FF2B5EF4-FFF2-40B4-BE49-F238E27FC236}">
                <a16:creationId xmlns:a16="http://schemas.microsoft.com/office/drawing/2014/main" id="{D106C6EB-F4D5-12C7-6018-2E403831AD81}"/>
              </a:ext>
            </a:extLst>
          </p:cNvPr>
          <p:cNvSpPr txBox="1"/>
          <p:nvPr/>
        </p:nvSpPr>
        <p:spPr>
          <a:xfrm>
            <a:off x="2572276" y="230392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0" name="CaixaDeTexto 20">
            <a:extLst>
              <a:ext uri="{FF2B5EF4-FFF2-40B4-BE49-F238E27FC236}">
                <a16:creationId xmlns:a16="http://schemas.microsoft.com/office/drawing/2014/main" id="{E346043C-7C5C-1BBA-53B4-D95B0839692E}"/>
              </a:ext>
            </a:extLst>
          </p:cNvPr>
          <p:cNvSpPr txBox="1"/>
          <p:nvPr/>
        </p:nvSpPr>
        <p:spPr>
          <a:xfrm>
            <a:off x="612624" y="4262122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570912CB-67D0-6496-C305-B2F7B93EE376}"/>
              </a:ext>
            </a:extLst>
          </p:cNvPr>
          <p:cNvSpPr txBox="1"/>
          <p:nvPr/>
        </p:nvSpPr>
        <p:spPr>
          <a:xfrm>
            <a:off x="7986318" y="324821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 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7A4251D6-7ACE-80F6-CD02-7D80D6E61A4B}"/>
              </a:ext>
            </a:extLst>
          </p:cNvPr>
          <p:cNvSpPr txBox="1"/>
          <p:nvPr/>
        </p:nvSpPr>
        <p:spPr>
          <a:xfrm>
            <a:off x="7717245" y="4288108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 personalizada, painel gerencial</a:t>
            </a:r>
          </a:p>
        </p:txBody>
      </p:sp>
      <p:pic>
        <p:nvPicPr>
          <p:cNvPr id="26" name="Gráfico 4" descr="Rede com preenchimento sólido">
            <a:extLst>
              <a:ext uri="{FF2B5EF4-FFF2-40B4-BE49-F238E27FC236}">
                <a16:creationId xmlns:a16="http://schemas.microsoft.com/office/drawing/2014/main" id="{C5F2E64A-84D6-858B-5DCC-DCA326568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255524"/>
            <a:ext cx="570147" cy="570147"/>
          </a:xfrm>
          <a:prstGeom prst="rect">
            <a:avLst/>
          </a:prstGeom>
        </p:spPr>
      </p:pic>
      <p:sp>
        <p:nvSpPr>
          <p:cNvPr id="28" name="Estrela: 5 Pontas 8">
            <a:extLst>
              <a:ext uri="{FF2B5EF4-FFF2-40B4-BE49-F238E27FC236}">
                <a16:creationId xmlns:a16="http://schemas.microsoft.com/office/drawing/2014/main" id="{C182EFBC-05F0-1D87-6F0A-4ABBE31091A4}"/>
              </a:ext>
            </a:extLst>
          </p:cNvPr>
          <p:cNvSpPr/>
          <p:nvPr/>
        </p:nvSpPr>
        <p:spPr>
          <a:xfrm>
            <a:off x="7026673" y="2384430"/>
            <a:ext cx="423754" cy="423754"/>
          </a:xfrm>
          <a:prstGeom prst="star5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Gráfico 10" descr="Gráfico de barras com preenchimento sólido">
            <a:extLst>
              <a:ext uri="{FF2B5EF4-FFF2-40B4-BE49-F238E27FC236}">
                <a16:creationId xmlns:a16="http://schemas.microsoft.com/office/drawing/2014/main" id="{51546EE7-811B-C297-A76C-CEC0EFE22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7589" y="4314117"/>
            <a:ext cx="483783" cy="483783"/>
          </a:xfrm>
          <a:prstGeom prst="rect">
            <a:avLst/>
          </a:prstGeom>
        </p:spPr>
      </p:pic>
      <p:pic>
        <p:nvPicPr>
          <p:cNvPr id="34" name="Gráfico 12" descr="Catálogo de endereços com preenchimento sólido">
            <a:extLst>
              <a:ext uri="{FF2B5EF4-FFF2-40B4-BE49-F238E27FC236}">
                <a16:creationId xmlns:a16="http://schemas.microsoft.com/office/drawing/2014/main" id="{0BB2072A-E2F9-1B8E-2C16-F8F952012C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3303" y="5068941"/>
            <a:ext cx="456238" cy="456238"/>
          </a:xfrm>
          <a:prstGeom prst="rect">
            <a:avLst/>
          </a:prstGeom>
        </p:spPr>
      </p:pic>
      <p:pic>
        <p:nvPicPr>
          <p:cNvPr id="37" name="Graphic 88" descr="Cloud with solid fill">
            <a:extLst>
              <a:ext uri="{FF2B5EF4-FFF2-40B4-BE49-F238E27FC236}">
                <a16:creationId xmlns:a16="http://schemas.microsoft.com/office/drawing/2014/main" id="{000C1CE0-F7CA-2D6D-7C03-9CA94C855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9495" y="4288108"/>
            <a:ext cx="524171" cy="524171"/>
          </a:xfrm>
          <a:prstGeom prst="rect">
            <a:avLst/>
          </a:prstGeom>
        </p:spPr>
      </p:pic>
      <p:pic>
        <p:nvPicPr>
          <p:cNvPr id="38" name="Graphic 87" descr="Lock with solid fill">
            <a:extLst>
              <a:ext uri="{FF2B5EF4-FFF2-40B4-BE49-F238E27FC236}">
                <a16:creationId xmlns:a16="http://schemas.microsoft.com/office/drawing/2014/main" id="{B96F739B-CB95-1DD9-9C58-FE01BEE23E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274517"/>
            <a:ext cx="532161" cy="532161"/>
          </a:xfrm>
          <a:prstGeom prst="rect">
            <a:avLst/>
          </a:prstGeom>
        </p:spPr>
      </p:pic>
      <p:pic>
        <p:nvPicPr>
          <p:cNvPr id="39" name="Gráfico 34" descr="Chave com preenchimento sólido">
            <a:extLst>
              <a:ext uri="{FF2B5EF4-FFF2-40B4-BE49-F238E27FC236}">
                <a16:creationId xmlns:a16="http://schemas.microsoft.com/office/drawing/2014/main" id="{AB18E0C7-2887-4530-7FF3-5C4B65AC5C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9028" y="2334222"/>
            <a:ext cx="524171" cy="524171"/>
          </a:xfrm>
          <a:prstGeom prst="rect">
            <a:avLst/>
          </a:prstGeom>
        </p:spPr>
      </p:pic>
      <p:pic>
        <p:nvPicPr>
          <p:cNvPr id="40" name="Graphic 4" descr="Database with solid fill">
            <a:extLst>
              <a:ext uri="{FF2B5EF4-FFF2-40B4-BE49-F238E27FC236}">
                <a16:creationId xmlns:a16="http://schemas.microsoft.com/office/drawing/2014/main" id="{E0D6BABE-0D7F-8330-2414-40CD839535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37337"/>
            <a:ext cx="1257132" cy="1257132"/>
          </a:xfrm>
          <a:prstGeom prst="rect">
            <a:avLst/>
          </a:prstGeom>
        </p:spPr>
      </p:pic>
      <p:pic>
        <p:nvPicPr>
          <p:cNvPr id="42" name="Graphic 41" descr="Brain with solid fill">
            <a:extLst>
              <a:ext uri="{FF2B5EF4-FFF2-40B4-BE49-F238E27FC236}">
                <a16:creationId xmlns:a16="http://schemas.microsoft.com/office/drawing/2014/main" id="{72471DA8-C9F4-9FFC-3C0A-B1B501EAD6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96446" y="5068941"/>
            <a:ext cx="456238" cy="456238"/>
          </a:xfrm>
          <a:prstGeom prst="rect">
            <a:avLst/>
          </a:prstGeom>
        </p:spPr>
      </p:pic>
      <p:sp>
        <p:nvSpPr>
          <p:cNvPr id="43" name="CaixaDeTexto 26">
            <a:extLst>
              <a:ext uri="{FF2B5EF4-FFF2-40B4-BE49-F238E27FC236}">
                <a16:creationId xmlns:a16="http://schemas.microsoft.com/office/drawing/2014/main" id="{3D957FE6-07AC-750D-C5AD-42D87433660F}"/>
              </a:ext>
            </a:extLst>
          </p:cNvPr>
          <p:cNvSpPr txBox="1"/>
          <p:nvPr/>
        </p:nvSpPr>
        <p:spPr>
          <a:xfrm>
            <a:off x="6474894" y="5533184"/>
            <a:ext cx="396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Artificial</a:t>
            </a:r>
          </a:p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recomendação, visão computacional, predição</a:t>
            </a:r>
          </a:p>
        </p:txBody>
      </p:sp>
    </p:spTree>
    <p:extLst>
      <p:ext uri="{BB962C8B-B14F-4D97-AF65-F5344CB8AC3E}">
        <p14:creationId xmlns:p14="http://schemas.microsoft.com/office/powerpoint/2010/main" val="160436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4CCB92-9D8B-0215-5503-4A5DC587C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153975E-843C-54FE-EE6F-0528AE4D2C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245EBAE8-C515-1F48-F0AB-533C3248F14B}"/>
              </a:ext>
            </a:extLst>
          </p:cNvPr>
          <p:cNvSpPr txBox="1"/>
          <p:nvPr/>
        </p:nvSpPr>
        <p:spPr>
          <a:xfrm>
            <a:off x="5414345" y="4105659"/>
            <a:ext cx="1422184" cy="640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Base de</a:t>
            </a:r>
            <a:b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EBE93D2-D6CA-3B86-C424-054063E274A5}"/>
              </a:ext>
            </a:extLst>
          </p:cNvPr>
          <p:cNvSpPr/>
          <p:nvPr/>
        </p:nvSpPr>
        <p:spPr>
          <a:xfrm>
            <a:off x="4532511" y="216130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86" descr="User with solid fill">
            <a:extLst>
              <a:ext uri="{FF2B5EF4-FFF2-40B4-BE49-F238E27FC236}">
                <a16:creationId xmlns:a16="http://schemas.microsoft.com/office/drawing/2014/main" id="{14A814D2-DD5F-8B29-847D-68ADF0A81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BFF2E607-D631-0244-81DE-F30DF8B8EF68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46AD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1F34E4A-533E-19CC-ADDF-D4AD1C70D023}"/>
              </a:ext>
            </a:extLst>
          </p:cNvPr>
          <p:cNvSpPr txBox="1"/>
          <p:nvPr/>
        </p:nvSpPr>
        <p:spPr>
          <a:xfrm>
            <a:off x="7560289" y="248680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70EC88C-915A-43FD-4D8D-5BFB6793360B}"/>
              </a:ext>
            </a:extLst>
          </p:cNvPr>
          <p:cNvSpPr txBox="1"/>
          <p:nvPr/>
        </p:nvSpPr>
        <p:spPr>
          <a:xfrm>
            <a:off x="4724450" y="5617595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ct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67078B4-6158-F653-FE87-E5DBCFDF6553}"/>
              </a:ext>
            </a:extLst>
          </p:cNvPr>
          <p:cNvSpPr txBox="1"/>
          <p:nvPr/>
        </p:nvSpPr>
        <p:spPr>
          <a:xfrm>
            <a:off x="875786" y="3492079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BA5008C-6534-9A7D-A712-96BBF2DCDAAE}"/>
              </a:ext>
            </a:extLst>
          </p:cNvPr>
          <p:cNvSpPr txBox="1"/>
          <p:nvPr/>
        </p:nvSpPr>
        <p:spPr>
          <a:xfrm>
            <a:off x="2502529" y="24868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74CAF3-B1F6-B5DD-4369-F0A1EBB2B1D4}"/>
              </a:ext>
            </a:extLst>
          </p:cNvPr>
          <p:cNvSpPr txBox="1"/>
          <p:nvPr/>
        </p:nvSpPr>
        <p:spPr>
          <a:xfrm>
            <a:off x="731687" y="4575085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CFAFD92-809B-4574-4297-2E5809957D17}"/>
              </a:ext>
            </a:extLst>
          </p:cNvPr>
          <p:cNvSpPr txBox="1"/>
          <p:nvPr/>
        </p:nvSpPr>
        <p:spPr>
          <a:xfrm>
            <a:off x="7986318" y="3492079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 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B1C4749-4BB1-320E-0588-98CC1319269E}"/>
              </a:ext>
            </a:extLst>
          </p:cNvPr>
          <p:cNvSpPr txBox="1"/>
          <p:nvPr/>
        </p:nvSpPr>
        <p:spPr>
          <a:xfrm>
            <a:off x="7625549" y="4601665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Análise, estatísticas, projeções, painel gerencial</a:t>
            </a:r>
          </a:p>
        </p:txBody>
      </p:sp>
      <p:pic>
        <p:nvPicPr>
          <p:cNvPr id="5" name="Gráfico 4" descr="Rede com preenchimento sólido">
            <a:extLst>
              <a:ext uri="{FF2B5EF4-FFF2-40B4-BE49-F238E27FC236}">
                <a16:creationId xmlns:a16="http://schemas.microsoft.com/office/drawing/2014/main" id="{08B3C12B-83BF-B260-43AA-147C67D0D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476392"/>
            <a:ext cx="570147" cy="570147"/>
          </a:xfrm>
          <a:prstGeom prst="rect">
            <a:avLst/>
          </a:prstGeom>
        </p:spPr>
      </p:pic>
      <p:sp>
        <p:nvSpPr>
          <p:cNvPr id="9" name="Estrela: 5 Pontas 8">
            <a:extLst>
              <a:ext uri="{FF2B5EF4-FFF2-40B4-BE49-F238E27FC236}">
                <a16:creationId xmlns:a16="http://schemas.microsoft.com/office/drawing/2014/main" id="{C4FC3CBF-B9FA-AEB8-9751-F7A27D812F57}"/>
              </a:ext>
            </a:extLst>
          </p:cNvPr>
          <p:cNvSpPr/>
          <p:nvPr/>
        </p:nvSpPr>
        <p:spPr>
          <a:xfrm>
            <a:off x="7158753" y="2519508"/>
            <a:ext cx="423754" cy="423754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Gráfico 10" descr="Gráfico de barras com preenchimento sólido">
            <a:extLst>
              <a:ext uri="{FF2B5EF4-FFF2-40B4-BE49-F238E27FC236}">
                <a16:creationId xmlns:a16="http://schemas.microsoft.com/office/drawing/2014/main" id="{9E2DC843-144A-DF81-20E1-AE2554652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7383" y="4639208"/>
            <a:ext cx="483783" cy="483783"/>
          </a:xfrm>
          <a:prstGeom prst="rect">
            <a:avLst/>
          </a:prstGeom>
        </p:spPr>
      </p:pic>
      <p:pic>
        <p:nvPicPr>
          <p:cNvPr id="13" name="Gráfico 12" descr="Catálogo de endereços com preenchimento sólido">
            <a:extLst>
              <a:ext uri="{FF2B5EF4-FFF2-40B4-BE49-F238E27FC236}">
                <a16:creationId xmlns:a16="http://schemas.microsoft.com/office/drawing/2014/main" id="{AEAC267C-A8A9-0640-39B6-938F471B1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97314" y="5185618"/>
            <a:ext cx="456238" cy="456238"/>
          </a:xfrm>
          <a:prstGeom prst="rect">
            <a:avLst/>
          </a:prstGeom>
        </p:spPr>
      </p:pic>
      <p:pic>
        <p:nvPicPr>
          <p:cNvPr id="15" name="Graphic 88" descr="Cloud with solid fill">
            <a:extLst>
              <a:ext uri="{FF2B5EF4-FFF2-40B4-BE49-F238E27FC236}">
                <a16:creationId xmlns:a16="http://schemas.microsoft.com/office/drawing/2014/main" id="{00DCB191-3105-7D0D-7CD6-B28A5AA0C5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106" y="4592089"/>
            <a:ext cx="524171" cy="524171"/>
          </a:xfrm>
          <a:prstGeom prst="rect">
            <a:avLst/>
          </a:prstGeom>
        </p:spPr>
      </p:pic>
      <p:pic>
        <p:nvPicPr>
          <p:cNvPr id="33" name="Graphic 87" descr="Lock with solid fill">
            <a:extLst>
              <a:ext uri="{FF2B5EF4-FFF2-40B4-BE49-F238E27FC236}">
                <a16:creationId xmlns:a16="http://schemas.microsoft.com/office/drawing/2014/main" id="{68C8D33E-04EB-0DC6-F628-52BE05CDEE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451380"/>
            <a:ext cx="532161" cy="532161"/>
          </a:xfrm>
          <a:prstGeom prst="rect">
            <a:avLst/>
          </a:prstGeom>
        </p:spPr>
      </p:pic>
      <p:pic>
        <p:nvPicPr>
          <p:cNvPr id="35" name="Gráfico 34" descr="Chave com preenchimento sólido">
            <a:extLst>
              <a:ext uri="{FF2B5EF4-FFF2-40B4-BE49-F238E27FC236}">
                <a16:creationId xmlns:a16="http://schemas.microsoft.com/office/drawing/2014/main" id="{E34EA1FB-7874-370A-A9CB-2EC943EC70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7428" y="2524587"/>
            <a:ext cx="524171" cy="524171"/>
          </a:xfrm>
          <a:prstGeom prst="rect">
            <a:avLst/>
          </a:prstGeom>
        </p:spPr>
      </p:pic>
      <p:pic>
        <p:nvPicPr>
          <p:cNvPr id="36" name="Graphic 4" descr="Database with solid fill">
            <a:extLst>
              <a:ext uri="{FF2B5EF4-FFF2-40B4-BE49-F238E27FC236}">
                <a16:creationId xmlns:a16="http://schemas.microsoft.com/office/drawing/2014/main" id="{8AC39CBB-1CB1-49EB-534E-C87FF84E56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67817"/>
            <a:ext cx="1257132" cy="12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10A65B-F2EE-C780-1CD5-4A9204783C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latin typeface="Arial Black" panose="020B0A04020102020204" pitchFamily="34" charset="0"/>
              </a:rPr>
              <a:t>Governança</a:t>
            </a:r>
            <a:r>
              <a:rPr lang="pt-BR"/>
              <a:t> de Dados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1131442-1DD1-A27B-2472-0205543B23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5798" y="1694529"/>
            <a:ext cx="10726202" cy="3348037"/>
          </a:xfrm>
        </p:spPr>
        <p:txBody>
          <a:bodyPr/>
          <a:lstStyle/>
          <a:p>
            <a:pPr marL="0" indent="0">
              <a:buNone/>
            </a:pPr>
            <a:r>
              <a:rPr lang="pt-BR" sz="2000"/>
              <a:t>É o exercício de autoridade e controle (planejamento, monitoramento e execução) sobre o gerenciamento de ativos de dados.</a:t>
            </a:r>
          </a:p>
          <a:p>
            <a:pPr marL="0" indent="0">
              <a:buNone/>
            </a:pPr>
            <a:endParaRPr lang="pt-BR" sz="200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A166923-C49D-CD04-ABAA-C728A0416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1848" y="3053557"/>
            <a:ext cx="2500439" cy="2500439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2477372D-071A-7F8E-2A6B-E05A324AB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1147" y="3053557"/>
            <a:ext cx="2500439" cy="25004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2A8470A-6C43-AEF0-9C38-B87233B59F8D}"/>
              </a:ext>
            </a:extLst>
          </p:cNvPr>
          <p:cNvSpPr txBox="1"/>
          <p:nvPr/>
        </p:nvSpPr>
        <p:spPr>
          <a:xfrm>
            <a:off x="2044302" y="2553355"/>
            <a:ext cx="169552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pt-BR">
                <a:latin typeface="Arial Black"/>
              </a:rPr>
              <a:t>Governança</a:t>
            </a:r>
            <a:endParaRPr lang="pt-BR">
              <a:latin typeface="Arial Black" panose="020B0A040201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C0D0BF-03B2-1FA3-FCD1-04EB7CA1D1E9}"/>
              </a:ext>
            </a:extLst>
          </p:cNvPr>
          <p:cNvSpPr txBox="1"/>
          <p:nvPr/>
        </p:nvSpPr>
        <p:spPr>
          <a:xfrm>
            <a:off x="8240193" y="2553355"/>
            <a:ext cx="108234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pt-BR">
                <a:latin typeface="Arial Black"/>
              </a:rPr>
              <a:t>Gestão</a:t>
            </a:r>
            <a:endParaRPr lang="pt-BR">
              <a:latin typeface="Arial Black" panose="020B0A04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880E76-951C-C2CC-2FF2-A9A0930D60B1}"/>
              </a:ext>
            </a:extLst>
          </p:cNvPr>
          <p:cNvSpPr txBox="1"/>
          <p:nvPr/>
        </p:nvSpPr>
        <p:spPr>
          <a:xfrm>
            <a:off x="931232" y="3521862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pt-BR" sz="1400">
                <a:latin typeface="Arial"/>
                <a:cs typeface="Arial"/>
              </a:rPr>
              <a:t>avaliar</a:t>
            </a:r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0962F4-E3D2-787F-A6AA-F3CC2FB5F81A}"/>
              </a:ext>
            </a:extLst>
          </p:cNvPr>
          <p:cNvSpPr txBox="1"/>
          <p:nvPr/>
        </p:nvSpPr>
        <p:spPr>
          <a:xfrm>
            <a:off x="2422229" y="5568968"/>
            <a:ext cx="93968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latin typeface="Arial"/>
                <a:cs typeface="Arial"/>
              </a:rPr>
              <a:t>monitorar</a:t>
            </a:r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503C7D-D9BB-7572-D3E8-757F5B6067EA}"/>
              </a:ext>
            </a:extLst>
          </p:cNvPr>
          <p:cNvSpPr txBox="1"/>
          <p:nvPr/>
        </p:nvSpPr>
        <p:spPr>
          <a:xfrm>
            <a:off x="3997066" y="3521862"/>
            <a:ext cx="97013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400">
                <a:latin typeface="Arial"/>
                <a:cs typeface="Arial"/>
              </a:rPr>
              <a:t>direcionar</a:t>
            </a:r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E1B2D7-AB1D-82FC-4C1A-B5C4535AFCAA}"/>
              </a:ext>
            </a:extLst>
          </p:cNvPr>
          <p:cNvSpPr txBox="1"/>
          <p:nvPr/>
        </p:nvSpPr>
        <p:spPr>
          <a:xfrm>
            <a:off x="7025192" y="3170202"/>
            <a:ext cx="82105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pt-BR" sz="1400">
                <a:latin typeface="Arial"/>
                <a:cs typeface="Arial"/>
              </a:rPr>
              <a:t>planejar</a:t>
            </a:r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3F36412-3C6A-7AF4-ED49-23A28EE15481}"/>
              </a:ext>
            </a:extLst>
          </p:cNvPr>
          <p:cNvSpPr txBox="1"/>
          <p:nvPr/>
        </p:nvSpPr>
        <p:spPr>
          <a:xfrm>
            <a:off x="9633804" y="3158996"/>
            <a:ext cx="87075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400">
                <a:latin typeface="Arial"/>
                <a:cs typeface="Arial"/>
              </a:rPr>
              <a:t>executar</a:t>
            </a:r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DB3AE58-4282-F658-FD31-0864A4B3AF7B}"/>
              </a:ext>
            </a:extLst>
          </p:cNvPr>
          <p:cNvSpPr txBox="1"/>
          <p:nvPr/>
        </p:nvSpPr>
        <p:spPr>
          <a:xfrm>
            <a:off x="7290588" y="5134440"/>
            <a:ext cx="48282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pt-BR" sz="1400">
                <a:latin typeface="Arial"/>
                <a:cs typeface="Arial"/>
              </a:rPr>
              <a:t>agir</a:t>
            </a:r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04D3335-57F7-F280-9037-A3D5FCE6F4BA}"/>
              </a:ext>
            </a:extLst>
          </p:cNvPr>
          <p:cNvSpPr txBox="1"/>
          <p:nvPr/>
        </p:nvSpPr>
        <p:spPr>
          <a:xfrm>
            <a:off x="9633804" y="5134440"/>
            <a:ext cx="8803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400">
                <a:latin typeface="Arial"/>
                <a:cs typeface="Arial"/>
              </a:rPr>
              <a:t>controlar</a:t>
            </a:r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37A0A87-25C1-309D-C246-162E6DBFA847}"/>
              </a:ext>
            </a:extLst>
          </p:cNvPr>
          <p:cNvCxnSpPr>
            <a:cxnSpLocks/>
          </p:cNvCxnSpPr>
          <p:nvPr/>
        </p:nvCxnSpPr>
        <p:spPr>
          <a:xfrm rot="5400000" flipH="1">
            <a:off x="5836485" y="3643740"/>
            <a:ext cx="463" cy="1320493"/>
          </a:xfrm>
          <a:prstGeom prst="straightConnector1">
            <a:avLst/>
          </a:prstGeom>
          <a:ln w="19050">
            <a:solidFill>
              <a:srgbClr val="0C678D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2C26AB8-9BCE-4425-117F-2E3125C701BC}"/>
              </a:ext>
            </a:extLst>
          </p:cNvPr>
          <p:cNvCxnSpPr>
            <a:cxnSpLocks/>
          </p:cNvCxnSpPr>
          <p:nvPr/>
        </p:nvCxnSpPr>
        <p:spPr>
          <a:xfrm rot="16200000">
            <a:off x="5836485" y="3861454"/>
            <a:ext cx="463" cy="1320493"/>
          </a:xfrm>
          <a:prstGeom prst="straightConnector1">
            <a:avLst/>
          </a:prstGeom>
          <a:ln w="19050">
            <a:solidFill>
              <a:srgbClr val="06633C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5791B06-E273-2593-D21F-E42B556CD324}"/>
              </a:ext>
            </a:extLst>
          </p:cNvPr>
          <p:cNvSpPr txBox="1"/>
          <p:nvPr/>
        </p:nvSpPr>
        <p:spPr>
          <a:xfrm>
            <a:off x="5341232" y="3932616"/>
            <a:ext cx="99097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0C678D"/>
                </a:solidFill>
                <a:latin typeface="Arial"/>
                <a:cs typeface="Arial"/>
              </a:rPr>
              <a:t>Estratégia</a:t>
            </a:r>
            <a:endParaRPr lang="pt-BR" sz="1400">
              <a:solidFill>
                <a:srgbClr val="0C6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3460072-2693-A4D9-FA76-117ADDDD00F1}"/>
              </a:ext>
            </a:extLst>
          </p:cNvPr>
          <p:cNvSpPr txBox="1"/>
          <p:nvPr/>
        </p:nvSpPr>
        <p:spPr>
          <a:xfrm>
            <a:off x="5191347" y="4585293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i="1" err="1">
                <a:solidFill>
                  <a:srgbClr val="0663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Accountability</a:t>
            </a:r>
            <a:endParaRPr lang="pt-BR" sz="1400" i="1">
              <a:solidFill>
                <a:srgbClr val="0663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62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DBCA53-D989-A018-9430-A8A2B7DC8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AAA99CD9-95C8-0ADF-0E34-47E596CEB95D}"/>
              </a:ext>
            </a:extLst>
          </p:cNvPr>
          <p:cNvGrpSpPr/>
          <p:nvPr/>
        </p:nvGrpSpPr>
        <p:grpSpPr>
          <a:xfrm>
            <a:off x="5264682" y="1950701"/>
            <a:ext cx="1662635" cy="1069518"/>
            <a:chOff x="5290363" y="1265437"/>
            <a:chExt cx="1662635" cy="1069518"/>
          </a:xfrm>
        </p:grpSpPr>
        <p:pic>
          <p:nvPicPr>
            <p:cNvPr id="79" name="Graphic 86" descr="User with solid fill">
              <a:extLst>
                <a:ext uri="{FF2B5EF4-FFF2-40B4-BE49-F238E27FC236}">
                  <a16:creationId xmlns:a16="http://schemas.microsoft.com/office/drawing/2014/main" id="{1F130580-C7D4-8E11-43C4-941FA0F98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25694" y="1265437"/>
              <a:ext cx="591971" cy="591971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3805835-AD7B-FAB8-411D-C86B209520F8}"/>
                </a:ext>
              </a:extLst>
            </p:cNvPr>
            <p:cNvSpPr txBox="1"/>
            <p:nvPr/>
          </p:nvSpPr>
          <p:spPr>
            <a:xfrm>
              <a:off x="5290363" y="1796346"/>
              <a:ext cx="1662635" cy="53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>
                  <a:solidFill>
                    <a:srgbClr val="00B050"/>
                  </a:solidFill>
                </a:rPr>
                <a:t>Governança</a:t>
              </a:r>
            </a:p>
            <a:p>
              <a:pPr algn="ctr"/>
              <a:r>
                <a:rPr lang="pt-BR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Papéis e responsabilidade</a:t>
              </a:r>
            </a:p>
          </p:txBody>
        </p:sp>
      </p:grpSp>
      <p:sp>
        <p:nvSpPr>
          <p:cNvPr id="10" name="Retângulo 221">
            <a:extLst>
              <a:ext uri="{FF2B5EF4-FFF2-40B4-BE49-F238E27FC236}">
                <a16:creationId xmlns:a16="http://schemas.microsoft.com/office/drawing/2014/main" id="{405C0A20-29BE-D817-8C0A-18331868806F}"/>
              </a:ext>
            </a:extLst>
          </p:cNvPr>
          <p:cNvSpPr/>
          <p:nvPr/>
        </p:nvSpPr>
        <p:spPr>
          <a:xfrm>
            <a:off x="0" y="0"/>
            <a:ext cx="12192000" cy="85948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INFRAESTRUTURA DE DADOS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3CED79-0328-ADE6-E2D8-545961465F57}"/>
              </a:ext>
            </a:extLst>
          </p:cNvPr>
          <p:cNvSpPr/>
          <p:nvPr/>
        </p:nvSpPr>
        <p:spPr>
          <a:xfrm>
            <a:off x="0" y="3251200"/>
            <a:ext cx="12192000" cy="16459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/>
              <a:t>Minuta</a:t>
            </a:r>
            <a:r>
              <a:rPr lang="en-US" sz="2800"/>
              <a:t> de novo </a:t>
            </a:r>
            <a:r>
              <a:rPr lang="en-US" sz="2800" err="1"/>
              <a:t>Decreto</a:t>
            </a:r>
            <a:r>
              <a:rPr lang="en-US" sz="2800"/>
              <a:t> com a </a:t>
            </a:r>
          </a:p>
          <a:p>
            <a:pPr algn="ctr"/>
            <a:r>
              <a:rPr lang="en-US" sz="2800" b="1"/>
              <a:t>POLÍTICA DE GOVERNANÇA DE DADOS</a:t>
            </a:r>
          </a:p>
        </p:txBody>
      </p:sp>
    </p:spTree>
    <p:extLst>
      <p:ext uri="{BB962C8B-B14F-4D97-AF65-F5344CB8AC3E}">
        <p14:creationId xmlns:p14="http://schemas.microsoft.com/office/powerpoint/2010/main" val="280329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96BCFD-C29F-8116-8A9C-E9A63CBCA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latin typeface="Arial Black" panose="020B0A04020102020204" pitchFamily="34" charset="0"/>
              </a:rPr>
              <a:t>Estrutura</a:t>
            </a:r>
            <a:r>
              <a:rPr lang="pt-BR"/>
              <a:t> de Governança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674B51-ECC2-8B98-64BF-7AD2DDFB462B}"/>
              </a:ext>
            </a:extLst>
          </p:cNvPr>
          <p:cNvSpPr/>
          <p:nvPr/>
        </p:nvSpPr>
        <p:spPr>
          <a:xfrm>
            <a:off x="731687" y="2090935"/>
            <a:ext cx="2028945" cy="1224000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Decreto da Política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C897DE5-025E-43A5-F5B2-FAD5236E3CEF}"/>
              </a:ext>
            </a:extLst>
          </p:cNvPr>
          <p:cNvSpPr/>
          <p:nvPr/>
        </p:nvSpPr>
        <p:spPr>
          <a:xfrm>
            <a:off x="2823394" y="2090935"/>
            <a:ext cx="2028945" cy="1224000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Conselho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Normatizador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17D3B75-B7CB-B7E0-3D14-0E878D8D72AB}"/>
              </a:ext>
            </a:extLst>
          </p:cNvPr>
          <p:cNvSpPr/>
          <p:nvPr/>
        </p:nvSpPr>
        <p:spPr>
          <a:xfrm>
            <a:off x="4915101" y="2090935"/>
            <a:ext cx="2028945" cy="1224000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MGI (SGD)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Gestor da Política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4C1A6D8-F199-8976-FF02-3BEFFF0E1288}"/>
              </a:ext>
            </a:extLst>
          </p:cNvPr>
          <p:cNvSpPr/>
          <p:nvPr/>
        </p:nvSpPr>
        <p:spPr>
          <a:xfrm>
            <a:off x="731687" y="1592819"/>
            <a:ext cx="6206142" cy="432000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Governança Central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83C2E49-D40C-D91C-9662-253B5DDC2BBE}"/>
              </a:ext>
            </a:extLst>
          </p:cNvPr>
          <p:cNvSpPr/>
          <p:nvPr/>
        </p:nvSpPr>
        <p:spPr>
          <a:xfrm>
            <a:off x="7163615" y="2083250"/>
            <a:ext cx="2028945" cy="1224000"/>
          </a:xfrm>
          <a:prstGeom prst="rect">
            <a:avLst/>
          </a:prstGeom>
          <a:solidFill>
            <a:srgbClr val="52AE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Órgãos</a:t>
            </a: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Implementadores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C4AB225-AD2A-DE0C-0CF3-392046E061C6}"/>
              </a:ext>
            </a:extLst>
          </p:cNvPr>
          <p:cNvSpPr/>
          <p:nvPr/>
        </p:nvSpPr>
        <p:spPr>
          <a:xfrm>
            <a:off x="7163614" y="1592819"/>
            <a:ext cx="2028946" cy="432000"/>
          </a:xfrm>
          <a:prstGeom prst="rect">
            <a:avLst/>
          </a:prstGeom>
          <a:solidFill>
            <a:srgbClr val="52AE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Governança Interna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97A34791-E78C-2FC4-76EF-4048277B2623}"/>
              </a:ext>
            </a:extLst>
          </p:cNvPr>
          <p:cNvSpPr/>
          <p:nvPr/>
        </p:nvSpPr>
        <p:spPr>
          <a:xfrm>
            <a:off x="9418306" y="2087635"/>
            <a:ext cx="2028946" cy="1224000"/>
          </a:xfrm>
          <a:prstGeom prst="rect">
            <a:avLst/>
          </a:prstGeom>
          <a:solidFill>
            <a:srgbClr val="FCC3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CGU e TCU</a:t>
            </a:r>
            <a:endParaRPr lang="pt-BR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Auditoria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117E53E-2456-F1CA-6ECF-FE8C3E239C4E}"/>
              </a:ext>
            </a:extLst>
          </p:cNvPr>
          <p:cNvSpPr/>
          <p:nvPr/>
        </p:nvSpPr>
        <p:spPr>
          <a:xfrm>
            <a:off x="9418306" y="1592819"/>
            <a:ext cx="2028947" cy="432000"/>
          </a:xfrm>
          <a:prstGeom prst="rect">
            <a:avLst/>
          </a:prstGeom>
          <a:solidFill>
            <a:srgbClr val="FCC3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Controle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D18B212B-C27C-5615-F576-85CD4D5A8B2D}"/>
              </a:ext>
            </a:extLst>
          </p:cNvPr>
          <p:cNvSpPr/>
          <p:nvPr/>
        </p:nvSpPr>
        <p:spPr>
          <a:xfrm>
            <a:off x="731687" y="3311635"/>
            <a:ext cx="2028945" cy="258116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Princípios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Diretrizes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Papéis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100D551E-485F-CB5C-39D7-EDE52892BB79}"/>
              </a:ext>
            </a:extLst>
          </p:cNvPr>
          <p:cNvSpPr/>
          <p:nvPr/>
        </p:nvSpPr>
        <p:spPr>
          <a:xfrm>
            <a:off x="2823394" y="3311635"/>
            <a:ext cx="2028945" cy="258116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Resoluções</a:t>
            </a:r>
          </a:p>
          <a:p>
            <a:pPr marL="432000" lvl="1" indent="-216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pPr marL="432000" lvl="1" indent="-216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</a:t>
            </a:r>
            <a:endParaRPr lang="pt-BR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2000" lvl="1" indent="-216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Catálogo</a:t>
            </a:r>
          </a:p>
          <a:p>
            <a:pPr marL="432000" lvl="1" indent="-216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Guias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SubComites</a:t>
            </a:r>
            <a:endParaRPr lang="pt-BR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DBB00D8B-C4EF-68F2-D370-D69E845EED49}"/>
              </a:ext>
            </a:extLst>
          </p:cNvPr>
          <p:cNvSpPr/>
          <p:nvPr/>
        </p:nvSpPr>
        <p:spPr>
          <a:xfrm>
            <a:off x="4913452" y="3311635"/>
            <a:ext cx="2028945" cy="258116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Plataformas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Consultorias (escritório de governança)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Aculturamento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Monitoramento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87EF52B2-639F-746D-9B97-65B7147088DD}"/>
              </a:ext>
            </a:extLst>
          </p:cNvPr>
          <p:cNvSpPr/>
          <p:nvPr/>
        </p:nvSpPr>
        <p:spPr>
          <a:xfrm>
            <a:off x="7169792" y="3311635"/>
            <a:ext cx="2028945" cy="258116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Designação dos papéis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 de Governança</a:t>
            </a:r>
          </a:p>
          <a:p>
            <a:pPr marL="432000" lvl="1" indent="-216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Política Interna</a:t>
            </a:r>
          </a:p>
          <a:p>
            <a:pPr marL="432000" lvl="1" indent="-216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Interna</a:t>
            </a: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98EE54FF-8AAA-9F05-DA4D-4CA0BB3B5838}"/>
              </a:ext>
            </a:extLst>
          </p:cNvPr>
          <p:cNvSpPr/>
          <p:nvPr/>
        </p:nvSpPr>
        <p:spPr>
          <a:xfrm>
            <a:off x="9419955" y="3311635"/>
            <a:ext cx="2028945" cy="258116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Fiscalizações</a:t>
            </a:r>
          </a:p>
          <a:p>
            <a:pPr marL="432000" lvl="1" indent="-216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Recomendações</a:t>
            </a:r>
          </a:p>
          <a:p>
            <a:pPr marL="432000" lvl="1" indent="-2160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437FC90-5BC4-76F8-FBDA-52AF645939FC}"/>
              </a:ext>
            </a:extLst>
          </p:cNvPr>
          <p:cNvSpPr txBox="1"/>
          <p:nvPr/>
        </p:nvSpPr>
        <p:spPr>
          <a:xfrm>
            <a:off x="7452312" y="6078401"/>
            <a:ext cx="39949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1000">
                <a:latin typeface="Arial Black"/>
                <a:ea typeface="Verdana"/>
                <a:cs typeface="Arial"/>
              </a:rPr>
              <a:t>Fonte:</a:t>
            </a:r>
            <a:r>
              <a:rPr lang="pt-BR" sz="1000">
                <a:latin typeface="Arial"/>
                <a:ea typeface="Verdana"/>
                <a:cs typeface="Arial"/>
              </a:rPr>
              <a:t> Decreto 10.046 e futura Política de Governança de Dados.</a:t>
            </a:r>
            <a:endParaRPr lang="pt-BR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92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C913EA68-2783-F94B-307A-EDFE64BBD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4115" y="1707408"/>
            <a:ext cx="9019085" cy="3443185"/>
          </a:xfrm>
        </p:spPr>
        <p:txBody>
          <a:bodyPr anchor="ctr"/>
          <a:lstStyle/>
          <a:p>
            <a:r>
              <a:rPr lang="pt-BR" sz="9000">
                <a:latin typeface="Arial Black" panose="020B0A04020102020204" pitchFamily="34" charset="0"/>
              </a:rPr>
              <a:t>Infraestrutura Nacional de Dados (IND)</a:t>
            </a:r>
          </a:p>
        </p:txBody>
      </p:sp>
    </p:spTree>
    <p:extLst>
      <p:ext uri="{BB962C8B-B14F-4D97-AF65-F5344CB8AC3E}">
        <p14:creationId xmlns:p14="http://schemas.microsoft.com/office/powerpoint/2010/main" val="192183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693442" y="3814035"/>
            <a:ext cx="1908000" cy="237602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3" name="Conexão Reta 92">
            <a:extLst>
              <a:ext uri="{FF2B5EF4-FFF2-40B4-BE49-F238E27FC236}">
                <a16:creationId xmlns:a16="http://schemas.microsoft.com/office/drawing/2014/main" id="{C918219C-ED8A-41E2-A454-104913D38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6266" y="2195825"/>
            <a:ext cx="0" cy="33024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8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lnSpc>
                <a:spcPct val="80000"/>
              </a:lnSpc>
            </a:pPr>
            <a:r>
              <a:rPr lang="pt-BR">
                <a:latin typeface="Arial Black" panose="020B0A04020102020204" pitchFamily="34" charset="0"/>
              </a:rPr>
              <a:t>Papéis e Responsabilidades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4D144C7D-FF73-9343-79F7-7068677FD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5030" y="2173009"/>
            <a:ext cx="3124779" cy="3348037"/>
          </a:xfrm>
        </p:spPr>
        <p:txBody>
          <a:bodyPr anchor="ctr"/>
          <a:lstStyle/>
          <a:p>
            <a:pPr marL="0" indent="0" algn="r">
              <a:lnSpc>
                <a:spcPct val="80000"/>
              </a:lnSpc>
              <a:buNone/>
            </a:pPr>
            <a:r>
              <a:rPr lang="pt-BR" sz="5400"/>
              <a:t>Quem vai </a:t>
            </a:r>
            <a:r>
              <a:rPr lang="pt-BR" sz="5400">
                <a:latin typeface="Arial Black" panose="020B0A04020102020204" pitchFamily="34" charset="0"/>
              </a:rPr>
              <a:t>fazer</a:t>
            </a:r>
            <a:r>
              <a:rPr lang="pt-BR" sz="5400"/>
              <a:t> o quê?</a:t>
            </a:r>
          </a:p>
        </p:txBody>
      </p:sp>
      <p:cxnSp>
        <p:nvCxnSpPr>
          <p:cNvPr id="23" name="Conexão Reta 92">
            <a:extLst>
              <a:ext uri="{FF2B5EF4-FFF2-40B4-BE49-F238E27FC236}">
                <a16:creationId xmlns:a16="http://schemas.microsoft.com/office/drawing/2014/main" id="{3238A586-B376-B3F2-E7DC-B393F430C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479464" y="3847027"/>
            <a:ext cx="47680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F680E18-5717-42EB-4AE7-F941BBDA14D0}"/>
              </a:ext>
            </a:extLst>
          </p:cNvPr>
          <p:cNvSpPr txBox="1"/>
          <p:nvPr/>
        </p:nvSpPr>
        <p:spPr>
          <a:xfrm>
            <a:off x="5268691" y="2213666"/>
            <a:ext cx="6066966" cy="32701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 estratégica?</a:t>
            </a:r>
          </a:p>
          <a:p>
            <a:pPr marL="285750" indent="-285750">
              <a:lnSpc>
                <a:spcPct val="9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vai aprovar as políticas de gestão de dados? </a:t>
            </a:r>
          </a:p>
          <a:p>
            <a:pPr marL="285750" indent="-285750">
              <a:lnSpc>
                <a:spcPct val="9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Coordenar as diferentes áreas de negócio?</a:t>
            </a:r>
          </a:p>
          <a:p>
            <a:pPr marL="285750" indent="-285750">
              <a:lnSpc>
                <a:spcPct val="9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vai tomar as decisões sobre os dados?</a:t>
            </a:r>
          </a:p>
          <a:p>
            <a:pPr marL="285750" indent="-285750">
              <a:lnSpc>
                <a:spcPct val="9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vai monitorar a implementação das políticas de dados?</a:t>
            </a:r>
          </a:p>
          <a:p>
            <a:pPr marL="285750" indent="-285750">
              <a:lnSpc>
                <a:spcPct val="9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vai prover a infraestrutura tecnológica?</a:t>
            </a:r>
          </a:p>
        </p:txBody>
      </p:sp>
    </p:spTree>
    <p:extLst>
      <p:ext uri="{BB962C8B-B14F-4D97-AF65-F5344CB8AC3E}">
        <p14:creationId xmlns:p14="http://schemas.microsoft.com/office/powerpoint/2010/main" val="34826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14">
            <a:extLst>
              <a:ext uri="{FF2B5EF4-FFF2-40B4-BE49-F238E27FC236}">
                <a16:creationId xmlns:a16="http://schemas.microsoft.com/office/drawing/2014/main" id="{F1EB08F4-4168-7DBE-B230-90F77748014E}"/>
              </a:ext>
            </a:extLst>
          </p:cNvPr>
          <p:cNvSpPr/>
          <p:nvPr/>
        </p:nvSpPr>
        <p:spPr>
          <a:xfrm>
            <a:off x="2883470" y="2048940"/>
            <a:ext cx="4314816" cy="2843721"/>
          </a:xfrm>
          <a:prstGeom prst="triangle">
            <a:avLst/>
          </a:prstGeom>
          <a:solidFill>
            <a:srgbClr val="FABD10"/>
          </a:solidFill>
          <a:ln w="3810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F2D00A49-92D8-600A-BF3F-5CCBA4672C03}"/>
              </a:ext>
            </a:extLst>
          </p:cNvPr>
          <p:cNvSpPr txBox="1"/>
          <p:nvPr/>
        </p:nvSpPr>
        <p:spPr>
          <a:xfrm>
            <a:off x="6656038" y="1770780"/>
            <a:ext cx="2827327" cy="138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pt-BR" sz="1600">
                <a:latin typeface="Arial Black" panose="020B0A04020102020204" pitchFamily="34" charset="0"/>
                <a:cs typeface="Arial" panose="020B0604020202020204" pitchFamily="34" charset="0"/>
              </a:rPr>
              <a:t>Instância Estratégica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Alto escalão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Aprovações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Alocação de recursos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Monitoramento</a:t>
            </a:r>
            <a:endParaRPr lang="pt-B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C7963BAC-171D-6931-F88A-A0A711BA47B5}"/>
              </a:ext>
            </a:extLst>
          </p:cNvPr>
          <p:cNvSpPr txBox="1"/>
          <p:nvPr/>
        </p:nvSpPr>
        <p:spPr>
          <a:xfrm>
            <a:off x="7937473" y="4597368"/>
            <a:ext cx="3120812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pt-BR" sz="1600">
                <a:latin typeface="Arial Black" panose="020B0A04020102020204" pitchFamily="34" charset="0"/>
                <a:cs typeface="Arial" panose="020B0604020202020204" pitchFamily="34" charset="0"/>
              </a:rPr>
              <a:t>Curador (negócio)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Descrição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Qualidade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Integração com outras áreas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Compartilhamento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Avaliação de risco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CE49D1FD-76DB-D660-95AC-40BEE92898A2}"/>
              </a:ext>
            </a:extLst>
          </p:cNvPr>
          <p:cNvSpPr txBox="1"/>
          <p:nvPr/>
        </p:nvSpPr>
        <p:spPr>
          <a:xfrm>
            <a:off x="1021566" y="4597368"/>
            <a:ext cx="166317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pt-BR" sz="1600">
                <a:latin typeface="Arial Black" panose="020B0A04020102020204" pitchFamily="34" charset="0"/>
                <a:cs typeface="Arial" panose="020B0604020202020204" pitchFamily="34" charset="0"/>
              </a:rPr>
              <a:t>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Tecnologias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63DB72-1403-B833-7518-4550F446BE8D}"/>
              </a:ext>
            </a:extLst>
          </p:cNvPr>
          <p:cNvSpPr txBox="1"/>
          <p:nvPr/>
        </p:nvSpPr>
        <p:spPr>
          <a:xfrm>
            <a:off x="3879736" y="3081472"/>
            <a:ext cx="2322285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000">
                <a:latin typeface="Arial Black"/>
                <a:cs typeface="Arial"/>
              </a:rPr>
              <a:t>Executivo </a:t>
            </a:r>
            <a:br>
              <a:rPr lang="pt-BR" sz="200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pt-BR" sz="2000">
                <a:latin typeface="Arial Black"/>
                <a:cs typeface="Arial"/>
              </a:rPr>
              <a:t>de Dados</a:t>
            </a:r>
          </a:p>
          <a:p>
            <a:pPr algn="ctr"/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>
                <a:latin typeface="Arial"/>
                <a:cs typeface="Arial"/>
              </a:rPr>
              <a:t>Coordenação no órgão</a:t>
            </a:r>
          </a:p>
          <a:p>
            <a:pPr algn="ctr"/>
            <a:r>
              <a:rPr lang="pt-BR" sz="1600">
                <a:latin typeface="Arial"/>
                <a:cs typeface="Arial"/>
              </a:rPr>
              <a:t>Orientação</a:t>
            </a:r>
          </a:p>
          <a:p>
            <a:pPr algn="ctr"/>
            <a:r>
              <a:rPr lang="pt-BR" sz="1600">
                <a:latin typeface="Arial"/>
                <a:cs typeface="Arial"/>
              </a:rPr>
              <a:t>Promoção</a:t>
            </a:r>
            <a:endParaRPr lang="en-US" sz="1600">
              <a:latin typeface="Arial"/>
              <a:cs typeface="Arial"/>
            </a:endParaRPr>
          </a:p>
        </p:txBody>
      </p:sp>
      <p:cxnSp>
        <p:nvCxnSpPr>
          <p:cNvPr id="7" name="Conexão Reta 92">
            <a:extLst>
              <a:ext uri="{FF2B5EF4-FFF2-40B4-BE49-F238E27FC236}">
                <a16:creationId xmlns:a16="http://schemas.microsoft.com/office/drawing/2014/main" id="{7C36D2C1-8BD6-32EE-9A1C-92173BBF1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205180" y="2048940"/>
            <a:ext cx="405493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92">
            <a:extLst>
              <a:ext uri="{FF2B5EF4-FFF2-40B4-BE49-F238E27FC236}">
                <a16:creationId xmlns:a16="http://schemas.microsoft.com/office/drawing/2014/main" id="{6C3411B5-DE40-89CF-85CB-CC1783897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305953" y="4881764"/>
            <a:ext cx="30465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92">
            <a:extLst>
              <a:ext uri="{FF2B5EF4-FFF2-40B4-BE49-F238E27FC236}">
                <a16:creationId xmlns:a16="http://schemas.microsoft.com/office/drawing/2014/main" id="{70CD6D79-26A3-448C-FBA8-7560188F7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17027" y="4881764"/>
            <a:ext cx="171968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29D6F83A-F99B-35FC-451A-8262221E59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687" y="661944"/>
            <a:ext cx="10740313" cy="712788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pt-BR" sz="3400">
                <a:latin typeface="Arial Black" panose="020B0A04020102020204" pitchFamily="34" charset="0"/>
              </a:rPr>
              <a:t>Papéis e responsabilidades </a:t>
            </a:r>
            <a:r>
              <a:rPr lang="pt-BR" sz="3400"/>
              <a:t>dentro de cada órgão</a:t>
            </a:r>
          </a:p>
        </p:txBody>
      </p:sp>
    </p:spTree>
    <p:extLst>
      <p:ext uri="{BB962C8B-B14F-4D97-AF65-F5344CB8AC3E}">
        <p14:creationId xmlns:p14="http://schemas.microsoft.com/office/powerpoint/2010/main" val="300391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53940-9C69-D722-A90D-3D3D2D21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A695082-74E0-107A-5839-E46B7F449C6E}"/>
              </a:ext>
            </a:extLst>
          </p:cNvPr>
          <p:cNvSpPr/>
          <p:nvPr/>
        </p:nvSpPr>
        <p:spPr>
          <a:xfrm>
            <a:off x="-13382" y="1466460"/>
            <a:ext cx="6121068" cy="5253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Papéis já Instituídos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E5F4009-2779-A9D9-F9A8-1CF61BF2DFE3}"/>
              </a:ext>
            </a:extLst>
          </p:cNvPr>
          <p:cNvSpPr/>
          <p:nvPr/>
        </p:nvSpPr>
        <p:spPr>
          <a:xfrm>
            <a:off x="6096000" y="1473857"/>
            <a:ext cx="6121068" cy="52532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pt-BR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Novos Papéis</a:t>
            </a:r>
          </a:p>
          <a:p>
            <a:pPr algn="r"/>
            <a:r>
              <a:rPr lang="pt-BR" b="1">
                <a:solidFill>
                  <a:schemeClr val="tx1">
                    <a:lumMod val="50000"/>
                    <a:lumOff val="50000"/>
                  </a:schemeClr>
                </a:solidFill>
              </a:rPr>
              <a:t>Política de Governança de Dados</a:t>
            </a: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F258FF49-20CC-E905-F251-82B07958FA7C}"/>
              </a:ext>
            </a:extLst>
          </p:cNvPr>
          <p:cNvSpPr txBox="1"/>
          <p:nvPr/>
        </p:nvSpPr>
        <p:spPr>
          <a:xfrm>
            <a:off x="5392902" y="4222622"/>
            <a:ext cx="1422184" cy="640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Base de</a:t>
            </a:r>
            <a:b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F510C03-5CC6-3E77-A0FC-B58278DC1704}"/>
              </a:ext>
            </a:extLst>
          </p:cNvPr>
          <p:cNvSpPr/>
          <p:nvPr/>
        </p:nvSpPr>
        <p:spPr>
          <a:xfrm>
            <a:off x="4532511" y="2278267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86" descr="User with solid fill">
            <a:extLst>
              <a:ext uri="{FF2B5EF4-FFF2-40B4-BE49-F238E27FC236}">
                <a16:creationId xmlns:a16="http://schemas.microsoft.com/office/drawing/2014/main" id="{1D5B3D13-B1F8-E389-5542-F84678B32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9377" y="1942813"/>
            <a:ext cx="489234" cy="48923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83531211-183F-73C0-66D9-2C937F22DCD0}"/>
              </a:ext>
            </a:extLst>
          </p:cNvPr>
          <p:cNvSpPr txBox="1"/>
          <p:nvPr/>
        </p:nvSpPr>
        <p:spPr>
          <a:xfrm>
            <a:off x="6306158" y="1721669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46AD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 b="1">
                <a:latin typeface="Arial" panose="020B0604020202020204" pitchFamily="34" charset="0"/>
                <a:cs typeface="Arial" panose="020B0604020202020204" pitchFamily="34" charset="0"/>
              </a:rPr>
              <a:t>Executivo de Dados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BDF5DD2-E56E-19CD-0C72-8A645F01B8B9}"/>
              </a:ext>
            </a:extLst>
          </p:cNvPr>
          <p:cNvSpPr txBox="1"/>
          <p:nvPr/>
        </p:nvSpPr>
        <p:spPr>
          <a:xfrm>
            <a:off x="7560289" y="2603763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 b="1">
                <a:latin typeface="Arial" panose="020B0604020202020204" pitchFamily="34" charset="0"/>
                <a:cs typeface="Arial" panose="020B0604020202020204" pitchFamily="34" charset="0"/>
              </a:rPr>
              <a:t>Executivo de Dados e Curador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B81D494-F32F-635A-7EC4-1EAD97B8A37C}"/>
              </a:ext>
            </a:extLst>
          </p:cNvPr>
          <p:cNvSpPr txBox="1"/>
          <p:nvPr/>
        </p:nvSpPr>
        <p:spPr>
          <a:xfrm>
            <a:off x="5248632" y="5734558"/>
            <a:ext cx="1710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ctr"/>
            <a:r>
              <a:rPr lang="pt-BR" sz="1200" b="1">
                <a:latin typeface="Arial" panose="020B0604020202020204" pitchFamily="34" charset="0"/>
                <a:cs typeface="Arial" panose="020B0604020202020204" pitchFamily="34" charset="0"/>
              </a:rPr>
              <a:t>Executivo de Dados</a:t>
            </a:r>
          </a:p>
          <a:p>
            <a:pPr algn="ctr"/>
            <a:r>
              <a:rPr lang="pt-BR" sz="1200" b="1">
                <a:latin typeface="Arial" panose="020B0604020202020204" pitchFamily="34" charset="0"/>
                <a:cs typeface="Arial" panose="020B0604020202020204" pitchFamily="34" charset="0"/>
              </a:rPr>
              <a:t>Curador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8A49A9C-2EA9-CF65-AEC7-CFB094D02634}"/>
              </a:ext>
            </a:extLst>
          </p:cNvPr>
          <p:cNvSpPr txBox="1"/>
          <p:nvPr/>
        </p:nvSpPr>
        <p:spPr>
          <a:xfrm>
            <a:off x="2607029" y="3609042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Gestor de Segurança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C39D8D8-2DF1-093B-048F-9F4519B8D9B3}"/>
              </a:ext>
            </a:extLst>
          </p:cNvPr>
          <p:cNvSpPr txBox="1"/>
          <p:nvPr/>
        </p:nvSpPr>
        <p:spPr>
          <a:xfrm>
            <a:off x="2997857" y="2603763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Encarregado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CA7F932-77D0-4460-4422-FD149F77B228}"/>
              </a:ext>
            </a:extLst>
          </p:cNvPr>
          <p:cNvSpPr txBox="1"/>
          <p:nvPr/>
        </p:nvSpPr>
        <p:spPr>
          <a:xfrm>
            <a:off x="731687" y="4692048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Gestor de TI</a:t>
            </a:r>
            <a:endParaRPr lang="pt-BR" sz="12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2982F4-5F2F-30D5-1D3B-3342B14FD9FC}"/>
              </a:ext>
            </a:extLst>
          </p:cNvPr>
          <p:cNvSpPr txBox="1"/>
          <p:nvPr/>
        </p:nvSpPr>
        <p:spPr>
          <a:xfrm>
            <a:off x="7986318" y="360904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</a:t>
            </a:r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1200" b="1">
                <a:latin typeface="Arial" panose="020B0604020202020204" pitchFamily="34" charset="0"/>
                <a:cs typeface="Arial" panose="020B0604020202020204" pitchFamily="34" charset="0"/>
              </a:rPr>
              <a:t>Executivo de Dados e Curador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5B6EA05-76C1-EE39-E3FD-C018F204BCB6}"/>
              </a:ext>
            </a:extLst>
          </p:cNvPr>
          <p:cNvSpPr txBox="1"/>
          <p:nvPr/>
        </p:nvSpPr>
        <p:spPr>
          <a:xfrm>
            <a:off x="7625549" y="4718628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 b="1">
                <a:latin typeface="Arial" panose="020B0604020202020204" pitchFamily="34" charset="0"/>
                <a:cs typeface="Arial" panose="020B0604020202020204" pitchFamily="34" charset="0"/>
              </a:rPr>
              <a:t>Executivo de Dados e Curador</a:t>
            </a:r>
          </a:p>
        </p:txBody>
      </p:sp>
      <p:pic>
        <p:nvPicPr>
          <p:cNvPr id="5" name="Gráfico 4" descr="Rede com preenchimento sólido">
            <a:extLst>
              <a:ext uri="{FF2B5EF4-FFF2-40B4-BE49-F238E27FC236}">
                <a16:creationId xmlns:a16="http://schemas.microsoft.com/office/drawing/2014/main" id="{2AF5C47D-1890-CC78-7AF8-A89497FAE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593355"/>
            <a:ext cx="570147" cy="570147"/>
          </a:xfrm>
          <a:prstGeom prst="rect">
            <a:avLst/>
          </a:prstGeom>
        </p:spPr>
      </p:pic>
      <p:sp>
        <p:nvSpPr>
          <p:cNvPr id="9" name="Estrela: 5 Pontas 8">
            <a:extLst>
              <a:ext uri="{FF2B5EF4-FFF2-40B4-BE49-F238E27FC236}">
                <a16:creationId xmlns:a16="http://schemas.microsoft.com/office/drawing/2014/main" id="{01121D01-F0BF-723B-1368-6F9000EEB893}"/>
              </a:ext>
            </a:extLst>
          </p:cNvPr>
          <p:cNvSpPr/>
          <p:nvPr/>
        </p:nvSpPr>
        <p:spPr>
          <a:xfrm>
            <a:off x="7158753" y="2636471"/>
            <a:ext cx="423754" cy="423754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Gráfico 10" descr="Gráfico de barras com preenchimento sólido">
            <a:extLst>
              <a:ext uri="{FF2B5EF4-FFF2-40B4-BE49-F238E27FC236}">
                <a16:creationId xmlns:a16="http://schemas.microsoft.com/office/drawing/2014/main" id="{B3E3D9BD-1EEB-47FF-8432-DD4733FE5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7383" y="4756171"/>
            <a:ext cx="483783" cy="483783"/>
          </a:xfrm>
          <a:prstGeom prst="rect">
            <a:avLst/>
          </a:prstGeom>
        </p:spPr>
      </p:pic>
      <p:pic>
        <p:nvPicPr>
          <p:cNvPr id="13" name="Gráfico 12" descr="Catálogo de endereços com preenchimento sólido">
            <a:extLst>
              <a:ext uri="{FF2B5EF4-FFF2-40B4-BE49-F238E27FC236}">
                <a16:creationId xmlns:a16="http://schemas.microsoft.com/office/drawing/2014/main" id="{16704E97-4BB3-17C3-7DA5-5D5AB78BE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75875" y="5302581"/>
            <a:ext cx="456238" cy="456238"/>
          </a:xfrm>
          <a:prstGeom prst="rect">
            <a:avLst/>
          </a:prstGeom>
        </p:spPr>
      </p:pic>
      <p:pic>
        <p:nvPicPr>
          <p:cNvPr id="15" name="Graphic 88" descr="Cloud with solid fill">
            <a:extLst>
              <a:ext uri="{FF2B5EF4-FFF2-40B4-BE49-F238E27FC236}">
                <a16:creationId xmlns:a16="http://schemas.microsoft.com/office/drawing/2014/main" id="{9A76B01C-1EF8-0398-8C9B-C9ABC3C55A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106" y="4709052"/>
            <a:ext cx="524171" cy="524171"/>
          </a:xfrm>
          <a:prstGeom prst="rect">
            <a:avLst/>
          </a:prstGeom>
        </p:spPr>
      </p:pic>
      <p:pic>
        <p:nvPicPr>
          <p:cNvPr id="33" name="Graphic 87" descr="Lock with solid fill">
            <a:extLst>
              <a:ext uri="{FF2B5EF4-FFF2-40B4-BE49-F238E27FC236}">
                <a16:creationId xmlns:a16="http://schemas.microsoft.com/office/drawing/2014/main" id="{AB22FD14-CF55-7A71-B17C-34B00FBF0D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568343"/>
            <a:ext cx="532161" cy="532161"/>
          </a:xfrm>
          <a:prstGeom prst="rect">
            <a:avLst/>
          </a:prstGeom>
        </p:spPr>
      </p:pic>
      <p:pic>
        <p:nvPicPr>
          <p:cNvPr id="35" name="Gráfico 34" descr="Chave com preenchimento sólido">
            <a:extLst>
              <a:ext uri="{FF2B5EF4-FFF2-40B4-BE49-F238E27FC236}">
                <a16:creationId xmlns:a16="http://schemas.microsoft.com/office/drawing/2014/main" id="{42D183EE-4501-7C63-F749-E4BEEC1117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7428" y="2641550"/>
            <a:ext cx="524171" cy="524171"/>
          </a:xfrm>
          <a:prstGeom prst="rect">
            <a:avLst/>
          </a:prstGeom>
        </p:spPr>
      </p:pic>
      <p:pic>
        <p:nvPicPr>
          <p:cNvPr id="36" name="Graphic 4" descr="Database with solid fill">
            <a:extLst>
              <a:ext uri="{FF2B5EF4-FFF2-40B4-BE49-F238E27FC236}">
                <a16:creationId xmlns:a16="http://schemas.microsoft.com/office/drawing/2014/main" id="{C69F5D90-6619-F5D8-1B65-734AAF5698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75428" y="2984780"/>
            <a:ext cx="1257132" cy="1257132"/>
          </a:xfrm>
          <a:prstGeom prst="rect">
            <a:avLst/>
          </a:prstGeom>
        </p:spPr>
      </p:pic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49658B48-CF75-E6FC-2AF5-DFFE0EB97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843" y="559668"/>
            <a:ext cx="10740313" cy="71278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3200">
                <a:latin typeface="Arial Black" panose="020B0A04020102020204" pitchFamily="34" charset="0"/>
              </a:rPr>
              <a:t>Política de Governança de Dados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0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Responsabilidades na IND</a:t>
            </a:r>
          </a:p>
        </p:txBody>
      </p:sp>
    </p:spTree>
    <p:extLst>
      <p:ext uri="{BB962C8B-B14F-4D97-AF65-F5344CB8AC3E}">
        <p14:creationId xmlns:p14="http://schemas.microsoft.com/office/powerpoint/2010/main" val="25305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F48A176-6A16-A9E2-0A66-484D112C56BC}"/>
              </a:ext>
            </a:extLst>
          </p:cNvPr>
          <p:cNvSpPr/>
          <p:nvPr/>
        </p:nvSpPr>
        <p:spPr>
          <a:xfrm>
            <a:off x="0" y="127990"/>
            <a:ext cx="12192000" cy="7864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DC6871-C282-93A5-C2AC-6D128589F35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44474" y="84138"/>
            <a:ext cx="8299525" cy="914400"/>
          </a:xfrm>
        </p:spPr>
        <p:txBody>
          <a:bodyPr anchor="ctr">
            <a:normAutofit/>
          </a:bodyPr>
          <a:lstStyle/>
          <a:p>
            <a:pPr algn="l"/>
            <a:r>
              <a:rPr lang="pt-BR" sz="3600" b="1">
                <a:solidFill>
                  <a:srgbClr val="00B050"/>
                </a:solidFill>
              </a:rPr>
              <a:t>Executivo de Dados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74B68AF-4B2F-0DEF-788E-642F60FF1BEC}"/>
              </a:ext>
            </a:extLst>
          </p:cNvPr>
          <p:cNvSpPr txBox="1">
            <a:spLocks/>
          </p:cNvSpPr>
          <p:nvPr/>
        </p:nvSpPr>
        <p:spPr>
          <a:xfrm>
            <a:off x="252504" y="1302456"/>
            <a:ext cx="5945096" cy="10817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3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Promover o </a:t>
            </a:r>
          </a:p>
          <a:p>
            <a:pPr algn="l"/>
            <a:r>
              <a:rPr lang="pt-BR" sz="32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USO ESTRATÉGICO DOS DADOS</a:t>
            </a:r>
            <a:endParaRPr lang="pt-BR"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EC33C6-50B4-4CE5-8F21-20C2E6F09CD0}"/>
              </a:ext>
            </a:extLst>
          </p:cNvPr>
          <p:cNvSpPr/>
          <p:nvPr/>
        </p:nvSpPr>
        <p:spPr>
          <a:xfrm>
            <a:off x="7436498" y="1302457"/>
            <a:ext cx="4372238" cy="497159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5745529-080E-2153-0166-A0F00890310A}"/>
              </a:ext>
            </a:extLst>
          </p:cNvPr>
          <p:cNvSpPr txBox="1">
            <a:spLocks/>
          </p:cNvSpPr>
          <p:nvPr/>
        </p:nvSpPr>
        <p:spPr>
          <a:xfrm>
            <a:off x="7637830" y="1302456"/>
            <a:ext cx="3866815" cy="4971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pt-BR"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Políticas e serviços melhores e de mais fácil acesso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pt-BR"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Oportunidades de inovação e transformação digital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pt-BR"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Melhoria na tomada de decisão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pt-BR"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Processos mais eficientes e inteligentes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pt-BR"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Identificação e mitigação de riscos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pt-BR"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 cooperação entre órgãos e com a sociedade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pt-BR"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melhores para toda a administração</a:t>
            </a:r>
          </a:p>
        </p:txBody>
      </p:sp>
      <p:sp>
        <p:nvSpPr>
          <p:cNvPr id="12" name="Retângulo 2">
            <a:extLst>
              <a:ext uri="{FF2B5EF4-FFF2-40B4-BE49-F238E27FC236}">
                <a16:creationId xmlns:a16="http://schemas.microsoft.com/office/drawing/2014/main" id="{ACCDD413-AA8C-8B24-AA4E-09828BE0E366}"/>
              </a:ext>
            </a:extLst>
          </p:cNvPr>
          <p:cNvSpPr/>
          <p:nvPr/>
        </p:nvSpPr>
        <p:spPr>
          <a:xfrm>
            <a:off x="741683" y="2649893"/>
            <a:ext cx="5737773" cy="3624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5FDDF57D-D460-3BC9-63F3-28E80A22CD74}"/>
              </a:ext>
            </a:extLst>
          </p:cNvPr>
          <p:cNvSpPr txBox="1">
            <a:spLocks/>
          </p:cNvSpPr>
          <p:nvPr/>
        </p:nvSpPr>
        <p:spPr>
          <a:xfrm>
            <a:off x="844475" y="2649893"/>
            <a:ext cx="5634981" cy="354700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pt-BR" sz="18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QUALIDADE DOS DADOS</a:t>
            </a:r>
            <a:br>
              <a:rPr lang="pt-BR" sz="18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precisos, completos, consistentes, atuais, íntegros, relevantes, confiáveis</a:t>
            </a:r>
          </a:p>
          <a:p>
            <a:pPr algn="l">
              <a:spcAft>
                <a:spcPts val="600"/>
              </a:spcAft>
            </a:pPr>
            <a:r>
              <a:rPr lang="pt-BR" sz="18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INTEROPERABILIDADE</a:t>
            </a:r>
            <a:br>
              <a:rPr lang="pt-BR" sz="18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disponíveis em padrões que permitam seu uso em soluções diversas</a:t>
            </a:r>
            <a:endParaRPr lang="pt-BR" sz="1600" b="1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Aft>
                <a:spcPts val="600"/>
              </a:spcAft>
            </a:pPr>
            <a:r>
              <a:rPr lang="pt-B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INTELIGÊNCIA E CONHECIMENTO</a:t>
            </a:r>
            <a:br>
              <a:rPr lang="pt-B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agregam valor à organização, às políticas e aos serviços</a:t>
            </a:r>
          </a:p>
          <a:p>
            <a:pPr algn="l">
              <a:spcAft>
                <a:spcPts val="600"/>
              </a:spcAft>
            </a:pPr>
            <a:r>
              <a:rPr lang="pt-BR" sz="18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CATALOGAÇÃO</a:t>
            </a:r>
            <a:br>
              <a:rPr lang="pt-BR" sz="18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organização e todo o governo podem conhecer os dados disponíveis</a:t>
            </a:r>
            <a:endParaRPr lang="pt-BR" sz="18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Gráfico 19" descr="Classificação 3 estrelas com preenchimento sólido">
            <a:extLst>
              <a:ext uri="{FF2B5EF4-FFF2-40B4-BE49-F238E27FC236}">
                <a16:creationId xmlns:a16="http://schemas.microsoft.com/office/drawing/2014/main" id="{3D4B1CBA-E17B-D2D4-6FAE-083091AC0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2536" y="2321811"/>
            <a:ext cx="897118" cy="897118"/>
          </a:xfrm>
          <a:prstGeom prst="rect">
            <a:avLst/>
          </a:prstGeom>
        </p:spPr>
      </p:pic>
      <p:pic>
        <p:nvPicPr>
          <p:cNvPr id="15" name="Gráfico 102" descr="Rede com preenchimento sólido">
            <a:extLst>
              <a:ext uri="{FF2B5EF4-FFF2-40B4-BE49-F238E27FC236}">
                <a16:creationId xmlns:a16="http://schemas.microsoft.com/office/drawing/2014/main" id="{073FA6B1-2359-98E9-6FB3-E79BC84F9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8425" y="3296083"/>
            <a:ext cx="588223" cy="588223"/>
          </a:xfrm>
          <a:prstGeom prst="rect">
            <a:avLst/>
          </a:prstGeom>
        </p:spPr>
      </p:pic>
      <p:pic>
        <p:nvPicPr>
          <p:cNvPr id="16" name="Gráfico 110" descr="Gráfico de barras com preenchimento sólido">
            <a:extLst>
              <a:ext uri="{FF2B5EF4-FFF2-40B4-BE49-F238E27FC236}">
                <a16:creationId xmlns:a16="http://schemas.microsoft.com/office/drawing/2014/main" id="{4CB10CE9-5166-EBA0-4BC6-322A0F882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0829" y="4270634"/>
            <a:ext cx="535739" cy="535739"/>
          </a:xfrm>
          <a:prstGeom prst="rect">
            <a:avLst/>
          </a:prstGeom>
        </p:spPr>
      </p:pic>
      <p:pic>
        <p:nvPicPr>
          <p:cNvPr id="17" name="Gráfico 15" descr="Catálogo de endereços com preenchimento sólido">
            <a:extLst>
              <a:ext uri="{FF2B5EF4-FFF2-40B4-BE49-F238E27FC236}">
                <a16:creationId xmlns:a16="http://schemas.microsoft.com/office/drawing/2014/main" id="{370C030A-3954-35AC-3655-7CD61D4E4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44061" y="5196529"/>
            <a:ext cx="509707" cy="509707"/>
          </a:xfrm>
          <a:prstGeom prst="rect">
            <a:avLst/>
          </a:prstGeom>
        </p:spPr>
      </p:pic>
      <p:pic>
        <p:nvPicPr>
          <p:cNvPr id="3" name="Gráfico 2" descr="Funcionária de escritório com preenchimento sólido">
            <a:extLst>
              <a:ext uri="{FF2B5EF4-FFF2-40B4-BE49-F238E27FC236}">
                <a16:creationId xmlns:a16="http://schemas.microsoft.com/office/drawing/2014/main" id="{E17266F9-F4A0-6901-83BC-093FECDE1E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492" y="127990"/>
            <a:ext cx="786410" cy="7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14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F60703E-8FE8-BAC1-DFB8-7688528C9B50}"/>
              </a:ext>
            </a:extLst>
          </p:cNvPr>
          <p:cNvGraphicFramePr/>
          <p:nvPr/>
        </p:nvGraphicFramePr>
        <p:xfrm>
          <a:off x="320437" y="2862391"/>
          <a:ext cx="8459553" cy="3258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5513FEB-7934-6AB3-E410-2A32F4151B16}"/>
              </a:ext>
            </a:extLst>
          </p:cNvPr>
          <p:cNvSpPr txBox="1"/>
          <p:nvPr/>
        </p:nvSpPr>
        <p:spPr>
          <a:xfrm>
            <a:off x="6007395" y="6549501"/>
            <a:ext cx="6184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i="1">
                <a:solidFill>
                  <a:schemeClr val="bg1">
                    <a:lumMod val="65000"/>
                  </a:schemeClr>
                </a:solidFill>
              </a:rPr>
              <a:t>Fonte: </a:t>
            </a:r>
            <a:r>
              <a:rPr lang="pt-BR" sz="1600" i="1" err="1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Wavestone</a:t>
            </a:r>
            <a:endParaRPr lang="en-US" sz="1600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EDF0BA-AA7A-2948-531D-2F13C67AE174}"/>
              </a:ext>
            </a:extLst>
          </p:cNvPr>
          <p:cNvSpPr txBox="1"/>
          <p:nvPr/>
        </p:nvSpPr>
        <p:spPr>
          <a:xfrm>
            <a:off x="320437" y="2424421"/>
            <a:ext cx="6853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%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Evolução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100 das 1.000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empresas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rentáveis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dos EUA.</a:t>
            </a:r>
          </a:p>
        </p:txBody>
      </p:sp>
      <p:sp>
        <p:nvSpPr>
          <p:cNvPr id="10" name="Retângulo 5">
            <a:extLst>
              <a:ext uri="{FF2B5EF4-FFF2-40B4-BE49-F238E27FC236}">
                <a16:creationId xmlns:a16="http://schemas.microsoft.com/office/drawing/2014/main" id="{B3DDD2DE-5A8C-3C07-B23C-1131E0389F23}"/>
              </a:ext>
            </a:extLst>
          </p:cNvPr>
          <p:cNvSpPr/>
          <p:nvPr/>
        </p:nvSpPr>
        <p:spPr>
          <a:xfrm>
            <a:off x="0" y="127990"/>
            <a:ext cx="12192000" cy="7864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6757F16-8568-AF66-8BC9-A1918526902C}"/>
              </a:ext>
            </a:extLst>
          </p:cNvPr>
          <p:cNvSpPr txBox="1">
            <a:spLocks/>
          </p:cNvSpPr>
          <p:nvPr/>
        </p:nvSpPr>
        <p:spPr>
          <a:xfrm>
            <a:off x="844475" y="84571"/>
            <a:ext cx="9144000" cy="914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>
                <a:solidFill>
                  <a:srgbClr val="00B050"/>
                </a:solidFill>
              </a:rPr>
              <a:t>Executivo de Dados</a:t>
            </a:r>
          </a:p>
        </p:txBody>
      </p:sp>
      <p:pic>
        <p:nvPicPr>
          <p:cNvPr id="5" name="Gráfico 4" descr="Funcionária de escritório com preenchimento sólido">
            <a:extLst>
              <a:ext uri="{FF2B5EF4-FFF2-40B4-BE49-F238E27FC236}">
                <a16:creationId xmlns:a16="http://schemas.microsoft.com/office/drawing/2014/main" id="{C4689281-33FC-64FD-3E2B-274E3884B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492" y="127990"/>
            <a:ext cx="786410" cy="786410"/>
          </a:xfrm>
          <a:prstGeom prst="rect">
            <a:avLst/>
          </a:prstGeom>
        </p:spPr>
      </p:pic>
      <p:pic>
        <p:nvPicPr>
          <p:cNvPr id="7" name="Picture 4" descr="Ícones de usa flag em SVG, PNG, AI para baixar.">
            <a:extLst>
              <a:ext uri="{FF2B5EF4-FFF2-40B4-BE49-F238E27FC236}">
                <a16:creationId xmlns:a16="http://schemas.microsoft.com/office/drawing/2014/main" id="{08E829F4-AE07-B21E-BF9F-FFD9E3D3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220" y="1973069"/>
            <a:ext cx="1698262" cy="16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3F673E3C-D734-451A-5F49-146574EAF349}"/>
              </a:ext>
            </a:extLst>
          </p:cNvPr>
          <p:cNvSpPr txBox="1"/>
          <p:nvPr/>
        </p:nvSpPr>
        <p:spPr>
          <a:xfrm>
            <a:off x="9580337" y="3695960"/>
            <a:ext cx="1504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Governo dos EUA</a:t>
            </a:r>
            <a:endParaRPr lang="en-US" sz="280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120109-B87D-ED5A-7995-F3617B3A1DCF}"/>
              </a:ext>
            </a:extLst>
          </p:cNvPr>
          <p:cNvSpPr txBox="1"/>
          <p:nvPr/>
        </p:nvSpPr>
        <p:spPr>
          <a:xfrm>
            <a:off x="9102165" y="4843929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,Sans-Serif"/>
              <a:buChar char="ü"/>
            </a:pPr>
            <a:r>
              <a:rPr lang="en-US" sz="2800" dirty="0" err="1">
                <a:solidFill>
                  <a:srgbClr val="404040"/>
                </a:solidFill>
                <a:cs typeface="Arial"/>
              </a:rPr>
              <a:t>Obrigatório</a:t>
            </a:r>
            <a:r>
              <a:rPr lang="en-US" sz="2800" dirty="0">
                <a:solidFill>
                  <a:srgbClr val="404040"/>
                </a:solidFill>
                <a:cs typeface="Arial"/>
              </a:rPr>
              <a:t> </a:t>
            </a:r>
            <a:r>
              <a:rPr lang="en-US" sz="2800" dirty="0" err="1">
                <a:solidFill>
                  <a:srgbClr val="404040"/>
                </a:solidFill>
                <a:cs typeface="Arial"/>
              </a:rPr>
              <a:t>desde</a:t>
            </a:r>
            <a:r>
              <a:rPr lang="en-US" sz="2800" dirty="0">
                <a:solidFill>
                  <a:srgbClr val="404040"/>
                </a:solidFill>
                <a:cs typeface="Arial"/>
              </a:rPr>
              <a:t> 2019</a:t>
            </a:r>
            <a:r>
              <a:rPr lang="en-US" sz="2800" dirty="0"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7342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913D118-EA9F-4592-7DF8-090DA7342C11}"/>
              </a:ext>
            </a:extLst>
          </p:cNvPr>
          <p:cNvGrpSpPr/>
          <p:nvPr/>
        </p:nvGrpSpPr>
        <p:grpSpPr>
          <a:xfrm>
            <a:off x="0" y="2"/>
            <a:ext cx="12192002" cy="1182635"/>
            <a:chOff x="0" y="0"/>
            <a:chExt cx="4993886" cy="1317126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014B6341-33D9-0C10-08C4-7FF2FFEE64AD}"/>
                </a:ext>
              </a:extLst>
            </p:cNvPr>
            <p:cNvSpPr/>
            <p:nvPr/>
          </p:nvSpPr>
          <p:spPr>
            <a:xfrm>
              <a:off x="0" y="0"/>
              <a:ext cx="4993885" cy="1317126"/>
            </a:xfrm>
            <a:custGeom>
              <a:avLst/>
              <a:gdLst/>
              <a:ahLst/>
              <a:cxnLst/>
              <a:rect l="l" t="t" r="r" b="b"/>
              <a:pathLst>
                <a:path w="4993885" h="1317126">
                  <a:moveTo>
                    <a:pt x="0" y="0"/>
                  </a:moveTo>
                  <a:lnTo>
                    <a:pt x="4993885" y="0"/>
                  </a:lnTo>
                  <a:lnTo>
                    <a:pt x="4993885" y="1317126"/>
                  </a:lnTo>
                  <a:lnTo>
                    <a:pt x="0" y="1317126"/>
                  </a:lnTo>
                  <a:close/>
                </a:path>
              </a:pathLst>
            </a:custGeom>
            <a:solidFill>
              <a:srgbClr val="203965"/>
            </a:solidFill>
          </p:spPr>
          <p:txBody>
            <a:bodyPr/>
            <a:lstStyle>
              <a:defPPr>
                <a:defRPr lang="en-US"/>
              </a:defPPr>
              <a:lvl1pPr marL="0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28625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5875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14500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3125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71750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00375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 sz="1583"/>
            </a:p>
          </p:txBody>
        </p:sp>
      </p:grpSp>
      <p:sp>
        <p:nvSpPr>
          <p:cNvPr id="9" name="Freeform 4">
            <a:extLst>
              <a:ext uri="{FF2B5EF4-FFF2-40B4-BE49-F238E27FC236}">
                <a16:creationId xmlns:a16="http://schemas.microsoft.com/office/drawing/2014/main" id="{4016C914-3848-0937-5B1F-2205CBC392E2}"/>
              </a:ext>
            </a:extLst>
          </p:cNvPr>
          <p:cNvSpPr/>
          <p:nvPr/>
        </p:nvSpPr>
        <p:spPr>
          <a:xfrm>
            <a:off x="0" y="-3105"/>
            <a:ext cx="12192000" cy="1185743"/>
          </a:xfrm>
          <a:custGeom>
            <a:avLst/>
            <a:gdLst/>
            <a:ahLst/>
            <a:cxnLst/>
            <a:rect l="l" t="t" r="r" b="b"/>
            <a:pathLst>
              <a:path w="9753600" h="2567479">
                <a:moveTo>
                  <a:pt x="0" y="0"/>
                </a:moveTo>
                <a:lnTo>
                  <a:pt x="9753600" y="0"/>
                </a:lnTo>
                <a:lnTo>
                  <a:pt x="9753600" y="2567479"/>
                </a:lnTo>
                <a:lnTo>
                  <a:pt x="0" y="2567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t="-233113" b="-106190"/>
            </a:stretch>
          </a:blipFill>
        </p:spPr>
        <p:txBody>
          <a:bodyPr/>
          <a:lstStyle>
            <a:defPPr>
              <a:defRPr lang="en-US"/>
            </a:defPPr>
            <a:lvl1pPr marL="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62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587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312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7175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037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583"/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59BCC4FF-085C-D449-F2E5-8482664CDA99}"/>
              </a:ext>
            </a:extLst>
          </p:cNvPr>
          <p:cNvSpPr txBox="1"/>
          <p:nvPr/>
        </p:nvSpPr>
        <p:spPr>
          <a:xfrm>
            <a:off x="205688" y="376858"/>
            <a:ext cx="10339155" cy="692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62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587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312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7175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037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BR" sz="2625" b="1">
                <a:solidFill>
                  <a:schemeClr val="bg1"/>
                </a:solidFill>
                <a:latin typeface="Montserrat"/>
                <a:sym typeface="Montserrat ExtraBold"/>
              </a:rPr>
              <a:t>Infraestrutura Nacional de Dados</a:t>
            </a:r>
          </a:p>
          <a:p>
            <a:pPr lvl="0"/>
            <a:r>
              <a:rPr lang="pt-BR" sz="1875" b="1">
                <a:solidFill>
                  <a:srgbClr val="FFC000"/>
                </a:solidFill>
                <a:latin typeface="Montserrat"/>
                <a:sym typeface="Montserrat ExtraBold"/>
              </a:rPr>
              <a:t>Governança / Modelo de Maturidade</a:t>
            </a:r>
            <a:endParaRPr lang="pt-BR" sz="1583">
              <a:solidFill>
                <a:srgbClr val="FFC000"/>
              </a:solidFill>
              <a:latin typeface="Montserrat"/>
            </a:endParaRPr>
          </a:p>
        </p:txBody>
      </p:sp>
      <p:pic>
        <p:nvPicPr>
          <p:cNvPr id="11" name="Imagem 12" descr="Logotipo&#10;&#10;Descrição gerada automaticamente">
            <a:extLst>
              <a:ext uri="{FF2B5EF4-FFF2-40B4-BE49-F238E27FC236}">
                <a16:creationId xmlns:a16="http://schemas.microsoft.com/office/drawing/2014/main" id="{D1592D81-C23B-9B45-64B3-EA26F12B8F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7" t="23880" r="13104" b="30253"/>
          <a:stretch/>
        </p:blipFill>
        <p:spPr>
          <a:xfrm>
            <a:off x="10677162" y="296408"/>
            <a:ext cx="1382518" cy="586712"/>
          </a:xfrm>
          <a:prstGeom prst="rect">
            <a:avLst/>
          </a:prstGeom>
        </p:spPr>
      </p:pic>
      <p:pic>
        <p:nvPicPr>
          <p:cNvPr id="12" name="Imagem 2" descr="Uma imagem contendo Forma&#10;&#10;Descrição gerada automaticamente">
            <a:extLst>
              <a:ext uri="{FF2B5EF4-FFF2-40B4-BE49-F238E27FC236}">
                <a16:creationId xmlns:a16="http://schemas.microsoft.com/office/drawing/2014/main" id="{A188CBBD-E2F0-028A-6B53-C06B0CBBA1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2" b="3689"/>
          <a:stretch/>
        </p:blipFill>
        <p:spPr>
          <a:xfrm>
            <a:off x="612321" y="1179527"/>
            <a:ext cx="11275218" cy="56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25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913D118-EA9F-4592-7DF8-090DA7342C11}"/>
              </a:ext>
            </a:extLst>
          </p:cNvPr>
          <p:cNvGrpSpPr/>
          <p:nvPr/>
        </p:nvGrpSpPr>
        <p:grpSpPr>
          <a:xfrm>
            <a:off x="0" y="2"/>
            <a:ext cx="12192002" cy="1182635"/>
            <a:chOff x="0" y="0"/>
            <a:chExt cx="4993886" cy="1317126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014B6341-33D9-0C10-08C4-7FF2FFEE64AD}"/>
                </a:ext>
              </a:extLst>
            </p:cNvPr>
            <p:cNvSpPr/>
            <p:nvPr/>
          </p:nvSpPr>
          <p:spPr>
            <a:xfrm>
              <a:off x="0" y="0"/>
              <a:ext cx="4993885" cy="1317126"/>
            </a:xfrm>
            <a:custGeom>
              <a:avLst/>
              <a:gdLst/>
              <a:ahLst/>
              <a:cxnLst/>
              <a:rect l="l" t="t" r="r" b="b"/>
              <a:pathLst>
                <a:path w="4993885" h="1317126">
                  <a:moveTo>
                    <a:pt x="0" y="0"/>
                  </a:moveTo>
                  <a:lnTo>
                    <a:pt x="4993885" y="0"/>
                  </a:lnTo>
                  <a:lnTo>
                    <a:pt x="4993885" y="1317126"/>
                  </a:lnTo>
                  <a:lnTo>
                    <a:pt x="0" y="1317126"/>
                  </a:lnTo>
                  <a:close/>
                </a:path>
              </a:pathLst>
            </a:custGeom>
            <a:solidFill>
              <a:srgbClr val="203965"/>
            </a:solidFill>
          </p:spPr>
          <p:txBody>
            <a:bodyPr/>
            <a:lstStyle>
              <a:defPPr>
                <a:defRPr lang="en-US"/>
              </a:defPPr>
              <a:lvl1pPr marL="0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28625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5875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14500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3125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71750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00375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algn="l" defTabSz="857250" rtl="0" eaLnBrk="1" latinLnBrk="0" hangingPunct="1">
                <a:defRPr sz="16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 sz="1583"/>
            </a:p>
          </p:txBody>
        </p:sp>
      </p:grpSp>
      <p:sp>
        <p:nvSpPr>
          <p:cNvPr id="9" name="Freeform 4">
            <a:extLst>
              <a:ext uri="{FF2B5EF4-FFF2-40B4-BE49-F238E27FC236}">
                <a16:creationId xmlns:a16="http://schemas.microsoft.com/office/drawing/2014/main" id="{4016C914-3848-0937-5B1F-2205CBC392E2}"/>
              </a:ext>
            </a:extLst>
          </p:cNvPr>
          <p:cNvSpPr/>
          <p:nvPr/>
        </p:nvSpPr>
        <p:spPr>
          <a:xfrm>
            <a:off x="0" y="-3105"/>
            <a:ext cx="12192000" cy="1185743"/>
          </a:xfrm>
          <a:custGeom>
            <a:avLst/>
            <a:gdLst/>
            <a:ahLst/>
            <a:cxnLst/>
            <a:rect l="l" t="t" r="r" b="b"/>
            <a:pathLst>
              <a:path w="9753600" h="2567479">
                <a:moveTo>
                  <a:pt x="0" y="0"/>
                </a:moveTo>
                <a:lnTo>
                  <a:pt x="9753600" y="0"/>
                </a:lnTo>
                <a:lnTo>
                  <a:pt x="9753600" y="2567479"/>
                </a:lnTo>
                <a:lnTo>
                  <a:pt x="0" y="2567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t="-233113" b="-106190"/>
            </a:stretch>
          </a:blipFill>
        </p:spPr>
        <p:txBody>
          <a:bodyPr/>
          <a:lstStyle>
            <a:defPPr>
              <a:defRPr lang="en-US"/>
            </a:defPPr>
            <a:lvl1pPr marL="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62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587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312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7175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037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583"/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59BCC4FF-085C-D449-F2E5-8482664CDA99}"/>
              </a:ext>
            </a:extLst>
          </p:cNvPr>
          <p:cNvSpPr txBox="1"/>
          <p:nvPr/>
        </p:nvSpPr>
        <p:spPr>
          <a:xfrm>
            <a:off x="205688" y="376858"/>
            <a:ext cx="10339155" cy="692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862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587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312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7175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0375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algn="l" defTabSz="857250" rtl="0" eaLnBrk="1" latinLnBrk="0" hangingPunct="1">
              <a:defRPr sz="16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BR" sz="2625" b="1">
                <a:solidFill>
                  <a:schemeClr val="bg1"/>
                </a:solidFill>
                <a:latin typeface="Montserrat"/>
                <a:sym typeface="Montserrat ExtraBold"/>
              </a:rPr>
              <a:t>Infraestrutura Nacional de Dados</a:t>
            </a:r>
          </a:p>
          <a:p>
            <a:pPr lvl="0"/>
            <a:r>
              <a:rPr lang="pt-BR" sz="1875" b="1">
                <a:solidFill>
                  <a:srgbClr val="FFC000"/>
                </a:solidFill>
                <a:latin typeface="Montserrat"/>
                <a:sym typeface="Montserrat ExtraBold"/>
              </a:rPr>
              <a:t>Governança / Modelo de Maturidade</a:t>
            </a:r>
            <a:endParaRPr lang="pt-BR" sz="1583">
              <a:solidFill>
                <a:srgbClr val="FFC000"/>
              </a:solidFill>
              <a:latin typeface="Montserrat"/>
            </a:endParaRPr>
          </a:p>
        </p:txBody>
      </p:sp>
      <p:pic>
        <p:nvPicPr>
          <p:cNvPr id="11" name="Imagem 12" descr="Logotipo&#10;&#10;Descrição gerada automaticamente">
            <a:extLst>
              <a:ext uri="{FF2B5EF4-FFF2-40B4-BE49-F238E27FC236}">
                <a16:creationId xmlns:a16="http://schemas.microsoft.com/office/drawing/2014/main" id="{D1592D81-C23B-9B45-64B3-EA26F12B8F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7" t="23880" r="13104" b="30253"/>
          <a:stretch/>
        </p:blipFill>
        <p:spPr>
          <a:xfrm>
            <a:off x="10677162" y="296408"/>
            <a:ext cx="1382518" cy="586712"/>
          </a:xfrm>
          <a:prstGeom prst="rect">
            <a:avLst/>
          </a:prstGeom>
        </p:spPr>
      </p:pic>
      <p:pic>
        <p:nvPicPr>
          <p:cNvPr id="2" name="Picture 2" descr="Gráfico, Gráfico de radar&#10;&#10;Descrição gerada automaticamente">
            <a:extLst>
              <a:ext uri="{FF2B5EF4-FFF2-40B4-BE49-F238E27FC236}">
                <a16:creationId xmlns:a16="http://schemas.microsoft.com/office/drawing/2014/main" id="{DC495366-1742-3822-5945-77781AE3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89" y="1179527"/>
            <a:ext cx="10097233" cy="5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61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563C-9C25-0079-7C5B-83C2E72C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507A672-51C6-5CC6-B13F-AEE8400FFC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093F638A-B4EA-0398-013A-2A3EA68C2B87}"/>
              </a:ext>
            </a:extLst>
          </p:cNvPr>
          <p:cNvSpPr txBox="1"/>
          <p:nvPr/>
        </p:nvSpPr>
        <p:spPr>
          <a:xfrm>
            <a:off x="5591928" y="4054859"/>
            <a:ext cx="1067023" cy="369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latin typeface="Arial Black" panose="020B0A04020102020204" pitchFamily="34" charset="0"/>
                <a:cs typeface="Arial" panose="020B0604020202020204" pitchFamily="34" charset="0"/>
              </a:rPr>
              <a:t>DADO</a:t>
            </a:r>
          </a:p>
        </p:txBody>
      </p:sp>
      <p:sp>
        <p:nvSpPr>
          <p:cNvPr id="6" name="Elipse 7">
            <a:extLst>
              <a:ext uri="{FF2B5EF4-FFF2-40B4-BE49-F238E27FC236}">
                <a16:creationId xmlns:a16="http://schemas.microsoft.com/office/drawing/2014/main" id="{66A38DE9-80A9-B6B9-9B91-990C4B16B1A2}"/>
              </a:ext>
            </a:extLst>
          </p:cNvPr>
          <p:cNvSpPr/>
          <p:nvPr/>
        </p:nvSpPr>
        <p:spPr>
          <a:xfrm>
            <a:off x="4532511" y="214098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86" descr="User with solid fill">
            <a:extLst>
              <a:ext uri="{FF2B5EF4-FFF2-40B4-BE49-F238E27FC236}">
                <a16:creationId xmlns:a16="http://schemas.microsoft.com/office/drawing/2014/main" id="{C2179C47-8E5B-1FED-010B-FAD5BEFCB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10" name="CaixaDeTexto 31">
            <a:extLst>
              <a:ext uri="{FF2B5EF4-FFF2-40B4-BE49-F238E27FC236}">
                <a16:creationId xmlns:a16="http://schemas.microsoft.com/office/drawing/2014/main" id="{C67EF3C8-368C-4CFF-4572-BF9749E9AC78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12" name="CaixaDeTexto 28">
            <a:extLst>
              <a:ext uri="{FF2B5EF4-FFF2-40B4-BE49-F238E27FC236}">
                <a16:creationId xmlns:a16="http://schemas.microsoft.com/office/drawing/2014/main" id="{95226B43-F3BE-720F-A958-F96D8BEA2F0F}"/>
              </a:ext>
            </a:extLst>
          </p:cNvPr>
          <p:cNvSpPr txBox="1"/>
          <p:nvPr/>
        </p:nvSpPr>
        <p:spPr>
          <a:xfrm>
            <a:off x="7428209" y="230392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14" name="CaixaDeTexto 26">
            <a:extLst>
              <a:ext uri="{FF2B5EF4-FFF2-40B4-BE49-F238E27FC236}">
                <a16:creationId xmlns:a16="http://schemas.microsoft.com/office/drawing/2014/main" id="{81302E1A-936C-26B6-167E-312D666FF76B}"/>
              </a:ext>
            </a:extLst>
          </p:cNvPr>
          <p:cNvSpPr txBox="1"/>
          <p:nvPr/>
        </p:nvSpPr>
        <p:spPr>
          <a:xfrm>
            <a:off x="3080452" y="5533184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16" name="CaixaDeTexto 24">
            <a:extLst>
              <a:ext uri="{FF2B5EF4-FFF2-40B4-BE49-F238E27FC236}">
                <a16:creationId xmlns:a16="http://schemas.microsoft.com/office/drawing/2014/main" id="{69C3FD73-AEFE-B4C8-D4B8-F3754B44BF85}"/>
              </a:ext>
            </a:extLst>
          </p:cNvPr>
          <p:cNvSpPr txBox="1"/>
          <p:nvPr/>
        </p:nvSpPr>
        <p:spPr>
          <a:xfrm>
            <a:off x="926586" y="3248210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18" name="CaixaDeTexto 22">
            <a:extLst>
              <a:ext uri="{FF2B5EF4-FFF2-40B4-BE49-F238E27FC236}">
                <a16:creationId xmlns:a16="http://schemas.microsoft.com/office/drawing/2014/main" id="{F725E7A6-BC61-7F67-0524-39A701FD7BC5}"/>
              </a:ext>
            </a:extLst>
          </p:cNvPr>
          <p:cNvSpPr txBox="1"/>
          <p:nvPr/>
        </p:nvSpPr>
        <p:spPr>
          <a:xfrm>
            <a:off x="2572276" y="230392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0" name="CaixaDeTexto 20">
            <a:extLst>
              <a:ext uri="{FF2B5EF4-FFF2-40B4-BE49-F238E27FC236}">
                <a16:creationId xmlns:a16="http://schemas.microsoft.com/office/drawing/2014/main" id="{18A4AF4C-6D0F-BD5E-1584-7F45CAA56DF2}"/>
              </a:ext>
            </a:extLst>
          </p:cNvPr>
          <p:cNvSpPr txBox="1"/>
          <p:nvPr/>
        </p:nvSpPr>
        <p:spPr>
          <a:xfrm>
            <a:off x="612624" y="4262122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BD4043E6-37A5-36B7-81AD-5E13E7FB87BC}"/>
              </a:ext>
            </a:extLst>
          </p:cNvPr>
          <p:cNvSpPr txBox="1"/>
          <p:nvPr/>
        </p:nvSpPr>
        <p:spPr>
          <a:xfrm>
            <a:off x="7986318" y="324821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05093EE1-B079-29FF-D900-D6800905C5EC}"/>
              </a:ext>
            </a:extLst>
          </p:cNvPr>
          <p:cNvSpPr txBox="1"/>
          <p:nvPr/>
        </p:nvSpPr>
        <p:spPr>
          <a:xfrm>
            <a:off x="7717245" y="4288108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 personalizada, painel gerencial</a:t>
            </a:r>
          </a:p>
        </p:txBody>
      </p:sp>
      <p:pic>
        <p:nvPicPr>
          <p:cNvPr id="26" name="Gráfico 4" descr="Rede com preenchimento sólido">
            <a:extLst>
              <a:ext uri="{FF2B5EF4-FFF2-40B4-BE49-F238E27FC236}">
                <a16:creationId xmlns:a16="http://schemas.microsoft.com/office/drawing/2014/main" id="{E9FA78AB-E9A5-76DF-98B4-27C401B59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255524"/>
            <a:ext cx="570147" cy="570147"/>
          </a:xfrm>
          <a:prstGeom prst="rect">
            <a:avLst/>
          </a:prstGeom>
        </p:spPr>
      </p:pic>
      <p:sp>
        <p:nvSpPr>
          <p:cNvPr id="28" name="Estrela: 5 Pontas 8">
            <a:extLst>
              <a:ext uri="{FF2B5EF4-FFF2-40B4-BE49-F238E27FC236}">
                <a16:creationId xmlns:a16="http://schemas.microsoft.com/office/drawing/2014/main" id="{3D1CB1C1-0A93-AEFB-68A6-64DAFE626E5F}"/>
              </a:ext>
            </a:extLst>
          </p:cNvPr>
          <p:cNvSpPr/>
          <p:nvPr/>
        </p:nvSpPr>
        <p:spPr>
          <a:xfrm>
            <a:off x="7026673" y="2384430"/>
            <a:ext cx="423754" cy="423754"/>
          </a:xfrm>
          <a:prstGeom prst="star5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Gráfico 10" descr="Gráfico de barras com preenchimento sólido">
            <a:extLst>
              <a:ext uri="{FF2B5EF4-FFF2-40B4-BE49-F238E27FC236}">
                <a16:creationId xmlns:a16="http://schemas.microsoft.com/office/drawing/2014/main" id="{9D4F0146-B41C-9D60-8311-205B31E8C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7589" y="4314117"/>
            <a:ext cx="483783" cy="483783"/>
          </a:xfrm>
          <a:prstGeom prst="rect">
            <a:avLst/>
          </a:prstGeom>
        </p:spPr>
      </p:pic>
      <p:pic>
        <p:nvPicPr>
          <p:cNvPr id="34" name="Gráfico 12" descr="Catálogo de endereços com preenchimento sólido">
            <a:extLst>
              <a:ext uri="{FF2B5EF4-FFF2-40B4-BE49-F238E27FC236}">
                <a16:creationId xmlns:a16="http://schemas.microsoft.com/office/drawing/2014/main" id="{23F528F7-9334-8D9B-F6EA-3ED24F1ED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3303" y="5068941"/>
            <a:ext cx="456238" cy="456238"/>
          </a:xfrm>
          <a:prstGeom prst="rect">
            <a:avLst/>
          </a:prstGeom>
        </p:spPr>
      </p:pic>
      <p:pic>
        <p:nvPicPr>
          <p:cNvPr id="37" name="Graphic 88" descr="Cloud with solid fill">
            <a:extLst>
              <a:ext uri="{FF2B5EF4-FFF2-40B4-BE49-F238E27FC236}">
                <a16:creationId xmlns:a16="http://schemas.microsoft.com/office/drawing/2014/main" id="{A6E3288B-AD44-9FF8-C541-6BEC6A47F1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9495" y="4288108"/>
            <a:ext cx="524171" cy="524171"/>
          </a:xfrm>
          <a:prstGeom prst="rect">
            <a:avLst/>
          </a:prstGeom>
        </p:spPr>
      </p:pic>
      <p:pic>
        <p:nvPicPr>
          <p:cNvPr id="38" name="Graphic 87" descr="Lock with solid fill">
            <a:extLst>
              <a:ext uri="{FF2B5EF4-FFF2-40B4-BE49-F238E27FC236}">
                <a16:creationId xmlns:a16="http://schemas.microsoft.com/office/drawing/2014/main" id="{201F7ECB-5F29-C370-CE9E-9B8E775B76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274517"/>
            <a:ext cx="532161" cy="532161"/>
          </a:xfrm>
          <a:prstGeom prst="rect">
            <a:avLst/>
          </a:prstGeom>
        </p:spPr>
      </p:pic>
      <p:pic>
        <p:nvPicPr>
          <p:cNvPr id="39" name="Gráfico 34" descr="Chave com preenchimento sólido">
            <a:extLst>
              <a:ext uri="{FF2B5EF4-FFF2-40B4-BE49-F238E27FC236}">
                <a16:creationId xmlns:a16="http://schemas.microsoft.com/office/drawing/2014/main" id="{DD0EF397-E857-90FE-DB0F-07F9CF8FB5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9028" y="2334222"/>
            <a:ext cx="524171" cy="524171"/>
          </a:xfrm>
          <a:prstGeom prst="rect">
            <a:avLst/>
          </a:prstGeom>
        </p:spPr>
      </p:pic>
      <p:pic>
        <p:nvPicPr>
          <p:cNvPr id="40" name="Graphic 4" descr="Database with solid fill">
            <a:extLst>
              <a:ext uri="{FF2B5EF4-FFF2-40B4-BE49-F238E27FC236}">
                <a16:creationId xmlns:a16="http://schemas.microsoft.com/office/drawing/2014/main" id="{81249982-9C45-271C-0F0D-A04E64F320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37337"/>
            <a:ext cx="1257132" cy="1257132"/>
          </a:xfrm>
          <a:prstGeom prst="rect">
            <a:avLst/>
          </a:prstGeom>
        </p:spPr>
      </p:pic>
      <p:pic>
        <p:nvPicPr>
          <p:cNvPr id="42" name="Graphic 41" descr="Brain with solid fill">
            <a:extLst>
              <a:ext uri="{FF2B5EF4-FFF2-40B4-BE49-F238E27FC236}">
                <a16:creationId xmlns:a16="http://schemas.microsoft.com/office/drawing/2014/main" id="{C221AD01-ABC6-F347-CCE0-6F0FB2EADD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96446" y="5068941"/>
            <a:ext cx="456238" cy="456238"/>
          </a:xfrm>
          <a:prstGeom prst="rect">
            <a:avLst/>
          </a:prstGeom>
        </p:spPr>
      </p:pic>
      <p:sp>
        <p:nvSpPr>
          <p:cNvPr id="43" name="CaixaDeTexto 26">
            <a:extLst>
              <a:ext uri="{FF2B5EF4-FFF2-40B4-BE49-F238E27FC236}">
                <a16:creationId xmlns:a16="http://schemas.microsoft.com/office/drawing/2014/main" id="{208AA4B1-C1DC-8929-8D11-5714AF112EE9}"/>
              </a:ext>
            </a:extLst>
          </p:cNvPr>
          <p:cNvSpPr txBox="1"/>
          <p:nvPr/>
        </p:nvSpPr>
        <p:spPr>
          <a:xfrm>
            <a:off x="6474894" y="5533184"/>
            <a:ext cx="396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Artificial</a:t>
            </a:r>
          </a:p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recomendação, visão computacional, predição</a:t>
            </a:r>
          </a:p>
        </p:txBody>
      </p:sp>
    </p:spTree>
    <p:extLst>
      <p:ext uri="{BB962C8B-B14F-4D97-AF65-F5344CB8AC3E}">
        <p14:creationId xmlns:p14="http://schemas.microsoft.com/office/powerpoint/2010/main" val="119682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D91464-3204-DA08-C561-E44B696A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DA3DAC3-37AF-E857-6B08-97244E01C6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0820477B-26EE-0F34-03ED-80F57AF1AD6F}"/>
              </a:ext>
            </a:extLst>
          </p:cNvPr>
          <p:cNvSpPr txBox="1"/>
          <p:nvPr/>
        </p:nvSpPr>
        <p:spPr>
          <a:xfrm>
            <a:off x="5414345" y="4105659"/>
            <a:ext cx="1422184" cy="640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Base de</a:t>
            </a:r>
            <a:b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DBF482-22E8-CDEF-3481-002F3CC647A1}"/>
              </a:ext>
            </a:extLst>
          </p:cNvPr>
          <p:cNvSpPr/>
          <p:nvPr/>
        </p:nvSpPr>
        <p:spPr>
          <a:xfrm>
            <a:off x="4532511" y="216130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86" descr="User with solid fill">
            <a:extLst>
              <a:ext uri="{FF2B5EF4-FFF2-40B4-BE49-F238E27FC236}">
                <a16:creationId xmlns:a16="http://schemas.microsoft.com/office/drawing/2014/main" id="{FEBDC27F-EEBC-0CF9-EAE9-D42A8C370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A8835F3D-B731-A711-E1F6-F8D5101EC264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4178111-FA5E-2D9A-D0B5-0C160DFE52DA}"/>
              </a:ext>
            </a:extLst>
          </p:cNvPr>
          <p:cNvSpPr txBox="1"/>
          <p:nvPr/>
        </p:nvSpPr>
        <p:spPr>
          <a:xfrm>
            <a:off x="7560289" y="248680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A29D4A6-2939-6115-814F-D5641ABEC0F1}"/>
              </a:ext>
            </a:extLst>
          </p:cNvPr>
          <p:cNvSpPr txBox="1"/>
          <p:nvPr/>
        </p:nvSpPr>
        <p:spPr>
          <a:xfrm>
            <a:off x="4724450" y="5617595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ct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6C00408-BEAD-D9EF-E298-FD1150D1082D}"/>
              </a:ext>
            </a:extLst>
          </p:cNvPr>
          <p:cNvSpPr txBox="1"/>
          <p:nvPr/>
        </p:nvSpPr>
        <p:spPr>
          <a:xfrm>
            <a:off x="875786" y="3492079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DEBCC6D-8342-B535-8D2E-F5E410506BAF}"/>
              </a:ext>
            </a:extLst>
          </p:cNvPr>
          <p:cNvSpPr txBox="1"/>
          <p:nvPr/>
        </p:nvSpPr>
        <p:spPr>
          <a:xfrm>
            <a:off x="2502529" y="24868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AC1337A-139E-2F10-E7A5-F89144E01C36}"/>
              </a:ext>
            </a:extLst>
          </p:cNvPr>
          <p:cNvSpPr txBox="1"/>
          <p:nvPr/>
        </p:nvSpPr>
        <p:spPr>
          <a:xfrm>
            <a:off x="731687" y="4575085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2EBE99E-5645-FC63-C8C9-853C7B17D0C2}"/>
              </a:ext>
            </a:extLst>
          </p:cNvPr>
          <p:cNvSpPr txBox="1"/>
          <p:nvPr/>
        </p:nvSpPr>
        <p:spPr>
          <a:xfrm>
            <a:off x="7986318" y="3492079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</a:t>
            </a:r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CFC4C4B-7927-1670-8CF9-3EAC3F47BA2C}"/>
              </a:ext>
            </a:extLst>
          </p:cNvPr>
          <p:cNvSpPr txBox="1"/>
          <p:nvPr/>
        </p:nvSpPr>
        <p:spPr>
          <a:xfrm>
            <a:off x="7625549" y="4601665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Análise, estatísticas, projeções, painel gerencial</a:t>
            </a:r>
          </a:p>
        </p:txBody>
      </p:sp>
      <p:pic>
        <p:nvPicPr>
          <p:cNvPr id="5" name="Gráfico 4" descr="Rede com preenchimento sólido">
            <a:extLst>
              <a:ext uri="{FF2B5EF4-FFF2-40B4-BE49-F238E27FC236}">
                <a16:creationId xmlns:a16="http://schemas.microsoft.com/office/drawing/2014/main" id="{8557DC37-1DC4-78DA-1A68-55CECCBAE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476392"/>
            <a:ext cx="570147" cy="570147"/>
          </a:xfrm>
          <a:prstGeom prst="rect">
            <a:avLst/>
          </a:prstGeom>
        </p:spPr>
      </p:pic>
      <p:sp>
        <p:nvSpPr>
          <p:cNvPr id="9" name="Estrela: 5 Pontas 8">
            <a:extLst>
              <a:ext uri="{FF2B5EF4-FFF2-40B4-BE49-F238E27FC236}">
                <a16:creationId xmlns:a16="http://schemas.microsoft.com/office/drawing/2014/main" id="{F544FBB1-E04C-A9D6-0E23-7FA632F379B6}"/>
              </a:ext>
            </a:extLst>
          </p:cNvPr>
          <p:cNvSpPr/>
          <p:nvPr/>
        </p:nvSpPr>
        <p:spPr>
          <a:xfrm>
            <a:off x="7158753" y="2519508"/>
            <a:ext cx="423754" cy="423754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Gráfico 10" descr="Gráfico de barras com preenchimento sólido">
            <a:extLst>
              <a:ext uri="{FF2B5EF4-FFF2-40B4-BE49-F238E27FC236}">
                <a16:creationId xmlns:a16="http://schemas.microsoft.com/office/drawing/2014/main" id="{7B5958AF-7C9A-0B35-72B1-1D19D23AE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7383" y="4639208"/>
            <a:ext cx="483783" cy="483783"/>
          </a:xfrm>
          <a:prstGeom prst="rect">
            <a:avLst/>
          </a:prstGeom>
        </p:spPr>
      </p:pic>
      <p:pic>
        <p:nvPicPr>
          <p:cNvPr id="13" name="Gráfico 12" descr="Catálogo de endereços com preenchimento sólido">
            <a:extLst>
              <a:ext uri="{FF2B5EF4-FFF2-40B4-BE49-F238E27FC236}">
                <a16:creationId xmlns:a16="http://schemas.microsoft.com/office/drawing/2014/main" id="{F1715672-0B36-4AD7-CC59-5D9AE552EE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97314" y="5185618"/>
            <a:ext cx="456238" cy="456238"/>
          </a:xfrm>
          <a:prstGeom prst="rect">
            <a:avLst/>
          </a:prstGeom>
        </p:spPr>
      </p:pic>
      <p:pic>
        <p:nvPicPr>
          <p:cNvPr id="15" name="Graphic 88" descr="Cloud with solid fill">
            <a:extLst>
              <a:ext uri="{FF2B5EF4-FFF2-40B4-BE49-F238E27FC236}">
                <a16:creationId xmlns:a16="http://schemas.microsoft.com/office/drawing/2014/main" id="{20CDB89B-10E5-BF62-0123-182A262F3E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106" y="4592089"/>
            <a:ext cx="524171" cy="524171"/>
          </a:xfrm>
          <a:prstGeom prst="rect">
            <a:avLst/>
          </a:prstGeom>
        </p:spPr>
      </p:pic>
      <p:pic>
        <p:nvPicPr>
          <p:cNvPr id="33" name="Graphic 87" descr="Lock with solid fill">
            <a:extLst>
              <a:ext uri="{FF2B5EF4-FFF2-40B4-BE49-F238E27FC236}">
                <a16:creationId xmlns:a16="http://schemas.microsoft.com/office/drawing/2014/main" id="{92CC1060-01E7-D6F8-AD6B-8AC374FA4C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451380"/>
            <a:ext cx="532161" cy="532161"/>
          </a:xfrm>
          <a:prstGeom prst="rect">
            <a:avLst/>
          </a:prstGeom>
        </p:spPr>
      </p:pic>
      <p:pic>
        <p:nvPicPr>
          <p:cNvPr id="35" name="Gráfico 34" descr="Chave com preenchimento sólido">
            <a:extLst>
              <a:ext uri="{FF2B5EF4-FFF2-40B4-BE49-F238E27FC236}">
                <a16:creationId xmlns:a16="http://schemas.microsoft.com/office/drawing/2014/main" id="{89D98F30-6B25-585D-81BF-E82CE64CFB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7428" y="2524587"/>
            <a:ext cx="524171" cy="524171"/>
          </a:xfrm>
          <a:prstGeom prst="rect">
            <a:avLst/>
          </a:prstGeom>
        </p:spPr>
      </p:pic>
      <p:pic>
        <p:nvPicPr>
          <p:cNvPr id="36" name="Graphic 4" descr="Database with solid fill">
            <a:extLst>
              <a:ext uri="{FF2B5EF4-FFF2-40B4-BE49-F238E27FC236}">
                <a16:creationId xmlns:a16="http://schemas.microsoft.com/office/drawing/2014/main" id="{ED732B94-67BF-EA66-13F1-1236E8D635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67817"/>
            <a:ext cx="1257132" cy="12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25">
            <a:extLst>
              <a:ext uri="{FF2B5EF4-FFF2-40B4-BE49-F238E27FC236}">
                <a16:creationId xmlns:a16="http://schemas.microsoft.com/office/drawing/2014/main" id="{110F6D2D-4915-B991-8183-A0DF24BBA43B}"/>
              </a:ext>
            </a:extLst>
          </p:cNvPr>
          <p:cNvCxnSpPr/>
          <p:nvPr/>
        </p:nvCxnSpPr>
        <p:spPr>
          <a:xfrm flipV="1">
            <a:off x="8415302" y="3180520"/>
            <a:ext cx="1" cy="113342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Texto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Exemplo de </a:t>
            </a:r>
            <a:r>
              <a:rPr lang="pt-BR">
                <a:latin typeface="Arial Black" panose="020B0A04020102020204" pitchFamily="34" charset="0"/>
              </a:rPr>
              <a:t>interoperabilidade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5733145" y="1596568"/>
            <a:ext cx="0" cy="464400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808271" y="4105340"/>
            <a:ext cx="485434" cy="485434"/>
          </a:xfrm>
          <a:custGeom>
            <a:avLst/>
            <a:gdLst>
              <a:gd name="T0" fmla="*/ 77 w 156"/>
              <a:gd name="T1" fmla="*/ 156 h 156"/>
              <a:gd name="T2" fmla="*/ 0 w 156"/>
              <a:gd name="T3" fmla="*/ 78 h 156"/>
              <a:gd name="T4" fmla="*/ 78 w 156"/>
              <a:gd name="T5" fmla="*/ 0 h 156"/>
              <a:gd name="T6" fmla="*/ 156 w 156"/>
              <a:gd name="T7" fmla="*/ 78 h 156"/>
              <a:gd name="T8" fmla="*/ 77 w 156"/>
              <a:gd name="T9" fmla="*/ 156 h 156"/>
              <a:gd name="T10" fmla="*/ 53 w 156"/>
              <a:gd name="T11" fmla="*/ 118 h 156"/>
              <a:gd name="T12" fmla="*/ 60 w 156"/>
              <a:gd name="T13" fmla="*/ 127 h 156"/>
              <a:gd name="T14" fmla="*/ 68 w 156"/>
              <a:gd name="T15" fmla="*/ 121 h 156"/>
              <a:gd name="T16" fmla="*/ 74 w 156"/>
              <a:gd name="T17" fmla="*/ 102 h 156"/>
              <a:gd name="T18" fmla="*/ 78 w 156"/>
              <a:gd name="T19" fmla="*/ 98 h 156"/>
              <a:gd name="T20" fmla="*/ 81 w 156"/>
              <a:gd name="T21" fmla="*/ 102 h 156"/>
              <a:gd name="T22" fmla="*/ 87 w 156"/>
              <a:gd name="T23" fmla="*/ 121 h 156"/>
              <a:gd name="T24" fmla="*/ 97 w 156"/>
              <a:gd name="T25" fmla="*/ 127 h 156"/>
              <a:gd name="T26" fmla="*/ 102 w 156"/>
              <a:gd name="T27" fmla="*/ 116 h 156"/>
              <a:gd name="T28" fmla="*/ 97 w 156"/>
              <a:gd name="T29" fmla="*/ 103 h 156"/>
              <a:gd name="T30" fmla="*/ 93 w 156"/>
              <a:gd name="T31" fmla="*/ 75 h 156"/>
              <a:gd name="T32" fmla="*/ 96 w 156"/>
              <a:gd name="T33" fmla="*/ 71 h 156"/>
              <a:gd name="T34" fmla="*/ 111 w 156"/>
              <a:gd name="T35" fmla="*/ 66 h 156"/>
              <a:gd name="T36" fmla="*/ 116 w 156"/>
              <a:gd name="T37" fmla="*/ 56 h 156"/>
              <a:gd name="T38" fmla="*/ 106 w 156"/>
              <a:gd name="T39" fmla="*/ 52 h 156"/>
              <a:gd name="T40" fmla="*/ 50 w 156"/>
              <a:gd name="T41" fmla="*/ 52 h 156"/>
              <a:gd name="T42" fmla="*/ 39 w 156"/>
              <a:gd name="T43" fmla="*/ 55 h 156"/>
              <a:gd name="T44" fmla="*/ 44 w 156"/>
              <a:gd name="T45" fmla="*/ 66 h 156"/>
              <a:gd name="T46" fmla="*/ 59 w 156"/>
              <a:gd name="T47" fmla="*/ 71 h 156"/>
              <a:gd name="T48" fmla="*/ 62 w 156"/>
              <a:gd name="T49" fmla="*/ 74 h 156"/>
              <a:gd name="T50" fmla="*/ 61 w 156"/>
              <a:gd name="T51" fmla="*/ 94 h 156"/>
              <a:gd name="T52" fmla="*/ 54 w 156"/>
              <a:gd name="T53" fmla="*/ 115 h 156"/>
              <a:gd name="T54" fmla="*/ 53 w 156"/>
              <a:gd name="T55" fmla="*/ 118 h 156"/>
              <a:gd name="T56" fmla="*/ 78 w 156"/>
              <a:gd name="T57" fmla="*/ 49 h 156"/>
              <a:gd name="T58" fmla="*/ 90 w 156"/>
              <a:gd name="T59" fmla="*/ 36 h 156"/>
              <a:gd name="T60" fmla="*/ 78 w 156"/>
              <a:gd name="T61" fmla="*/ 24 h 156"/>
              <a:gd name="T62" fmla="*/ 65 w 156"/>
              <a:gd name="T63" fmla="*/ 36 h 156"/>
              <a:gd name="T64" fmla="*/ 78 w 156"/>
              <a:gd name="T65" fmla="*/ 49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6" h="156">
                <a:moveTo>
                  <a:pt x="77" y="156"/>
                </a:moveTo>
                <a:cubicBezTo>
                  <a:pt x="35" y="156"/>
                  <a:pt x="0" y="121"/>
                  <a:pt x="0" y="78"/>
                </a:cubicBezTo>
                <a:cubicBezTo>
                  <a:pt x="0" y="34"/>
                  <a:pt x="34" y="0"/>
                  <a:pt x="78" y="0"/>
                </a:cubicBezTo>
                <a:cubicBezTo>
                  <a:pt x="121" y="0"/>
                  <a:pt x="156" y="35"/>
                  <a:pt x="156" y="78"/>
                </a:cubicBezTo>
                <a:cubicBezTo>
                  <a:pt x="155" y="121"/>
                  <a:pt x="121" y="156"/>
                  <a:pt x="77" y="156"/>
                </a:cubicBezTo>
                <a:close/>
                <a:moveTo>
                  <a:pt x="53" y="118"/>
                </a:moveTo>
                <a:cubicBezTo>
                  <a:pt x="53" y="123"/>
                  <a:pt x="56" y="126"/>
                  <a:pt x="60" y="127"/>
                </a:cubicBezTo>
                <a:cubicBezTo>
                  <a:pt x="63" y="128"/>
                  <a:pt x="66" y="126"/>
                  <a:pt x="68" y="121"/>
                </a:cubicBezTo>
                <a:cubicBezTo>
                  <a:pt x="70" y="115"/>
                  <a:pt x="72" y="109"/>
                  <a:pt x="74" y="102"/>
                </a:cubicBezTo>
                <a:cubicBezTo>
                  <a:pt x="75" y="101"/>
                  <a:pt x="77" y="99"/>
                  <a:pt x="78" y="98"/>
                </a:cubicBezTo>
                <a:cubicBezTo>
                  <a:pt x="79" y="99"/>
                  <a:pt x="80" y="100"/>
                  <a:pt x="81" y="102"/>
                </a:cubicBezTo>
                <a:cubicBezTo>
                  <a:pt x="83" y="108"/>
                  <a:pt x="85" y="115"/>
                  <a:pt x="87" y="121"/>
                </a:cubicBezTo>
                <a:cubicBezTo>
                  <a:pt x="89" y="126"/>
                  <a:pt x="93" y="128"/>
                  <a:pt x="97" y="127"/>
                </a:cubicBezTo>
                <a:cubicBezTo>
                  <a:pt x="101" y="125"/>
                  <a:pt x="103" y="121"/>
                  <a:pt x="102" y="116"/>
                </a:cubicBezTo>
                <a:cubicBezTo>
                  <a:pt x="100" y="112"/>
                  <a:pt x="99" y="107"/>
                  <a:pt x="97" y="103"/>
                </a:cubicBezTo>
                <a:cubicBezTo>
                  <a:pt x="94" y="94"/>
                  <a:pt x="92" y="85"/>
                  <a:pt x="93" y="75"/>
                </a:cubicBezTo>
                <a:cubicBezTo>
                  <a:pt x="93" y="73"/>
                  <a:pt x="94" y="72"/>
                  <a:pt x="96" y="71"/>
                </a:cubicBezTo>
                <a:cubicBezTo>
                  <a:pt x="101" y="69"/>
                  <a:pt x="106" y="68"/>
                  <a:pt x="111" y="66"/>
                </a:cubicBezTo>
                <a:cubicBezTo>
                  <a:pt x="117" y="64"/>
                  <a:pt x="118" y="60"/>
                  <a:pt x="116" y="56"/>
                </a:cubicBezTo>
                <a:cubicBezTo>
                  <a:pt x="115" y="51"/>
                  <a:pt x="110" y="50"/>
                  <a:pt x="106" y="52"/>
                </a:cubicBezTo>
                <a:cubicBezTo>
                  <a:pt x="87" y="60"/>
                  <a:pt x="68" y="60"/>
                  <a:pt x="50" y="52"/>
                </a:cubicBezTo>
                <a:cubicBezTo>
                  <a:pt x="45" y="50"/>
                  <a:pt x="41" y="51"/>
                  <a:pt x="39" y="55"/>
                </a:cubicBezTo>
                <a:cubicBezTo>
                  <a:pt x="37" y="60"/>
                  <a:pt x="39" y="64"/>
                  <a:pt x="44" y="66"/>
                </a:cubicBezTo>
                <a:cubicBezTo>
                  <a:pt x="49" y="68"/>
                  <a:pt x="54" y="69"/>
                  <a:pt x="59" y="71"/>
                </a:cubicBezTo>
                <a:cubicBezTo>
                  <a:pt x="61" y="71"/>
                  <a:pt x="62" y="73"/>
                  <a:pt x="62" y="74"/>
                </a:cubicBezTo>
                <a:cubicBezTo>
                  <a:pt x="62" y="80"/>
                  <a:pt x="62" y="87"/>
                  <a:pt x="61" y="94"/>
                </a:cubicBezTo>
                <a:cubicBezTo>
                  <a:pt x="59" y="101"/>
                  <a:pt x="56" y="108"/>
                  <a:pt x="54" y="115"/>
                </a:cubicBezTo>
                <a:cubicBezTo>
                  <a:pt x="54" y="116"/>
                  <a:pt x="53" y="118"/>
                  <a:pt x="53" y="118"/>
                </a:cubicBezTo>
                <a:close/>
                <a:moveTo>
                  <a:pt x="78" y="49"/>
                </a:moveTo>
                <a:cubicBezTo>
                  <a:pt x="85" y="49"/>
                  <a:pt x="90" y="43"/>
                  <a:pt x="90" y="36"/>
                </a:cubicBezTo>
                <a:cubicBezTo>
                  <a:pt x="90" y="30"/>
                  <a:pt x="85" y="24"/>
                  <a:pt x="78" y="24"/>
                </a:cubicBezTo>
                <a:cubicBezTo>
                  <a:pt x="71" y="24"/>
                  <a:pt x="65" y="29"/>
                  <a:pt x="65" y="36"/>
                </a:cubicBezTo>
                <a:cubicBezTo>
                  <a:pt x="65" y="43"/>
                  <a:pt x="71" y="49"/>
                  <a:pt x="78" y="4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4" name="Grupo 13"/>
          <p:cNvGrpSpPr/>
          <p:nvPr/>
        </p:nvGrpSpPr>
        <p:grpSpPr>
          <a:xfrm>
            <a:off x="1048487" y="2058355"/>
            <a:ext cx="480338" cy="418534"/>
            <a:chOff x="8089901" y="2343150"/>
            <a:chExt cx="703263" cy="612776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089901" y="2343150"/>
              <a:ext cx="703263" cy="311150"/>
            </a:xfrm>
            <a:custGeom>
              <a:avLst/>
              <a:gdLst>
                <a:gd name="T0" fmla="*/ 92 w 187"/>
                <a:gd name="T1" fmla="*/ 83 h 83"/>
                <a:gd name="T2" fmla="*/ 77 w 187"/>
                <a:gd name="T3" fmla="*/ 48 h 83"/>
                <a:gd name="T4" fmla="*/ 66 w 187"/>
                <a:gd name="T5" fmla="*/ 39 h 83"/>
                <a:gd name="T6" fmla="*/ 56 w 187"/>
                <a:gd name="T7" fmla="*/ 49 h 83"/>
                <a:gd name="T8" fmla="*/ 16 w 187"/>
                <a:gd name="T9" fmla="*/ 74 h 83"/>
                <a:gd name="T10" fmla="*/ 1 w 187"/>
                <a:gd name="T11" fmla="*/ 58 h 83"/>
                <a:gd name="T12" fmla="*/ 30 w 187"/>
                <a:gd name="T13" fmla="*/ 9 h 83"/>
                <a:gd name="T14" fmla="*/ 86 w 187"/>
                <a:gd name="T15" fmla="*/ 18 h 83"/>
                <a:gd name="T16" fmla="*/ 99 w 187"/>
                <a:gd name="T17" fmla="*/ 18 h 83"/>
                <a:gd name="T18" fmla="*/ 158 w 187"/>
                <a:gd name="T19" fmla="*/ 11 h 83"/>
                <a:gd name="T20" fmla="*/ 182 w 187"/>
                <a:gd name="T21" fmla="*/ 67 h 83"/>
                <a:gd name="T22" fmla="*/ 174 w 187"/>
                <a:gd name="T23" fmla="*/ 73 h 83"/>
                <a:gd name="T24" fmla="*/ 142 w 187"/>
                <a:gd name="T25" fmla="*/ 73 h 83"/>
                <a:gd name="T26" fmla="*/ 129 w 187"/>
                <a:gd name="T27" fmla="*/ 66 h 83"/>
                <a:gd name="T28" fmla="*/ 115 w 187"/>
                <a:gd name="T29" fmla="*/ 51 h 83"/>
                <a:gd name="T30" fmla="*/ 101 w 187"/>
                <a:gd name="T31" fmla="*/ 66 h 83"/>
                <a:gd name="T32" fmla="*/ 92 w 187"/>
                <a:gd name="T3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" h="83">
                  <a:moveTo>
                    <a:pt x="92" y="83"/>
                  </a:moveTo>
                  <a:cubicBezTo>
                    <a:pt x="87" y="70"/>
                    <a:pt x="82" y="59"/>
                    <a:pt x="77" y="48"/>
                  </a:cubicBezTo>
                  <a:cubicBezTo>
                    <a:pt x="75" y="44"/>
                    <a:pt x="69" y="39"/>
                    <a:pt x="66" y="39"/>
                  </a:cubicBezTo>
                  <a:cubicBezTo>
                    <a:pt x="62" y="40"/>
                    <a:pt x="56" y="45"/>
                    <a:pt x="56" y="49"/>
                  </a:cubicBezTo>
                  <a:cubicBezTo>
                    <a:pt x="51" y="71"/>
                    <a:pt x="37" y="76"/>
                    <a:pt x="16" y="74"/>
                  </a:cubicBezTo>
                  <a:cubicBezTo>
                    <a:pt x="2" y="72"/>
                    <a:pt x="2" y="73"/>
                    <a:pt x="1" y="58"/>
                  </a:cubicBezTo>
                  <a:cubicBezTo>
                    <a:pt x="0" y="36"/>
                    <a:pt x="11" y="18"/>
                    <a:pt x="30" y="9"/>
                  </a:cubicBezTo>
                  <a:cubicBezTo>
                    <a:pt x="51" y="0"/>
                    <a:pt x="69" y="3"/>
                    <a:pt x="86" y="18"/>
                  </a:cubicBezTo>
                  <a:cubicBezTo>
                    <a:pt x="91" y="23"/>
                    <a:pt x="94" y="23"/>
                    <a:pt x="99" y="18"/>
                  </a:cubicBezTo>
                  <a:cubicBezTo>
                    <a:pt x="116" y="2"/>
                    <a:pt x="139" y="0"/>
                    <a:pt x="158" y="11"/>
                  </a:cubicBezTo>
                  <a:cubicBezTo>
                    <a:pt x="177" y="22"/>
                    <a:pt x="187" y="44"/>
                    <a:pt x="182" y="67"/>
                  </a:cubicBezTo>
                  <a:cubicBezTo>
                    <a:pt x="181" y="69"/>
                    <a:pt x="177" y="73"/>
                    <a:pt x="174" y="73"/>
                  </a:cubicBezTo>
                  <a:cubicBezTo>
                    <a:pt x="163" y="74"/>
                    <a:pt x="153" y="73"/>
                    <a:pt x="142" y="73"/>
                  </a:cubicBezTo>
                  <a:cubicBezTo>
                    <a:pt x="135" y="74"/>
                    <a:pt x="132" y="72"/>
                    <a:pt x="129" y="66"/>
                  </a:cubicBezTo>
                  <a:cubicBezTo>
                    <a:pt x="126" y="59"/>
                    <a:pt x="125" y="51"/>
                    <a:pt x="115" y="51"/>
                  </a:cubicBezTo>
                  <a:cubicBezTo>
                    <a:pt x="105" y="51"/>
                    <a:pt x="105" y="60"/>
                    <a:pt x="101" y="66"/>
                  </a:cubicBezTo>
                  <a:cubicBezTo>
                    <a:pt x="98" y="71"/>
                    <a:pt x="96" y="76"/>
                    <a:pt x="92" y="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147051" y="2620963"/>
              <a:ext cx="569913" cy="334963"/>
            </a:xfrm>
            <a:custGeom>
              <a:avLst/>
              <a:gdLst>
                <a:gd name="T0" fmla="*/ 100 w 152"/>
                <a:gd name="T1" fmla="*/ 9 h 89"/>
                <a:gd name="T2" fmla="*/ 152 w 152"/>
                <a:gd name="T3" fmla="*/ 20 h 89"/>
                <a:gd name="T4" fmla="*/ 149 w 152"/>
                <a:gd name="T5" fmla="*/ 24 h 89"/>
                <a:gd name="T6" fmla="*/ 91 w 152"/>
                <a:gd name="T7" fmla="*/ 79 h 89"/>
                <a:gd name="T8" fmla="*/ 64 w 152"/>
                <a:gd name="T9" fmla="*/ 79 h 89"/>
                <a:gd name="T10" fmla="*/ 0 w 152"/>
                <a:gd name="T11" fmla="*/ 19 h 89"/>
                <a:gd name="T12" fmla="*/ 30 w 152"/>
                <a:gd name="T13" fmla="*/ 19 h 89"/>
                <a:gd name="T14" fmla="*/ 52 w 152"/>
                <a:gd name="T15" fmla="*/ 0 h 89"/>
                <a:gd name="T16" fmla="*/ 66 w 152"/>
                <a:gd name="T17" fmla="*/ 31 h 89"/>
                <a:gd name="T18" fmla="*/ 77 w 152"/>
                <a:gd name="T19" fmla="*/ 41 h 89"/>
                <a:gd name="T20" fmla="*/ 88 w 152"/>
                <a:gd name="T21" fmla="*/ 32 h 89"/>
                <a:gd name="T22" fmla="*/ 100 w 152"/>
                <a:gd name="T23" fmla="*/ 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89">
                  <a:moveTo>
                    <a:pt x="100" y="9"/>
                  </a:moveTo>
                  <a:cubicBezTo>
                    <a:pt x="115" y="26"/>
                    <a:pt x="135" y="16"/>
                    <a:pt x="152" y="20"/>
                  </a:cubicBezTo>
                  <a:cubicBezTo>
                    <a:pt x="151" y="21"/>
                    <a:pt x="151" y="23"/>
                    <a:pt x="149" y="24"/>
                  </a:cubicBezTo>
                  <a:cubicBezTo>
                    <a:pt x="130" y="42"/>
                    <a:pt x="110" y="60"/>
                    <a:pt x="91" y="79"/>
                  </a:cubicBezTo>
                  <a:cubicBezTo>
                    <a:pt x="79" y="89"/>
                    <a:pt x="75" y="89"/>
                    <a:pt x="64" y="79"/>
                  </a:cubicBezTo>
                  <a:cubicBezTo>
                    <a:pt x="43" y="60"/>
                    <a:pt x="23" y="40"/>
                    <a:pt x="0" y="19"/>
                  </a:cubicBezTo>
                  <a:cubicBezTo>
                    <a:pt x="11" y="19"/>
                    <a:pt x="21" y="19"/>
                    <a:pt x="30" y="19"/>
                  </a:cubicBezTo>
                  <a:cubicBezTo>
                    <a:pt x="41" y="18"/>
                    <a:pt x="47" y="11"/>
                    <a:pt x="52" y="0"/>
                  </a:cubicBezTo>
                  <a:cubicBezTo>
                    <a:pt x="57" y="12"/>
                    <a:pt x="61" y="22"/>
                    <a:pt x="66" y="31"/>
                  </a:cubicBezTo>
                  <a:cubicBezTo>
                    <a:pt x="68" y="36"/>
                    <a:pt x="73" y="41"/>
                    <a:pt x="77" y="41"/>
                  </a:cubicBezTo>
                  <a:cubicBezTo>
                    <a:pt x="81" y="41"/>
                    <a:pt x="86" y="36"/>
                    <a:pt x="88" y="32"/>
                  </a:cubicBezTo>
                  <a:cubicBezTo>
                    <a:pt x="93" y="25"/>
                    <a:pt x="96" y="17"/>
                    <a:pt x="10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0" name="Freeform 8"/>
          <p:cNvSpPr>
            <a:spLocks noEditPoints="1"/>
          </p:cNvSpPr>
          <p:nvPr/>
        </p:nvSpPr>
        <p:spPr bwMode="auto">
          <a:xfrm>
            <a:off x="4555419" y="1854583"/>
            <a:ext cx="368012" cy="427182"/>
          </a:xfrm>
          <a:custGeom>
            <a:avLst/>
            <a:gdLst>
              <a:gd name="T0" fmla="*/ 101 w 108"/>
              <a:gd name="T1" fmla="*/ 109 h 125"/>
              <a:gd name="T2" fmla="*/ 98 w 108"/>
              <a:gd name="T3" fmla="*/ 122 h 125"/>
              <a:gd name="T4" fmla="*/ 86 w 108"/>
              <a:gd name="T5" fmla="*/ 124 h 125"/>
              <a:gd name="T6" fmla="*/ 78 w 108"/>
              <a:gd name="T7" fmla="*/ 119 h 125"/>
              <a:gd name="T8" fmla="*/ 77 w 108"/>
              <a:gd name="T9" fmla="*/ 109 h 125"/>
              <a:gd name="T10" fmla="*/ 31 w 108"/>
              <a:gd name="T11" fmla="*/ 109 h 125"/>
              <a:gd name="T12" fmla="*/ 31 w 108"/>
              <a:gd name="T13" fmla="*/ 116 h 125"/>
              <a:gd name="T14" fmla="*/ 22 w 108"/>
              <a:gd name="T15" fmla="*/ 124 h 125"/>
              <a:gd name="T16" fmla="*/ 16 w 108"/>
              <a:gd name="T17" fmla="*/ 124 h 125"/>
              <a:gd name="T18" fmla="*/ 8 w 108"/>
              <a:gd name="T19" fmla="*/ 117 h 125"/>
              <a:gd name="T20" fmla="*/ 8 w 108"/>
              <a:gd name="T21" fmla="*/ 113 h 125"/>
              <a:gd name="T22" fmla="*/ 8 w 108"/>
              <a:gd name="T23" fmla="*/ 109 h 125"/>
              <a:gd name="T24" fmla="*/ 0 w 108"/>
              <a:gd name="T25" fmla="*/ 98 h 125"/>
              <a:gd name="T26" fmla="*/ 0 w 108"/>
              <a:gd name="T27" fmla="*/ 23 h 125"/>
              <a:gd name="T28" fmla="*/ 7 w 108"/>
              <a:gd name="T29" fmla="*/ 11 h 125"/>
              <a:gd name="T30" fmla="*/ 27 w 108"/>
              <a:gd name="T31" fmla="*/ 4 h 125"/>
              <a:gd name="T32" fmla="*/ 90 w 108"/>
              <a:gd name="T33" fmla="*/ 6 h 125"/>
              <a:gd name="T34" fmla="*/ 103 w 108"/>
              <a:gd name="T35" fmla="*/ 12 h 125"/>
              <a:gd name="T36" fmla="*/ 108 w 108"/>
              <a:gd name="T37" fmla="*/ 23 h 125"/>
              <a:gd name="T38" fmla="*/ 108 w 108"/>
              <a:gd name="T39" fmla="*/ 98 h 125"/>
              <a:gd name="T40" fmla="*/ 101 w 108"/>
              <a:gd name="T41" fmla="*/ 109 h 125"/>
              <a:gd name="T42" fmla="*/ 54 w 108"/>
              <a:gd name="T43" fmla="*/ 70 h 125"/>
              <a:gd name="T44" fmla="*/ 84 w 108"/>
              <a:gd name="T45" fmla="*/ 70 h 125"/>
              <a:gd name="T46" fmla="*/ 93 w 108"/>
              <a:gd name="T47" fmla="*/ 62 h 125"/>
              <a:gd name="T48" fmla="*/ 93 w 108"/>
              <a:gd name="T49" fmla="*/ 33 h 125"/>
              <a:gd name="T50" fmla="*/ 84 w 108"/>
              <a:gd name="T51" fmla="*/ 24 h 125"/>
              <a:gd name="T52" fmla="*/ 24 w 108"/>
              <a:gd name="T53" fmla="*/ 24 h 125"/>
              <a:gd name="T54" fmla="*/ 15 w 108"/>
              <a:gd name="T55" fmla="*/ 33 h 125"/>
              <a:gd name="T56" fmla="*/ 15 w 108"/>
              <a:gd name="T57" fmla="*/ 61 h 125"/>
              <a:gd name="T58" fmla="*/ 24 w 108"/>
              <a:gd name="T59" fmla="*/ 70 h 125"/>
              <a:gd name="T60" fmla="*/ 54 w 108"/>
              <a:gd name="T61" fmla="*/ 70 h 125"/>
              <a:gd name="T62" fmla="*/ 20 w 108"/>
              <a:gd name="T63" fmla="*/ 98 h 125"/>
              <a:gd name="T64" fmla="*/ 27 w 108"/>
              <a:gd name="T65" fmla="*/ 89 h 125"/>
              <a:gd name="T66" fmla="*/ 20 w 108"/>
              <a:gd name="T67" fmla="*/ 82 h 125"/>
              <a:gd name="T68" fmla="*/ 11 w 108"/>
              <a:gd name="T69" fmla="*/ 90 h 125"/>
              <a:gd name="T70" fmla="*/ 20 w 108"/>
              <a:gd name="T71" fmla="*/ 98 h 125"/>
              <a:gd name="T72" fmla="*/ 97 w 108"/>
              <a:gd name="T73" fmla="*/ 89 h 125"/>
              <a:gd name="T74" fmla="*/ 89 w 108"/>
              <a:gd name="T75" fmla="*/ 82 h 125"/>
              <a:gd name="T76" fmla="*/ 81 w 108"/>
              <a:gd name="T77" fmla="*/ 90 h 125"/>
              <a:gd name="T78" fmla="*/ 89 w 108"/>
              <a:gd name="T79" fmla="*/ 98 h 125"/>
              <a:gd name="T80" fmla="*/ 97 w 108"/>
              <a:gd name="T81" fmla="*/ 8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8" h="125">
                <a:moveTo>
                  <a:pt x="101" y="109"/>
                </a:moveTo>
                <a:cubicBezTo>
                  <a:pt x="100" y="114"/>
                  <a:pt x="102" y="119"/>
                  <a:pt x="98" y="122"/>
                </a:cubicBezTo>
                <a:cubicBezTo>
                  <a:pt x="94" y="125"/>
                  <a:pt x="90" y="124"/>
                  <a:pt x="86" y="124"/>
                </a:cubicBezTo>
                <a:cubicBezTo>
                  <a:pt x="82" y="124"/>
                  <a:pt x="79" y="123"/>
                  <a:pt x="78" y="119"/>
                </a:cubicBezTo>
                <a:cubicBezTo>
                  <a:pt x="77" y="116"/>
                  <a:pt x="77" y="113"/>
                  <a:pt x="77" y="109"/>
                </a:cubicBezTo>
                <a:cubicBezTo>
                  <a:pt x="62" y="109"/>
                  <a:pt x="47" y="109"/>
                  <a:pt x="31" y="109"/>
                </a:cubicBezTo>
                <a:cubicBezTo>
                  <a:pt x="31" y="111"/>
                  <a:pt x="31" y="113"/>
                  <a:pt x="31" y="116"/>
                </a:cubicBezTo>
                <a:cubicBezTo>
                  <a:pt x="31" y="121"/>
                  <a:pt x="28" y="124"/>
                  <a:pt x="22" y="124"/>
                </a:cubicBezTo>
                <a:cubicBezTo>
                  <a:pt x="20" y="124"/>
                  <a:pt x="18" y="124"/>
                  <a:pt x="16" y="124"/>
                </a:cubicBezTo>
                <a:cubicBezTo>
                  <a:pt x="11" y="124"/>
                  <a:pt x="9" y="122"/>
                  <a:pt x="8" y="117"/>
                </a:cubicBezTo>
                <a:cubicBezTo>
                  <a:pt x="8" y="116"/>
                  <a:pt x="8" y="115"/>
                  <a:pt x="8" y="113"/>
                </a:cubicBezTo>
                <a:cubicBezTo>
                  <a:pt x="8" y="112"/>
                  <a:pt x="8" y="111"/>
                  <a:pt x="8" y="109"/>
                </a:cubicBezTo>
                <a:cubicBezTo>
                  <a:pt x="1" y="106"/>
                  <a:pt x="0" y="105"/>
                  <a:pt x="0" y="98"/>
                </a:cubicBezTo>
                <a:cubicBezTo>
                  <a:pt x="0" y="73"/>
                  <a:pt x="0" y="48"/>
                  <a:pt x="0" y="23"/>
                </a:cubicBezTo>
                <a:cubicBezTo>
                  <a:pt x="0" y="17"/>
                  <a:pt x="3" y="14"/>
                  <a:pt x="7" y="11"/>
                </a:cubicBezTo>
                <a:cubicBezTo>
                  <a:pt x="13" y="7"/>
                  <a:pt x="20" y="5"/>
                  <a:pt x="27" y="4"/>
                </a:cubicBezTo>
                <a:cubicBezTo>
                  <a:pt x="48" y="0"/>
                  <a:pt x="69" y="0"/>
                  <a:pt x="90" y="6"/>
                </a:cubicBezTo>
                <a:cubicBezTo>
                  <a:pt x="94" y="7"/>
                  <a:pt x="99" y="9"/>
                  <a:pt x="103" y="12"/>
                </a:cubicBezTo>
                <a:cubicBezTo>
                  <a:pt x="106" y="14"/>
                  <a:pt x="108" y="18"/>
                  <a:pt x="108" y="23"/>
                </a:cubicBezTo>
                <a:cubicBezTo>
                  <a:pt x="108" y="48"/>
                  <a:pt x="108" y="73"/>
                  <a:pt x="108" y="98"/>
                </a:cubicBezTo>
                <a:cubicBezTo>
                  <a:pt x="108" y="105"/>
                  <a:pt x="107" y="107"/>
                  <a:pt x="101" y="109"/>
                </a:cubicBezTo>
                <a:close/>
                <a:moveTo>
                  <a:pt x="54" y="70"/>
                </a:moveTo>
                <a:cubicBezTo>
                  <a:pt x="64" y="70"/>
                  <a:pt x="74" y="70"/>
                  <a:pt x="84" y="70"/>
                </a:cubicBezTo>
                <a:cubicBezTo>
                  <a:pt x="90" y="70"/>
                  <a:pt x="93" y="68"/>
                  <a:pt x="93" y="62"/>
                </a:cubicBezTo>
                <a:cubicBezTo>
                  <a:pt x="93" y="52"/>
                  <a:pt x="93" y="42"/>
                  <a:pt x="93" y="33"/>
                </a:cubicBezTo>
                <a:cubicBezTo>
                  <a:pt x="93" y="27"/>
                  <a:pt x="90" y="24"/>
                  <a:pt x="84" y="24"/>
                </a:cubicBezTo>
                <a:cubicBezTo>
                  <a:pt x="64" y="24"/>
                  <a:pt x="44" y="24"/>
                  <a:pt x="24" y="24"/>
                </a:cubicBezTo>
                <a:cubicBezTo>
                  <a:pt x="18" y="24"/>
                  <a:pt x="15" y="27"/>
                  <a:pt x="15" y="33"/>
                </a:cubicBezTo>
                <a:cubicBezTo>
                  <a:pt x="15" y="42"/>
                  <a:pt x="15" y="52"/>
                  <a:pt x="15" y="61"/>
                </a:cubicBezTo>
                <a:cubicBezTo>
                  <a:pt x="15" y="68"/>
                  <a:pt x="18" y="70"/>
                  <a:pt x="24" y="70"/>
                </a:cubicBezTo>
                <a:cubicBezTo>
                  <a:pt x="34" y="70"/>
                  <a:pt x="44" y="70"/>
                  <a:pt x="54" y="70"/>
                </a:cubicBezTo>
                <a:close/>
                <a:moveTo>
                  <a:pt x="20" y="98"/>
                </a:moveTo>
                <a:cubicBezTo>
                  <a:pt x="24" y="98"/>
                  <a:pt x="28" y="94"/>
                  <a:pt x="27" y="89"/>
                </a:cubicBezTo>
                <a:cubicBezTo>
                  <a:pt x="27" y="85"/>
                  <a:pt x="24" y="82"/>
                  <a:pt x="20" y="82"/>
                </a:cubicBezTo>
                <a:cubicBezTo>
                  <a:pt x="15" y="82"/>
                  <a:pt x="11" y="85"/>
                  <a:pt x="11" y="90"/>
                </a:cubicBezTo>
                <a:cubicBezTo>
                  <a:pt x="11" y="94"/>
                  <a:pt x="15" y="98"/>
                  <a:pt x="20" y="98"/>
                </a:cubicBezTo>
                <a:close/>
                <a:moveTo>
                  <a:pt x="97" y="89"/>
                </a:moveTo>
                <a:cubicBezTo>
                  <a:pt x="97" y="85"/>
                  <a:pt x="94" y="82"/>
                  <a:pt x="89" y="82"/>
                </a:cubicBezTo>
                <a:cubicBezTo>
                  <a:pt x="84" y="82"/>
                  <a:pt x="81" y="85"/>
                  <a:pt x="81" y="90"/>
                </a:cubicBezTo>
                <a:cubicBezTo>
                  <a:pt x="81" y="94"/>
                  <a:pt x="85" y="98"/>
                  <a:pt x="89" y="98"/>
                </a:cubicBezTo>
                <a:cubicBezTo>
                  <a:pt x="94" y="98"/>
                  <a:pt x="97" y="94"/>
                  <a:pt x="97" y="8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15" name="Grupo 14"/>
          <p:cNvGrpSpPr/>
          <p:nvPr/>
        </p:nvGrpSpPr>
        <p:grpSpPr>
          <a:xfrm>
            <a:off x="2812863" y="1925259"/>
            <a:ext cx="476251" cy="384175"/>
            <a:chOff x="8240713" y="4248150"/>
            <a:chExt cx="476251" cy="384175"/>
          </a:xfrm>
        </p:grpSpPr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240713" y="4248150"/>
              <a:ext cx="382588" cy="192088"/>
            </a:xfrm>
            <a:custGeom>
              <a:avLst/>
              <a:gdLst>
                <a:gd name="T0" fmla="*/ 36 w 102"/>
                <a:gd name="T1" fmla="*/ 51 h 51"/>
                <a:gd name="T2" fmla="*/ 5 w 102"/>
                <a:gd name="T3" fmla="*/ 51 h 51"/>
                <a:gd name="T4" fmla="*/ 0 w 102"/>
                <a:gd name="T5" fmla="*/ 46 h 51"/>
                <a:gd name="T6" fmla="*/ 0 w 102"/>
                <a:gd name="T7" fmla="*/ 33 h 51"/>
                <a:gd name="T8" fmla="*/ 13 w 102"/>
                <a:gd name="T9" fmla="*/ 19 h 51"/>
                <a:gd name="T10" fmla="*/ 22 w 102"/>
                <a:gd name="T11" fmla="*/ 19 h 51"/>
                <a:gd name="T12" fmla="*/ 25 w 102"/>
                <a:gd name="T13" fmla="*/ 16 h 51"/>
                <a:gd name="T14" fmla="*/ 25 w 102"/>
                <a:gd name="T15" fmla="*/ 11 h 51"/>
                <a:gd name="T16" fmla="*/ 37 w 102"/>
                <a:gd name="T17" fmla="*/ 0 h 51"/>
                <a:gd name="T18" fmla="*/ 64 w 102"/>
                <a:gd name="T19" fmla="*/ 0 h 51"/>
                <a:gd name="T20" fmla="*/ 76 w 102"/>
                <a:gd name="T21" fmla="*/ 12 h 51"/>
                <a:gd name="T22" fmla="*/ 83 w 102"/>
                <a:gd name="T23" fmla="*/ 19 h 51"/>
                <a:gd name="T24" fmla="*/ 88 w 102"/>
                <a:gd name="T25" fmla="*/ 19 h 51"/>
                <a:gd name="T26" fmla="*/ 101 w 102"/>
                <a:gd name="T27" fmla="*/ 36 h 51"/>
                <a:gd name="T28" fmla="*/ 99 w 102"/>
                <a:gd name="T29" fmla="*/ 38 h 51"/>
                <a:gd name="T30" fmla="*/ 73 w 102"/>
                <a:gd name="T31" fmla="*/ 49 h 51"/>
                <a:gd name="T32" fmla="*/ 68 w 102"/>
                <a:gd name="T33" fmla="*/ 51 h 51"/>
                <a:gd name="T34" fmla="*/ 36 w 102"/>
                <a:gd name="T35" fmla="*/ 51 h 51"/>
                <a:gd name="T36" fmla="*/ 51 w 102"/>
                <a:gd name="T37" fmla="*/ 19 h 51"/>
                <a:gd name="T38" fmla="*/ 63 w 102"/>
                <a:gd name="T39" fmla="*/ 19 h 51"/>
                <a:gd name="T40" fmla="*/ 66 w 102"/>
                <a:gd name="T41" fmla="*/ 16 h 51"/>
                <a:gd name="T42" fmla="*/ 64 w 102"/>
                <a:gd name="T43" fmla="*/ 10 h 51"/>
                <a:gd name="T44" fmla="*/ 38 w 102"/>
                <a:gd name="T45" fmla="*/ 9 h 51"/>
                <a:gd name="T46" fmla="*/ 35 w 102"/>
                <a:gd name="T47" fmla="*/ 15 h 51"/>
                <a:gd name="T48" fmla="*/ 38 w 102"/>
                <a:gd name="T49" fmla="*/ 19 h 51"/>
                <a:gd name="T50" fmla="*/ 51 w 102"/>
                <a:gd name="T51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51">
                  <a:moveTo>
                    <a:pt x="36" y="51"/>
                  </a:moveTo>
                  <a:cubicBezTo>
                    <a:pt x="25" y="51"/>
                    <a:pt x="15" y="51"/>
                    <a:pt x="5" y="51"/>
                  </a:cubicBezTo>
                  <a:cubicBezTo>
                    <a:pt x="1" y="51"/>
                    <a:pt x="0" y="50"/>
                    <a:pt x="0" y="46"/>
                  </a:cubicBezTo>
                  <a:cubicBezTo>
                    <a:pt x="0" y="42"/>
                    <a:pt x="0" y="37"/>
                    <a:pt x="0" y="33"/>
                  </a:cubicBezTo>
                  <a:cubicBezTo>
                    <a:pt x="0" y="24"/>
                    <a:pt x="5" y="19"/>
                    <a:pt x="13" y="19"/>
                  </a:cubicBezTo>
                  <a:cubicBezTo>
                    <a:pt x="16" y="19"/>
                    <a:pt x="19" y="19"/>
                    <a:pt x="22" y="19"/>
                  </a:cubicBezTo>
                  <a:cubicBezTo>
                    <a:pt x="25" y="19"/>
                    <a:pt x="25" y="18"/>
                    <a:pt x="25" y="16"/>
                  </a:cubicBezTo>
                  <a:cubicBezTo>
                    <a:pt x="25" y="14"/>
                    <a:pt x="25" y="12"/>
                    <a:pt x="25" y="11"/>
                  </a:cubicBezTo>
                  <a:cubicBezTo>
                    <a:pt x="26" y="4"/>
                    <a:pt x="30" y="0"/>
                    <a:pt x="37" y="0"/>
                  </a:cubicBezTo>
                  <a:cubicBezTo>
                    <a:pt x="46" y="0"/>
                    <a:pt x="55" y="0"/>
                    <a:pt x="64" y="0"/>
                  </a:cubicBezTo>
                  <a:cubicBezTo>
                    <a:pt x="72" y="0"/>
                    <a:pt x="76" y="4"/>
                    <a:pt x="76" y="12"/>
                  </a:cubicBezTo>
                  <a:cubicBezTo>
                    <a:pt x="76" y="19"/>
                    <a:pt x="76" y="19"/>
                    <a:pt x="83" y="19"/>
                  </a:cubicBezTo>
                  <a:cubicBezTo>
                    <a:pt x="85" y="19"/>
                    <a:pt x="87" y="19"/>
                    <a:pt x="88" y="19"/>
                  </a:cubicBezTo>
                  <a:cubicBezTo>
                    <a:pt x="99" y="20"/>
                    <a:pt x="102" y="27"/>
                    <a:pt x="101" y="36"/>
                  </a:cubicBezTo>
                  <a:cubicBezTo>
                    <a:pt x="101" y="38"/>
                    <a:pt x="100" y="38"/>
                    <a:pt x="99" y="38"/>
                  </a:cubicBezTo>
                  <a:cubicBezTo>
                    <a:pt x="88" y="38"/>
                    <a:pt x="80" y="42"/>
                    <a:pt x="73" y="49"/>
                  </a:cubicBezTo>
                  <a:cubicBezTo>
                    <a:pt x="71" y="51"/>
                    <a:pt x="69" y="51"/>
                    <a:pt x="68" y="51"/>
                  </a:cubicBezTo>
                  <a:cubicBezTo>
                    <a:pt x="57" y="51"/>
                    <a:pt x="46" y="51"/>
                    <a:pt x="36" y="51"/>
                  </a:cubicBezTo>
                  <a:close/>
                  <a:moveTo>
                    <a:pt x="51" y="19"/>
                  </a:moveTo>
                  <a:cubicBezTo>
                    <a:pt x="55" y="19"/>
                    <a:pt x="59" y="19"/>
                    <a:pt x="63" y="19"/>
                  </a:cubicBezTo>
                  <a:cubicBezTo>
                    <a:pt x="66" y="19"/>
                    <a:pt x="67" y="18"/>
                    <a:pt x="66" y="16"/>
                  </a:cubicBezTo>
                  <a:cubicBezTo>
                    <a:pt x="66" y="13"/>
                    <a:pt x="68" y="10"/>
                    <a:pt x="64" y="10"/>
                  </a:cubicBezTo>
                  <a:cubicBezTo>
                    <a:pt x="55" y="9"/>
                    <a:pt x="47" y="9"/>
                    <a:pt x="38" y="9"/>
                  </a:cubicBezTo>
                  <a:cubicBezTo>
                    <a:pt x="33" y="10"/>
                    <a:pt x="35" y="13"/>
                    <a:pt x="35" y="15"/>
                  </a:cubicBezTo>
                  <a:cubicBezTo>
                    <a:pt x="35" y="18"/>
                    <a:pt x="35" y="19"/>
                    <a:pt x="38" y="19"/>
                  </a:cubicBezTo>
                  <a:cubicBezTo>
                    <a:pt x="42" y="19"/>
                    <a:pt x="46" y="19"/>
                    <a:pt x="51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8502651" y="4413250"/>
              <a:ext cx="214313" cy="219075"/>
            </a:xfrm>
            <a:custGeom>
              <a:avLst/>
              <a:gdLst>
                <a:gd name="T0" fmla="*/ 0 w 57"/>
                <a:gd name="T1" fmla="*/ 29 h 58"/>
                <a:gd name="T2" fmla="*/ 29 w 57"/>
                <a:gd name="T3" fmla="*/ 0 h 58"/>
                <a:gd name="T4" fmla="*/ 57 w 57"/>
                <a:gd name="T5" fmla="*/ 29 h 58"/>
                <a:gd name="T6" fmla="*/ 28 w 57"/>
                <a:gd name="T7" fmla="*/ 58 h 58"/>
                <a:gd name="T8" fmla="*/ 0 w 57"/>
                <a:gd name="T9" fmla="*/ 29 h 58"/>
                <a:gd name="T10" fmla="*/ 25 w 57"/>
                <a:gd name="T11" fmla="*/ 22 h 58"/>
                <a:gd name="T12" fmla="*/ 35 w 57"/>
                <a:gd name="T13" fmla="*/ 32 h 58"/>
                <a:gd name="T14" fmla="*/ 37 w 57"/>
                <a:gd name="T15" fmla="*/ 32 h 58"/>
                <a:gd name="T16" fmla="*/ 41 w 57"/>
                <a:gd name="T17" fmla="*/ 29 h 58"/>
                <a:gd name="T18" fmla="*/ 37 w 57"/>
                <a:gd name="T19" fmla="*/ 26 h 58"/>
                <a:gd name="T20" fmla="*/ 31 w 57"/>
                <a:gd name="T21" fmla="*/ 19 h 58"/>
                <a:gd name="T22" fmla="*/ 31 w 57"/>
                <a:gd name="T23" fmla="*/ 16 h 58"/>
                <a:gd name="T24" fmla="*/ 28 w 57"/>
                <a:gd name="T25" fmla="*/ 13 h 58"/>
                <a:gd name="T26" fmla="*/ 25 w 57"/>
                <a:gd name="T27" fmla="*/ 16 h 58"/>
                <a:gd name="T28" fmla="*/ 25 w 57"/>
                <a:gd name="T29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58">
                  <a:moveTo>
                    <a:pt x="0" y="29"/>
                  </a:moveTo>
                  <a:cubicBezTo>
                    <a:pt x="0" y="12"/>
                    <a:pt x="12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2" y="57"/>
                    <a:pt x="0" y="45"/>
                    <a:pt x="0" y="29"/>
                  </a:cubicBezTo>
                  <a:close/>
                  <a:moveTo>
                    <a:pt x="25" y="22"/>
                  </a:moveTo>
                  <a:cubicBezTo>
                    <a:pt x="25" y="33"/>
                    <a:pt x="24" y="32"/>
                    <a:pt x="35" y="32"/>
                  </a:cubicBezTo>
                  <a:cubicBezTo>
                    <a:pt x="36" y="32"/>
                    <a:pt x="36" y="32"/>
                    <a:pt x="37" y="32"/>
                  </a:cubicBezTo>
                  <a:cubicBezTo>
                    <a:pt x="39" y="32"/>
                    <a:pt x="41" y="31"/>
                    <a:pt x="41" y="29"/>
                  </a:cubicBezTo>
                  <a:cubicBezTo>
                    <a:pt x="41" y="27"/>
                    <a:pt x="39" y="25"/>
                    <a:pt x="37" y="26"/>
                  </a:cubicBezTo>
                  <a:cubicBezTo>
                    <a:pt x="31" y="27"/>
                    <a:pt x="31" y="24"/>
                    <a:pt x="31" y="19"/>
                  </a:cubicBezTo>
                  <a:cubicBezTo>
                    <a:pt x="31" y="18"/>
                    <a:pt x="31" y="17"/>
                    <a:pt x="31" y="16"/>
                  </a:cubicBezTo>
                  <a:cubicBezTo>
                    <a:pt x="31" y="14"/>
                    <a:pt x="30" y="13"/>
                    <a:pt x="28" y="13"/>
                  </a:cubicBezTo>
                  <a:cubicBezTo>
                    <a:pt x="26" y="13"/>
                    <a:pt x="25" y="15"/>
                    <a:pt x="25" y="16"/>
                  </a:cubicBezTo>
                  <a:cubicBezTo>
                    <a:pt x="25" y="18"/>
                    <a:pt x="25" y="20"/>
                    <a:pt x="2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8240713" y="4462463"/>
              <a:ext cx="266700" cy="142875"/>
            </a:xfrm>
            <a:custGeom>
              <a:avLst/>
              <a:gdLst>
                <a:gd name="T0" fmla="*/ 71 w 71"/>
                <a:gd name="T1" fmla="*/ 38 h 38"/>
                <a:gd name="T2" fmla="*/ 29 w 71"/>
                <a:gd name="T3" fmla="*/ 38 h 38"/>
                <a:gd name="T4" fmla="*/ 14 w 71"/>
                <a:gd name="T5" fmla="*/ 38 h 38"/>
                <a:gd name="T6" fmla="*/ 0 w 71"/>
                <a:gd name="T7" fmla="*/ 25 h 38"/>
                <a:gd name="T8" fmla="*/ 0 w 71"/>
                <a:gd name="T9" fmla="*/ 3 h 38"/>
                <a:gd name="T10" fmla="*/ 3 w 71"/>
                <a:gd name="T11" fmla="*/ 0 h 38"/>
                <a:gd name="T12" fmla="*/ 35 w 71"/>
                <a:gd name="T13" fmla="*/ 0 h 38"/>
                <a:gd name="T14" fmla="*/ 38 w 71"/>
                <a:gd name="T15" fmla="*/ 3 h 38"/>
                <a:gd name="T16" fmla="*/ 47 w 71"/>
                <a:gd name="T17" fmla="*/ 12 h 38"/>
                <a:gd name="T18" fmla="*/ 61 w 71"/>
                <a:gd name="T19" fmla="*/ 12 h 38"/>
                <a:gd name="T20" fmla="*/ 64 w 71"/>
                <a:gd name="T21" fmla="*/ 15 h 38"/>
                <a:gd name="T22" fmla="*/ 71 w 71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38">
                  <a:moveTo>
                    <a:pt x="71" y="38"/>
                  </a:moveTo>
                  <a:cubicBezTo>
                    <a:pt x="57" y="38"/>
                    <a:pt x="43" y="38"/>
                    <a:pt x="29" y="38"/>
                  </a:cubicBezTo>
                  <a:cubicBezTo>
                    <a:pt x="24" y="38"/>
                    <a:pt x="19" y="38"/>
                    <a:pt x="14" y="38"/>
                  </a:cubicBezTo>
                  <a:cubicBezTo>
                    <a:pt x="6" y="38"/>
                    <a:pt x="0" y="33"/>
                    <a:pt x="0" y="25"/>
                  </a:cubicBezTo>
                  <a:cubicBezTo>
                    <a:pt x="0" y="18"/>
                    <a:pt x="0" y="11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24" y="0"/>
                    <a:pt x="35" y="0"/>
                  </a:cubicBezTo>
                  <a:cubicBezTo>
                    <a:pt x="37" y="0"/>
                    <a:pt x="38" y="1"/>
                    <a:pt x="38" y="3"/>
                  </a:cubicBezTo>
                  <a:cubicBezTo>
                    <a:pt x="38" y="11"/>
                    <a:pt x="40" y="12"/>
                    <a:pt x="47" y="12"/>
                  </a:cubicBezTo>
                  <a:cubicBezTo>
                    <a:pt x="52" y="13"/>
                    <a:pt x="56" y="13"/>
                    <a:pt x="61" y="12"/>
                  </a:cubicBezTo>
                  <a:cubicBezTo>
                    <a:pt x="63" y="12"/>
                    <a:pt x="64" y="13"/>
                    <a:pt x="64" y="15"/>
                  </a:cubicBezTo>
                  <a:cubicBezTo>
                    <a:pt x="63" y="23"/>
                    <a:pt x="66" y="31"/>
                    <a:pt x="71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80E173A4-595A-9BF1-97A6-72CA68D5E792}"/>
              </a:ext>
            </a:extLst>
          </p:cNvPr>
          <p:cNvSpPr txBox="1"/>
          <p:nvPr/>
        </p:nvSpPr>
        <p:spPr>
          <a:xfrm>
            <a:off x="1011177" y="2503962"/>
            <a:ext cx="554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SUS</a:t>
            </a:r>
            <a:endParaRPr lang="en-US" sz="140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80E173A4-595A-9BF1-97A6-72CA68D5E792}"/>
              </a:ext>
            </a:extLst>
          </p:cNvPr>
          <p:cNvSpPr txBox="1"/>
          <p:nvPr/>
        </p:nvSpPr>
        <p:spPr>
          <a:xfrm>
            <a:off x="2047873" y="2288519"/>
            <a:ext cx="200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Benefício de Prestação Continuada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80E173A4-595A-9BF1-97A6-72CA68D5E792}"/>
              </a:ext>
            </a:extLst>
          </p:cNvPr>
          <p:cNvSpPr txBox="1"/>
          <p:nvPr/>
        </p:nvSpPr>
        <p:spPr>
          <a:xfrm>
            <a:off x="4397825" y="2288519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Passe</a:t>
            </a:r>
          </a:p>
          <a:p>
            <a:pPr algn="ctr"/>
            <a:r>
              <a:rPr lang="pt-BR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livre</a:t>
            </a: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80E173A4-595A-9BF1-97A6-72CA68D5E792}"/>
              </a:ext>
            </a:extLst>
          </p:cNvPr>
          <p:cNvSpPr txBox="1"/>
          <p:nvPr/>
        </p:nvSpPr>
        <p:spPr>
          <a:xfrm>
            <a:off x="2017692" y="4583762"/>
            <a:ext cx="2066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Pessoa com deficiência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733145" y="5313110"/>
            <a:ext cx="5262714" cy="961102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Lei de Governo Digital (2021)</a:t>
            </a:r>
          </a:p>
          <a:p>
            <a:pPr algn="ctr"/>
            <a:r>
              <a:rPr lang="pt-BR" sz="1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Eliminar</a:t>
            </a: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inclusive por meio da interoperabilidade de dados, </a:t>
            </a:r>
            <a:r>
              <a:rPr lang="pt-BR" sz="1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as exigências </a:t>
            </a: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desnecessárias ao usuário quanto à </a:t>
            </a:r>
            <a:r>
              <a:rPr lang="pt-BR" sz="1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apresentação de informações e documentos</a:t>
            </a: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comprobatórios prescindíveis.</a:t>
            </a:r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8172585" y="4439168"/>
            <a:ext cx="485434" cy="485434"/>
          </a:xfrm>
          <a:custGeom>
            <a:avLst/>
            <a:gdLst>
              <a:gd name="T0" fmla="*/ 77 w 156"/>
              <a:gd name="T1" fmla="*/ 156 h 156"/>
              <a:gd name="T2" fmla="*/ 0 w 156"/>
              <a:gd name="T3" fmla="*/ 78 h 156"/>
              <a:gd name="T4" fmla="*/ 78 w 156"/>
              <a:gd name="T5" fmla="*/ 0 h 156"/>
              <a:gd name="T6" fmla="*/ 156 w 156"/>
              <a:gd name="T7" fmla="*/ 78 h 156"/>
              <a:gd name="T8" fmla="*/ 77 w 156"/>
              <a:gd name="T9" fmla="*/ 156 h 156"/>
              <a:gd name="T10" fmla="*/ 53 w 156"/>
              <a:gd name="T11" fmla="*/ 118 h 156"/>
              <a:gd name="T12" fmla="*/ 60 w 156"/>
              <a:gd name="T13" fmla="*/ 127 h 156"/>
              <a:gd name="T14" fmla="*/ 68 w 156"/>
              <a:gd name="T15" fmla="*/ 121 h 156"/>
              <a:gd name="T16" fmla="*/ 74 w 156"/>
              <a:gd name="T17" fmla="*/ 102 h 156"/>
              <a:gd name="T18" fmla="*/ 78 w 156"/>
              <a:gd name="T19" fmla="*/ 98 h 156"/>
              <a:gd name="T20" fmla="*/ 81 w 156"/>
              <a:gd name="T21" fmla="*/ 102 h 156"/>
              <a:gd name="T22" fmla="*/ 87 w 156"/>
              <a:gd name="T23" fmla="*/ 121 h 156"/>
              <a:gd name="T24" fmla="*/ 97 w 156"/>
              <a:gd name="T25" fmla="*/ 127 h 156"/>
              <a:gd name="T26" fmla="*/ 102 w 156"/>
              <a:gd name="T27" fmla="*/ 116 h 156"/>
              <a:gd name="T28" fmla="*/ 97 w 156"/>
              <a:gd name="T29" fmla="*/ 103 h 156"/>
              <a:gd name="T30" fmla="*/ 93 w 156"/>
              <a:gd name="T31" fmla="*/ 75 h 156"/>
              <a:gd name="T32" fmla="*/ 96 w 156"/>
              <a:gd name="T33" fmla="*/ 71 h 156"/>
              <a:gd name="T34" fmla="*/ 111 w 156"/>
              <a:gd name="T35" fmla="*/ 66 h 156"/>
              <a:gd name="T36" fmla="*/ 116 w 156"/>
              <a:gd name="T37" fmla="*/ 56 h 156"/>
              <a:gd name="T38" fmla="*/ 106 w 156"/>
              <a:gd name="T39" fmla="*/ 52 h 156"/>
              <a:gd name="T40" fmla="*/ 50 w 156"/>
              <a:gd name="T41" fmla="*/ 52 h 156"/>
              <a:gd name="T42" fmla="*/ 39 w 156"/>
              <a:gd name="T43" fmla="*/ 55 h 156"/>
              <a:gd name="T44" fmla="*/ 44 w 156"/>
              <a:gd name="T45" fmla="*/ 66 h 156"/>
              <a:gd name="T46" fmla="*/ 59 w 156"/>
              <a:gd name="T47" fmla="*/ 71 h 156"/>
              <a:gd name="T48" fmla="*/ 62 w 156"/>
              <a:gd name="T49" fmla="*/ 74 h 156"/>
              <a:gd name="T50" fmla="*/ 61 w 156"/>
              <a:gd name="T51" fmla="*/ 94 h 156"/>
              <a:gd name="T52" fmla="*/ 54 w 156"/>
              <a:gd name="T53" fmla="*/ 115 h 156"/>
              <a:gd name="T54" fmla="*/ 53 w 156"/>
              <a:gd name="T55" fmla="*/ 118 h 156"/>
              <a:gd name="T56" fmla="*/ 78 w 156"/>
              <a:gd name="T57" fmla="*/ 49 h 156"/>
              <a:gd name="T58" fmla="*/ 90 w 156"/>
              <a:gd name="T59" fmla="*/ 36 h 156"/>
              <a:gd name="T60" fmla="*/ 78 w 156"/>
              <a:gd name="T61" fmla="*/ 24 h 156"/>
              <a:gd name="T62" fmla="*/ 65 w 156"/>
              <a:gd name="T63" fmla="*/ 36 h 156"/>
              <a:gd name="T64" fmla="*/ 78 w 156"/>
              <a:gd name="T65" fmla="*/ 49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6" h="156">
                <a:moveTo>
                  <a:pt x="77" y="156"/>
                </a:moveTo>
                <a:cubicBezTo>
                  <a:pt x="35" y="156"/>
                  <a:pt x="0" y="121"/>
                  <a:pt x="0" y="78"/>
                </a:cubicBezTo>
                <a:cubicBezTo>
                  <a:pt x="0" y="34"/>
                  <a:pt x="34" y="0"/>
                  <a:pt x="78" y="0"/>
                </a:cubicBezTo>
                <a:cubicBezTo>
                  <a:pt x="121" y="0"/>
                  <a:pt x="156" y="35"/>
                  <a:pt x="156" y="78"/>
                </a:cubicBezTo>
                <a:cubicBezTo>
                  <a:pt x="155" y="121"/>
                  <a:pt x="121" y="156"/>
                  <a:pt x="77" y="156"/>
                </a:cubicBezTo>
                <a:close/>
                <a:moveTo>
                  <a:pt x="53" y="118"/>
                </a:moveTo>
                <a:cubicBezTo>
                  <a:pt x="53" y="123"/>
                  <a:pt x="56" y="126"/>
                  <a:pt x="60" y="127"/>
                </a:cubicBezTo>
                <a:cubicBezTo>
                  <a:pt x="63" y="128"/>
                  <a:pt x="66" y="126"/>
                  <a:pt x="68" y="121"/>
                </a:cubicBezTo>
                <a:cubicBezTo>
                  <a:pt x="70" y="115"/>
                  <a:pt x="72" y="109"/>
                  <a:pt x="74" y="102"/>
                </a:cubicBezTo>
                <a:cubicBezTo>
                  <a:pt x="75" y="101"/>
                  <a:pt x="77" y="99"/>
                  <a:pt x="78" y="98"/>
                </a:cubicBezTo>
                <a:cubicBezTo>
                  <a:pt x="79" y="99"/>
                  <a:pt x="80" y="100"/>
                  <a:pt x="81" y="102"/>
                </a:cubicBezTo>
                <a:cubicBezTo>
                  <a:pt x="83" y="108"/>
                  <a:pt x="85" y="115"/>
                  <a:pt x="87" y="121"/>
                </a:cubicBezTo>
                <a:cubicBezTo>
                  <a:pt x="89" y="126"/>
                  <a:pt x="93" y="128"/>
                  <a:pt x="97" y="127"/>
                </a:cubicBezTo>
                <a:cubicBezTo>
                  <a:pt x="101" y="125"/>
                  <a:pt x="103" y="121"/>
                  <a:pt x="102" y="116"/>
                </a:cubicBezTo>
                <a:cubicBezTo>
                  <a:pt x="100" y="112"/>
                  <a:pt x="99" y="107"/>
                  <a:pt x="97" y="103"/>
                </a:cubicBezTo>
                <a:cubicBezTo>
                  <a:pt x="94" y="94"/>
                  <a:pt x="92" y="85"/>
                  <a:pt x="93" y="75"/>
                </a:cubicBezTo>
                <a:cubicBezTo>
                  <a:pt x="93" y="73"/>
                  <a:pt x="94" y="72"/>
                  <a:pt x="96" y="71"/>
                </a:cubicBezTo>
                <a:cubicBezTo>
                  <a:pt x="101" y="69"/>
                  <a:pt x="106" y="68"/>
                  <a:pt x="111" y="66"/>
                </a:cubicBezTo>
                <a:cubicBezTo>
                  <a:pt x="117" y="64"/>
                  <a:pt x="118" y="60"/>
                  <a:pt x="116" y="56"/>
                </a:cubicBezTo>
                <a:cubicBezTo>
                  <a:pt x="115" y="51"/>
                  <a:pt x="110" y="50"/>
                  <a:pt x="106" y="52"/>
                </a:cubicBezTo>
                <a:cubicBezTo>
                  <a:pt x="87" y="60"/>
                  <a:pt x="68" y="60"/>
                  <a:pt x="50" y="52"/>
                </a:cubicBezTo>
                <a:cubicBezTo>
                  <a:pt x="45" y="50"/>
                  <a:pt x="41" y="51"/>
                  <a:pt x="39" y="55"/>
                </a:cubicBezTo>
                <a:cubicBezTo>
                  <a:pt x="37" y="60"/>
                  <a:pt x="39" y="64"/>
                  <a:pt x="44" y="66"/>
                </a:cubicBezTo>
                <a:cubicBezTo>
                  <a:pt x="49" y="68"/>
                  <a:pt x="54" y="69"/>
                  <a:pt x="59" y="71"/>
                </a:cubicBezTo>
                <a:cubicBezTo>
                  <a:pt x="61" y="71"/>
                  <a:pt x="62" y="73"/>
                  <a:pt x="62" y="74"/>
                </a:cubicBezTo>
                <a:cubicBezTo>
                  <a:pt x="62" y="80"/>
                  <a:pt x="62" y="87"/>
                  <a:pt x="61" y="94"/>
                </a:cubicBezTo>
                <a:cubicBezTo>
                  <a:pt x="59" y="101"/>
                  <a:pt x="56" y="108"/>
                  <a:pt x="54" y="115"/>
                </a:cubicBezTo>
                <a:cubicBezTo>
                  <a:pt x="54" y="116"/>
                  <a:pt x="53" y="118"/>
                  <a:pt x="53" y="118"/>
                </a:cubicBezTo>
                <a:close/>
                <a:moveTo>
                  <a:pt x="78" y="49"/>
                </a:moveTo>
                <a:cubicBezTo>
                  <a:pt x="85" y="49"/>
                  <a:pt x="90" y="43"/>
                  <a:pt x="90" y="36"/>
                </a:cubicBezTo>
                <a:cubicBezTo>
                  <a:pt x="90" y="30"/>
                  <a:pt x="85" y="24"/>
                  <a:pt x="78" y="24"/>
                </a:cubicBezTo>
                <a:cubicBezTo>
                  <a:pt x="71" y="24"/>
                  <a:pt x="65" y="29"/>
                  <a:pt x="65" y="36"/>
                </a:cubicBezTo>
                <a:cubicBezTo>
                  <a:pt x="65" y="43"/>
                  <a:pt x="71" y="49"/>
                  <a:pt x="78" y="4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5" name="Grupo 24"/>
          <p:cNvGrpSpPr/>
          <p:nvPr/>
        </p:nvGrpSpPr>
        <p:grpSpPr>
          <a:xfrm>
            <a:off x="6412800" y="1653110"/>
            <a:ext cx="480338" cy="418534"/>
            <a:chOff x="8089901" y="2343150"/>
            <a:chExt cx="703263" cy="61277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8089901" y="2343150"/>
              <a:ext cx="703263" cy="311150"/>
            </a:xfrm>
            <a:custGeom>
              <a:avLst/>
              <a:gdLst>
                <a:gd name="T0" fmla="*/ 92 w 187"/>
                <a:gd name="T1" fmla="*/ 83 h 83"/>
                <a:gd name="T2" fmla="*/ 77 w 187"/>
                <a:gd name="T3" fmla="*/ 48 h 83"/>
                <a:gd name="T4" fmla="*/ 66 w 187"/>
                <a:gd name="T5" fmla="*/ 39 h 83"/>
                <a:gd name="T6" fmla="*/ 56 w 187"/>
                <a:gd name="T7" fmla="*/ 49 h 83"/>
                <a:gd name="T8" fmla="*/ 16 w 187"/>
                <a:gd name="T9" fmla="*/ 74 h 83"/>
                <a:gd name="T10" fmla="*/ 1 w 187"/>
                <a:gd name="T11" fmla="*/ 58 h 83"/>
                <a:gd name="T12" fmla="*/ 30 w 187"/>
                <a:gd name="T13" fmla="*/ 9 h 83"/>
                <a:gd name="T14" fmla="*/ 86 w 187"/>
                <a:gd name="T15" fmla="*/ 18 h 83"/>
                <a:gd name="T16" fmla="*/ 99 w 187"/>
                <a:gd name="T17" fmla="*/ 18 h 83"/>
                <a:gd name="T18" fmla="*/ 158 w 187"/>
                <a:gd name="T19" fmla="*/ 11 h 83"/>
                <a:gd name="T20" fmla="*/ 182 w 187"/>
                <a:gd name="T21" fmla="*/ 67 h 83"/>
                <a:gd name="T22" fmla="*/ 174 w 187"/>
                <a:gd name="T23" fmla="*/ 73 h 83"/>
                <a:gd name="T24" fmla="*/ 142 w 187"/>
                <a:gd name="T25" fmla="*/ 73 h 83"/>
                <a:gd name="T26" fmla="*/ 129 w 187"/>
                <a:gd name="T27" fmla="*/ 66 h 83"/>
                <a:gd name="T28" fmla="*/ 115 w 187"/>
                <a:gd name="T29" fmla="*/ 51 h 83"/>
                <a:gd name="T30" fmla="*/ 101 w 187"/>
                <a:gd name="T31" fmla="*/ 66 h 83"/>
                <a:gd name="T32" fmla="*/ 92 w 187"/>
                <a:gd name="T3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" h="83">
                  <a:moveTo>
                    <a:pt x="92" y="83"/>
                  </a:moveTo>
                  <a:cubicBezTo>
                    <a:pt x="87" y="70"/>
                    <a:pt x="82" y="59"/>
                    <a:pt x="77" y="48"/>
                  </a:cubicBezTo>
                  <a:cubicBezTo>
                    <a:pt x="75" y="44"/>
                    <a:pt x="69" y="39"/>
                    <a:pt x="66" y="39"/>
                  </a:cubicBezTo>
                  <a:cubicBezTo>
                    <a:pt x="62" y="40"/>
                    <a:pt x="56" y="45"/>
                    <a:pt x="56" y="49"/>
                  </a:cubicBezTo>
                  <a:cubicBezTo>
                    <a:pt x="51" y="71"/>
                    <a:pt x="37" y="76"/>
                    <a:pt x="16" y="74"/>
                  </a:cubicBezTo>
                  <a:cubicBezTo>
                    <a:pt x="2" y="72"/>
                    <a:pt x="2" y="73"/>
                    <a:pt x="1" y="58"/>
                  </a:cubicBezTo>
                  <a:cubicBezTo>
                    <a:pt x="0" y="36"/>
                    <a:pt x="11" y="18"/>
                    <a:pt x="30" y="9"/>
                  </a:cubicBezTo>
                  <a:cubicBezTo>
                    <a:pt x="51" y="0"/>
                    <a:pt x="69" y="3"/>
                    <a:pt x="86" y="18"/>
                  </a:cubicBezTo>
                  <a:cubicBezTo>
                    <a:pt x="91" y="23"/>
                    <a:pt x="94" y="23"/>
                    <a:pt x="99" y="18"/>
                  </a:cubicBezTo>
                  <a:cubicBezTo>
                    <a:pt x="116" y="2"/>
                    <a:pt x="139" y="0"/>
                    <a:pt x="158" y="11"/>
                  </a:cubicBezTo>
                  <a:cubicBezTo>
                    <a:pt x="177" y="22"/>
                    <a:pt x="187" y="44"/>
                    <a:pt x="182" y="67"/>
                  </a:cubicBezTo>
                  <a:cubicBezTo>
                    <a:pt x="181" y="69"/>
                    <a:pt x="177" y="73"/>
                    <a:pt x="174" y="73"/>
                  </a:cubicBezTo>
                  <a:cubicBezTo>
                    <a:pt x="163" y="74"/>
                    <a:pt x="153" y="73"/>
                    <a:pt x="142" y="73"/>
                  </a:cubicBezTo>
                  <a:cubicBezTo>
                    <a:pt x="135" y="74"/>
                    <a:pt x="132" y="72"/>
                    <a:pt x="129" y="66"/>
                  </a:cubicBezTo>
                  <a:cubicBezTo>
                    <a:pt x="126" y="59"/>
                    <a:pt x="125" y="51"/>
                    <a:pt x="115" y="51"/>
                  </a:cubicBezTo>
                  <a:cubicBezTo>
                    <a:pt x="105" y="51"/>
                    <a:pt x="105" y="60"/>
                    <a:pt x="101" y="66"/>
                  </a:cubicBezTo>
                  <a:cubicBezTo>
                    <a:pt x="98" y="71"/>
                    <a:pt x="96" y="76"/>
                    <a:pt x="92" y="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8147051" y="2620963"/>
              <a:ext cx="569913" cy="334963"/>
            </a:xfrm>
            <a:custGeom>
              <a:avLst/>
              <a:gdLst>
                <a:gd name="T0" fmla="*/ 100 w 152"/>
                <a:gd name="T1" fmla="*/ 9 h 89"/>
                <a:gd name="T2" fmla="*/ 152 w 152"/>
                <a:gd name="T3" fmla="*/ 20 h 89"/>
                <a:gd name="T4" fmla="*/ 149 w 152"/>
                <a:gd name="T5" fmla="*/ 24 h 89"/>
                <a:gd name="T6" fmla="*/ 91 w 152"/>
                <a:gd name="T7" fmla="*/ 79 h 89"/>
                <a:gd name="T8" fmla="*/ 64 w 152"/>
                <a:gd name="T9" fmla="*/ 79 h 89"/>
                <a:gd name="T10" fmla="*/ 0 w 152"/>
                <a:gd name="T11" fmla="*/ 19 h 89"/>
                <a:gd name="T12" fmla="*/ 30 w 152"/>
                <a:gd name="T13" fmla="*/ 19 h 89"/>
                <a:gd name="T14" fmla="*/ 52 w 152"/>
                <a:gd name="T15" fmla="*/ 0 h 89"/>
                <a:gd name="T16" fmla="*/ 66 w 152"/>
                <a:gd name="T17" fmla="*/ 31 h 89"/>
                <a:gd name="T18" fmla="*/ 77 w 152"/>
                <a:gd name="T19" fmla="*/ 41 h 89"/>
                <a:gd name="T20" fmla="*/ 88 w 152"/>
                <a:gd name="T21" fmla="*/ 32 h 89"/>
                <a:gd name="T22" fmla="*/ 100 w 152"/>
                <a:gd name="T23" fmla="*/ 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89">
                  <a:moveTo>
                    <a:pt x="100" y="9"/>
                  </a:moveTo>
                  <a:cubicBezTo>
                    <a:pt x="115" y="26"/>
                    <a:pt x="135" y="16"/>
                    <a:pt x="152" y="20"/>
                  </a:cubicBezTo>
                  <a:cubicBezTo>
                    <a:pt x="151" y="21"/>
                    <a:pt x="151" y="23"/>
                    <a:pt x="149" y="24"/>
                  </a:cubicBezTo>
                  <a:cubicBezTo>
                    <a:pt x="130" y="42"/>
                    <a:pt x="110" y="60"/>
                    <a:pt x="91" y="79"/>
                  </a:cubicBezTo>
                  <a:cubicBezTo>
                    <a:pt x="79" y="89"/>
                    <a:pt x="75" y="89"/>
                    <a:pt x="64" y="79"/>
                  </a:cubicBezTo>
                  <a:cubicBezTo>
                    <a:pt x="43" y="60"/>
                    <a:pt x="23" y="40"/>
                    <a:pt x="0" y="19"/>
                  </a:cubicBezTo>
                  <a:cubicBezTo>
                    <a:pt x="11" y="19"/>
                    <a:pt x="21" y="19"/>
                    <a:pt x="30" y="19"/>
                  </a:cubicBezTo>
                  <a:cubicBezTo>
                    <a:pt x="41" y="18"/>
                    <a:pt x="47" y="11"/>
                    <a:pt x="52" y="0"/>
                  </a:cubicBezTo>
                  <a:cubicBezTo>
                    <a:pt x="57" y="12"/>
                    <a:pt x="61" y="22"/>
                    <a:pt x="66" y="31"/>
                  </a:cubicBezTo>
                  <a:cubicBezTo>
                    <a:pt x="68" y="36"/>
                    <a:pt x="73" y="41"/>
                    <a:pt x="77" y="41"/>
                  </a:cubicBezTo>
                  <a:cubicBezTo>
                    <a:pt x="81" y="41"/>
                    <a:pt x="86" y="36"/>
                    <a:pt x="88" y="32"/>
                  </a:cubicBezTo>
                  <a:cubicBezTo>
                    <a:pt x="93" y="25"/>
                    <a:pt x="96" y="17"/>
                    <a:pt x="10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8" name="Freeform 8"/>
          <p:cNvSpPr>
            <a:spLocks noEditPoints="1"/>
          </p:cNvSpPr>
          <p:nvPr/>
        </p:nvSpPr>
        <p:spPr bwMode="auto">
          <a:xfrm>
            <a:off x="9919732" y="1667049"/>
            <a:ext cx="368012" cy="427182"/>
          </a:xfrm>
          <a:custGeom>
            <a:avLst/>
            <a:gdLst>
              <a:gd name="T0" fmla="*/ 101 w 108"/>
              <a:gd name="T1" fmla="*/ 109 h 125"/>
              <a:gd name="T2" fmla="*/ 98 w 108"/>
              <a:gd name="T3" fmla="*/ 122 h 125"/>
              <a:gd name="T4" fmla="*/ 86 w 108"/>
              <a:gd name="T5" fmla="*/ 124 h 125"/>
              <a:gd name="T6" fmla="*/ 78 w 108"/>
              <a:gd name="T7" fmla="*/ 119 h 125"/>
              <a:gd name="T8" fmla="*/ 77 w 108"/>
              <a:gd name="T9" fmla="*/ 109 h 125"/>
              <a:gd name="T10" fmla="*/ 31 w 108"/>
              <a:gd name="T11" fmla="*/ 109 h 125"/>
              <a:gd name="T12" fmla="*/ 31 w 108"/>
              <a:gd name="T13" fmla="*/ 116 h 125"/>
              <a:gd name="T14" fmla="*/ 22 w 108"/>
              <a:gd name="T15" fmla="*/ 124 h 125"/>
              <a:gd name="T16" fmla="*/ 16 w 108"/>
              <a:gd name="T17" fmla="*/ 124 h 125"/>
              <a:gd name="T18" fmla="*/ 8 w 108"/>
              <a:gd name="T19" fmla="*/ 117 h 125"/>
              <a:gd name="T20" fmla="*/ 8 w 108"/>
              <a:gd name="T21" fmla="*/ 113 h 125"/>
              <a:gd name="T22" fmla="*/ 8 w 108"/>
              <a:gd name="T23" fmla="*/ 109 h 125"/>
              <a:gd name="T24" fmla="*/ 0 w 108"/>
              <a:gd name="T25" fmla="*/ 98 h 125"/>
              <a:gd name="T26" fmla="*/ 0 w 108"/>
              <a:gd name="T27" fmla="*/ 23 h 125"/>
              <a:gd name="T28" fmla="*/ 7 w 108"/>
              <a:gd name="T29" fmla="*/ 11 h 125"/>
              <a:gd name="T30" fmla="*/ 27 w 108"/>
              <a:gd name="T31" fmla="*/ 4 h 125"/>
              <a:gd name="T32" fmla="*/ 90 w 108"/>
              <a:gd name="T33" fmla="*/ 6 h 125"/>
              <a:gd name="T34" fmla="*/ 103 w 108"/>
              <a:gd name="T35" fmla="*/ 12 h 125"/>
              <a:gd name="T36" fmla="*/ 108 w 108"/>
              <a:gd name="T37" fmla="*/ 23 h 125"/>
              <a:gd name="T38" fmla="*/ 108 w 108"/>
              <a:gd name="T39" fmla="*/ 98 h 125"/>
              <a:gd name="T40" fmla="*/ 101 w 108"/>
              <a:gd name="T41" fmla="*/ 109 h 125"/>
              <a:gd name="T42" fmla="*/ 54 w 108"/>
              <a:gd name="T43" fmla="*/ 70 h 125"/>
              <a:gd name="T44" fmla="*/ 84 w 108"/>
              <a:gd name="T45" fmla="*/ 70 h 125"/>
              <a:gd name="T46" fmla="*/ 93 w 108"/>
              <a:gd name="T47" fmla="*/ 62 h 125"/>
              <a:gd name="T48" fmla="*/ 93 w 108"/>
              <a:gd name="T49" fmla="*/ 33 h 125"/>
              <a:gd name="T50" fmla="*/ 84 w 108"/>
              <a:gd name="T51" fmla="*/ 24 h 125"/>
              <a:gd name="T52" fmla="*/ 24 w 108"/>
              <a:gd name="T53" fmla="*/ 24 h 125"/>
              <a:gd name="T54" fmla="*/ 15 w 108"/>
              <a:gd name="T55" fmla="*/ 33 h 125"/>
              <a:gd name="T56" fmla="*/ 15 w 108"/>
              <a:gd name="T57" fmla="*/ 61 h 125"/>
              <a:gd name="T58" fmla="*/ 24 w 108"/>
              <a:gd name="T59" fmla="*/ 70 h 125"/>
              <a:gd name="T60" fmla="*/ 54 w 108"/>
              <a:gd name="T61" fmla="*/ 70 h 125"/>
              <a:gd name="T62" fmla="*/ 20 w 108"/>
              <a:gd name="T63" fmla="*/ 98 h 125"/>
              <a:gd name="T64" fmla="*/ 27 w 108"/>
              <a:gd name="T65" fmla="*/ 89 h 125"/>
              <a:gd name="T66" fmla="*/ 20 w 108"/>
              <a:gd name="T67" fmla="*/ 82 h 125"/>
              <a:gd name="T68" fmla="*/ 11 w 108"/>
              <a:gd name="T69" fmla="*/ 90 h 125"/>
              <a:gd name="T70" fmla="*/ 20 w 108"/>
              <a:gd name="T71" fmla="*/ 98 h 125"/>
              <a:gd name="T72" fmla="*/ 97 w 108"/>
              <a:gd name="T73" fmla="*/ 89 h 125"/>
              <a:gd name="T74" fmla="*/ 89 w 108"/>
              <a:gd name="T75" fmla="*/ 82 h 125"/>
              <a:gd name="T76" fmla="*/ 81 w 108"/>
              <a:gd name="T77" fmla="*/ 90 h 125"/>
              <a:gd name="T78" fmla="*/ 89 w 108"/>
              <a:gd name="T79" fmla="*/ 98 h 125"/>
              <a:gd name="T80" fmla="*/ 97 w 108"/>
              <a:gd name="T81" fmla="*/ 8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8" h="125">
                <a:moveTo>
                  <a:pt x="101" y="109"/>
                </a:moveTo>
                <a:cubicBezTo>
                  <a:pt x="100" y="114"/>
                  <a:pt x="102" y="119"/>
                  <a:pt x="98" y="122"/>
                </a:cubicBezTo>
                <a:cubicBezTo>
                  <a:pt x="94" y="125"/>
                  <a:pt x="90" y="124"/>
                  <a:pt x="86" y="124"/>
                </a:cubicBezTo>
                <a:cubicBezTo>
                  <a:pt x="82" y="124"/>
                  <a:pt x="79" y="123"/>
                  <a:pt x="78" y="119"/>
                </a:cubicBezTo>
                <a:cubicBezTo>
                  <a:pt x="77" y="116"/>
                  <a:pt x="77" y="113"/>
                  <a:pt x="77" y="109"/>
                </a:cubicBezTo>
                <a:cubicBezTo>
                  <a:pt x="62" y="109"/>
                  <a:pt x="47" y="109"/>
                  <a:pt x="31" y="109"/>
                </a:cubicBezTo>
                <a:cubicBezTo>
                  <a:pt x="31" y="111"/>
                  <a:pt x="31" y="113"/>
                  <a:pt x="31" y="116"/>
                </a:cubicBezTo>
                <a:cubicBezTo>
                  <a:pt x="31" y="121"/>
                  <a:pt x="28" y="124"/>
                  <a:pt x="22" y="124"/>
                </a:cubicBezTo>
                <a:cubicBezTo>
                  <a:pt x="20" y="124"/>
                  <a:pt x="18" y="124"/>
                  <a:pt x="16" y="124"/>
                </a:cubicBezTo>
                <a:cubicBezTo>
                  <a:pt x="11" y="124"/>
                  <a:pt x="9" y="122"/>
                  <a:pt x="8" y="117"/>
                </a:cubicBezTo>
                <a:cubicBezTo>
                  <a:pt x="8" y="116"/>
                  <a:pt x="8" y="115"/>
                  <a:pt x="8" y="113"/>
                </a:cubicBezTo>
                <a:cubicBezTo>
                  <a:pt x="8" y="112"/>
                  <a:pt x="8" y="111"/>
                  <a:pt x="8" y="109"/>
                </a:cubicBezTo>
                <a:cubicBezTo>
                  <a:pt x="1" y="106"/>
                  <a:pt x="0" y="105"/>
                  <a:pt x="0" y="98"/>
                </a:cubicBezTo>
                <a:cubicBezTo>
                  <a:pt x="0" y="73"/>
                  <a:pt x="0" y="48"/>
                  <a:pt x="0" y="23"/>
                </a:cubicBezTo>
                <a:cubicBezTo>
                  <a:pt x="0" y="17"/>
                  <a:pt x="3" y="14"/>
                  <a:pt x="7" y="11"/>
                </a:cubicBezTo>
                <a:cubicBezTo>
                  <a:pt x="13" y="7"/>
                  <a:pt x="20" y="5"/>
                  <a:pt x="27" y="4"/>
                </a:cubicBezTo>
                <a:cubicBezTo>
                  <a:pt x="48" y="0"/>
                  <a:pt x="69" y="0"/>
                  <a:pt x="90" y="6"/>
                </a:cubicBezTo>
                <a:cubicBezTo>
                  <a:pt x="94" y="7"/>
                  <a:pt x="99" y="9"/>
                  <a:pt x="103" y="12"/>
                </a:cubicBezTo>
                <a:cubicBezTo>
                  <a:pt x="106" y="14"/>
                  <a:pt x="108" y="18"/>
                  <a:pt x="108" y="23"/>
                </a:cubicBezTo>
                <a:cubicBezTo>
                  <a:pt x="108" y="48"/>
                  <a:pt x="108" y="73"/>
                  <a:pt x="108" y="98"/>
                </a:cubicBezTo>
                <a:cubicBezTo>
                  <a:pt x="108" y="105"/>
                  <a:pt x="107" y="107"/>
                  <a:pt x="101" y="109"/>
                </a:cubicBezTo>
                <a:close/>
                <a:moveTo>
                  <a:pt x="54" y="70"/>
                </a:moveTo>
                <a:cubicBezTo>
                  <a:pt x="64" y="70"/>
                  <a:pt x="74" y="70"/>
                  <a:pt x="84" y="70"/>
                </a:cubicBezTo>
                <a:cubicBezTo>
                  <a:pt x="90" y="70"/>
                  <a:pt x="93" y="68"/>
                  <a:pt x="93" y="62"/>
                </a:cubicBezTo>
                <a:cubicBezTo>
                  <a:pt x="93" y="52"/>
                  <a:pt x="93" y="42"/>
                  <a:pt x="93" y="33"/>
                </a:cubicBezTo>
                <a:cubicBezTo>
                  <a:pt x="93" y="27"/>
                  <a:pt x="90" y="24"/>
                  <a:pt x="84" y="24"/>
                </a:cubicBezTo>
                <a:cubicBezTo>
                  <a:pt x="64" y="24"/>
                  <a:pt x="44" y="24"/>
                  <a:pt x="24" y="24"/>
                </a:cubicBezTo>
                <a:cubicBezTo>
                  <a:pt x="18" y="24"/>
                  <a:pt x="15" y="27"/>
                  <a:pt x="15" y="33"/>
                </a:cubicBezTo>
                <a:cubicBezTo>
                  <a:pt x="15" y="42"/>
                  <a:pt x="15" y="52"/>
                  <a:pt x="15" y="61"/>
                </a:cubicBezTo>
                <a:cubicBezTo>
                  <a:pt x="15" y="68"/>
                  <a:pt x="18" y="70"/>
                  <a:pt x="24" y="70"/>
                </a:cubicBezTo>
                <a:cubicBezTo>
                  <a:pt x="34" y="70"/>
                  <a:pt x="44" y="70"/>
                  <a:pt x="54" y="70"/>
                </a:cubicBezTo>
                <a:close/>
                <a:moveTo>
                  <a:pt x="20" y="98"/>
                </a:moveTo>
                <a:cubicBezTo>
                  <a:pt x="24" y="98"/>
                  <a:pt x="28" y="94"/>
                  <a:pt x="27" y="89"/>
                </a:cubicBezTo>
                <a:cubicBezTo>
                  <a:pt x="27" y="85"/>
                  <a:pt x="24" y="82"/>
                  <a:pt x="20" y="82"/>
                </a:cubicBezTo>
                <a:cubicBezTo>
                  <a:pt x="15" y="82"/>
                  <a:pt x="11" y="85"/>
                  <a:pt x="11" y="90"/>
                </a:cubicBezTo>
                <a:cubicBezTo>
                  <a:pt x="11" y="94"/>
                  <a:pt x="15" y="98"/>
                  <a:pt x="20" y="98"/>
                </a:cubicBezTo>
                <a:close/>
                <a:moveTo>
                  <a:pt x="97" y="89"/>
                </a:moveTo>
                <a:cubicBezTo>
                  <a:pt x="97" y="85"/>
                  <a:pt x="94" y="82"/>
                  <a:pt x="89" y="82"/>
                </a:cubicBezTo>
                <a:cubicBezTo>
                  <a:pt x="84" y="82"/>
                  <a:pt x="81" y="85"/>
                  <a:pt x="81" y="90"/>
                </a:cubicBezTo>
                <a:cubicBezTo>
                  <a:pt x="81" y="94"/>
                  <a:pt x="85" y="98"/>
                  <a:pt x="89" y="98"/>
                </a:cubicBezTo>
                <a:cubicBezTo>
                  <a:pt x="94" y="98"/>
                  <a:pt x="97" y="94"/>
                  <a:pt x="97" y="8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9" name="Grupo 28"/>
          <p:cNvGrpSpPr/>
          <p:nvPr/>
        </p:nvGrpSpPr>
        <p:grpSpPr>
          <a:xfrm>
            <a:off x="8177177" y="2252386"/>
            <a:ext cx="476251" cy="384175"/>
            <a:chOff x="8240713" y="4248150"/>
            <a:chExt cx="476251" cy="384175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240713" y="4248150"/>
              <a:ext cx="382588" cy="192088"/>
            </a:xfrm>
            <a:custGeom>
              <a:avLst/>
              <a:gdLst>
                <a:gd name="T0" fmla="*/ 36 w 102"/>
                <a:gd name="T1" fmla="*/ 51 h 51"/>
                <a:gd name="T2" fmla="*/ 5 w 102"/>
                <a:gd name="T3" fmla="*/ 51 h 51"/>
                <a:gd name="T4" fmla="*/ 0 w 102"/>
                <a:gd name="T5" fmla="*/ 46 h 51"/>
                <a:gd name="T6" fmla="*/ 0 w 102"/>
                <a:gd name="T7" fmla="*/ 33 h 51"/>
                <a:gd name="T8" fmla="*/ 13 w 102"/>
                <a:gd name="T9" fmla="*/ 19 h 51"/>
                <a:gd name="T10" fmla="*/ 22 w 102"/>
                <a:gd name="T11" fmla="*/ 19 h 51"/>
                <a:gd name="T12" fmla="*/ 25 w 102"/>
                <a:gd name="T13" fmla="*/ 16 h 51"/>
                <a:gd name="T14" fmla="*/ 25 w 102"/>
                <a:gd name="T15" fmla="*/ 11 h 51"/>
                <a:gd name="T16" fmla="*/ 37 w 102"/>
                <a:gd name="T17" fmla="*/ 0 h 51"/>
                <a:gd name="T18" fmla="*/ 64 w 102"/>
                <a:gd name="T19" fmla="*/ 0 h 51"/>
                <a:gd name="T20" fmla="*/ 76 w 102"/>
                <a:gd name="T21" fmla="*/ 12 h 51"/>
                <a:gd name="T22" fmla="*/ 83 w 102"/>
                <a:gd name="T23" fmla="*/ 19 h 51"/>
                <a:gd name="T24" fmla="*/ 88 w 102"/>
                <a:gd name="T25" fmla="*/ 19 h 51"/>
                <a:gd name="T26" fmla="*/ 101 w 102"/>
                <a:gd name="T27" fmla="*/ 36 h 51"/>
                <a:gd name="T28" fmla="*/ 99 w 102"/>
                <a:gd name="T29" fmla="*/ 38 h 51"/>
                <a:gd name="T30" fmla="*/ 73 w 102"/>
                <a:gd name="T31" fmla="*/ 49 h 51"/>
                <a:gd name="T32" fmla="*/ 68 w 102"/>
                <a:gd name="T33" fmla="*/ 51 h 51"/>
                <a:gd name="T34" fmla="*/ 36 w 102"/>
                <a:gd name="T35" fmla="*/ 51 h 51"/>
                <a:gd name="T36" fmla="*/ 51 w 102"/>
                <a:gd name="T37" fmla="*/ 19 h 51"/>
                <a:gd name="T38" fmla="*/ 63 w 102"/>
                <a:gd name="T39" fmla="*/ 19 h 51"/>
                <a:gd name="T40" fmla="*/ 66 w 102"/>
                <a:gd name="T41" fmla="*/ 16 h 51"/>
                <a:gd name="T42" fmla="*/ 64 w 102"/>
                <a:gd name="T43" fmla="*/ 10 h 51"/>
                <a:gd name="T44" fmla="*/ 38 w 102"/>
                <a:gd name="T45" fmla="*/ 9 h 51"/>
                <a:gd name="T46" fmla="*/ 35 w 102"/>
                <a:gd name="T47" fmla="*/ 15 h 51"/>
                <a:gd name="T48" fmla="*/ 38 w 102"/>
                <a:gd name="T49" fmla="*/ 19 h 51"/>
                <a:gd name="T50" fmla="*/ 51 w 102"/>
                <a:gd name="T51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51">
                  <a:moveTo>
                    <a:pt x="36" y="51"/>
                  </a:moveTo>
                  <a:cubicBezTo>
                    <a:pt x="25" y="51"/>
                    <a:pt x="15" y="51"/>
                    <a:pt x="5" y="51"/>
                  </a:cubicBezTo>
                  <a:cubicBezTo>
                    <a:pt x="1" y="51"/>
                    <a:pt x="0" y="50"/>
                    <a:pt x="0" y="46"/>
                  </a:cubicBezTo>
                  <a:cubicBezTo>
                    <a:pt x="0" y="42"/>
                    <a:pt x="0" y="37"/>
                    <a:pt x="0" y="33"/>
                  </a:cubicBezTo>
                  <a:cubicBezTo>
                    <a:pt x="0" y="24"/>
                    <a:pt x="5" y="19"/>
                    <a:pt x="13" y="19"/>
                  </a:cubicBezTo>
                  <a:cubicBezTo>
                    <a:pt x="16" y="19"/>
                    <a:pt x="19" y="19"/>
                    <a:pt x="22" y="19"/>
                  </a:cubicBezTo>
                  <a:cubicBezTo>
                    <a:pt x="25" y="19"/>
                    <a:pt x="25" y="18"/>
                    <a:pt x="25" y="16"/>
                  </a:cubicBezTo>
                  <a:cubicBezTo>
                    <a:pt x="25" y="14"/>
                    <a:pt x="25" y="12"/>
                    <a:pt x="25" y="11"/>
                  </a:cubicBezTo>
                  <a:cubicBezTo>
                    <a:pt x="26" y="4"/>
                    <a:pt x="30" y="0"/>
                    <a:pt x="37" y="0"/>
                  </a:cubicBezTo>
                  <a:cubicBezTo>
                    <a:pt x="46" y="0"/>
                    <a:pt x="55" y="0"/>
                    <a:pt x="64" y="0"/>
                  </a:cubicBezTo>
                  <a:cubicBezTo>
                    <a:pt x="72" y="0"/>
                    <a:pt x="76" y="4"/>
                    <a:pt x="76" y="12"/>
                  </a:cubicBezTo>
                  <a:cubicBezTo>
                    <a:pt x="76" y="19"/>
                    <a:pt x="76" y="19"/>
                    <a:pt x="83" y="19"/>
                  </a:cubicBezTo>
                  <a:cubicBezTo>
                    <a:pt x="85" y="19"/>
                    <a:pt x="87" y="19"/>
                    <a:pt x="88" y="19"/>
                  </a:cubicBezTo>
                  <a:cubicBezTo>
                    <a:pt x="99" y="20"/>
                    <a:pt x="102" y="27"/>
                    <a:pt x="101" y="36"/>
                  </a:cubicBezTo>
                  <a:cubicBezTo>
                    <a:pt x="101" y="38"/>
                    <a:pt x="100" y="38"/>
                    <a:pt x="99" y="38"/>
                  </a:cubicBezTo>
                  <a:cubicBezTo>
                    <a:pt x="88" y="38"/>
                    <a:pt x="80" y="42"/>
                    <a:pt x="73" y="49"/>
                  </a:cubicBezTo>
                  <a:cubicBezTo>
                    <a:pt x="71" y="51"/>
                    <a:pt x="69" y="51"/>
                    <a:pt x="68" y="51"/>
                  </a:cubicBezTo>
                  <a:cubicBezTo>
                    <a:pt x="57" y="51"/>
                    <a:pt x="46" y="51"/>
                    <a:pt x="36" y="51"/>
                  </a:cubicBezTo>
                  <a:close/>
                  <a:moveTo>
                    <a:pt x="51" y="19"/>
                  </a:moveTo>
                  <a:cubicBezTo>
                    <a:pt x="55" y="19"/>
                    <a:pt x="59" y="19"/>
                    <a:pt x="63" y="19"/>
                  </a:cubicBezTo>
                  <a:cubicBezTo>
                    <a:pt x="66" y="19"/>
                    <a:pt x="67" y="18"/>
                    <a:pt x="66" y="16"/>
                  </a:cubicBezTo>
                  <a:cubicBezTo>
                    <a:pt x="66" y="13"/>
                    <a:pt x="68" y="10"/>
                    <a:pt x="64" y="10"/>
                  </a:cubicBezTo>
                  <a:cubicBezTo>
                    <a:pt x="55" y="9"/>
                    <a:pt x="47" y="9"/>
                    <a:pt x="38" y="9"/>
                  </a:cubicBezTo>
                  <a:cubicBezTo>
                    <a:pt x="33" y="10"/>
                    <a:pt x="35" y="13"/>
                    <a:pt x="35" y="15"/>
                  </a:cubicBezTo>
                  <a:cubicBezTo>
                    <a:pt x="35" y="18"/>
                    <a:pt x="35" y="19"/>
                    <a:pt x="38" y="19"/>
                  </a:cubicBezTo>
                  <a:cubicBezTo>
                    <a:pt x="42" y="19"/>
                    <a:pt x="46" y="19"/>
                    <a:pt x="51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Freeform 10"/>
            <p:cNvSpPr>
              <a:spLocks noEditPoints="1"/>
            </p:cNvSpPr>
            <p:nvPr/>
          </p:nvSpPr>
          <p:spPr bwMode="auto">
            <a:xfrm>
              <a:off x="8502651" y="4413250"/>
              <a:ext cx="214313" cy="219075"/>
            </a:xfrm>
            <a:custGeom>
              <a:avLst/>
              <a:gdLst>
                <a:gd name="T0" fmla="*/ 0 w 57"/>
                <a:gd name="T1" fmla="*/ 29 h 58"/>
                <a:gd name="T2" fmla="*/ 29 w 57"/>
                <a:gd name="T3" fmla="*/ 0 h 58"/>
                <a:gd name="T4" fmla="*/ 57 w 57"/>
                <a:gd name="T5" fmla="*/ 29 h 58"/>
                <a:gd name="T6" fmla="*/ 28 w 57"/>
                <a:gd name="T7" fmla="*/ 58 h 58"/>
                <a:gd name="T8" fmla="*/ 0 w 57"/>
                <a:gd name="T9" fmla="*/ 29 h 58"/>
                <a:gd name="T10" fmla="*/ 25 w 57"/>
                <a:gd name="T11" fmla="*/ 22 h 58"/>
                <a:gd name="T12" fmla="*/ 35 w 57"/>
                <a:gd name="T13" fmla="*/ 32 h 58"/>
                <a:gd name="T14" fmla="*/ 37 w 57"/>
                <a:gd name="T15" fmla="*/ 32 h 58"/>
                <a:gd name="T16" fmla="*/ 41 w 57"/>
                <a:gd name="T17" fmla="*/ 29 h 58"/>
                <a:gd name="T18" fmla="*/ 37 w 57"/>
                <a:gd name="T19" fmla="*/ 26 h 58"/>
                <a:gd name="T20" fmla="*/ 31 w 57"/>
                <a:gd name="T21" fmla="*/ 19 h 58"/>
                <a:gd name="T22" fmla="*/ 31 w 57"/>
                <a:gd name="T23" fmla="*/ 16 h 58"/>
                <a:gd name="T24" fmla="*/ 28 w 57"/>
                <a:gd name="T25" fmla="*/ 13 h 58"/>
                <a:gd name="T26" fmla="*/ 25 w 57"/>
                <a:gd name="T27" fmla="*/ 16 h 58"/>
                <a:gd name="T28" fmla="*/ 25 w 57"/>
                <a:gd name="T29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58">
                  <a:moveTo>
                    <a:pt x="0" y="29"/>
                  </a:moveTo>
                  <a:cubicBezTo>
                    <a:pt x="0" y="12"/>
                    <a:pt x="12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2" y="57"/>
                    <a:pt x="0" y="45"/>
                    <a:pt x="0" y="29"/>
                  </a:cubicBezTo>
                  <a:close/>
                  <a:moveTo>
                    <a:pt x="25" y="22"/>
                  </a:moveTo>
                  <a:cubicBezTo>
                    <a:pt x="25" y="33"/>
                    <a:pt x="24" y="32"/>
                    <a:pt x="35" y="32"/>
                  </a:cubicBezTo>
                  <a:cubicBezTo>
                    <a:pt x="36" y="32"/>
                    <a:pt x="36" y="32"/>
                    <a:pt x="37" y="32"/>
                  </a:cubicBezTo>
                  <a:cubicBezTo>
                    <a:pt x="39" y="32"/>
                    <a:pt x="41" y="31"/>
                    <a:pt x="41" y="29"/>
                  </a:cubicBezTo>
                  <a:cubicBezTo>
                    <a:pt x="41" y="27"/>
                    <a:pt x="39" y="25"/>
                    <a:pt x="37" y="26"/>
                  </a:cubicBezTo>
                  <a:cubicBezTo>
                    <a:pt x="31" y="27"/>
                    <a:pt x="31" y="24"/>
                    <a:pt x="31" y="19"/>
                  </a:cubicBezTo>
                  <a:cubicBezTo>
                    <a:pt x="31" y="18"/>
                    <a:pt x="31" y="17"/>
                    <a:pt x="31" y="16"/>
                  </a:cubicBezTo>
                  <a:cubicBezTo>
                    <a:pt x="31" y="14"/>
                    <a:pt x="30" y="13"/>
                    <a:pt x="28" y="13"/>
                  </a:cubicBezTo>
                  <a:cubicBezTo>
                    <a:pt x="26" y="13"/>
                    <a:pt x="25" y="15"/>
                    <a:pt x="25" y="16"/>
                  </a:cubicBezTo>
                  <a:cubicBezTo>
                    <a:pt x="25" y="18"/>
                    <a:pt x="25" y="20"/>
                    <a:pt x="2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8240713" y="4462463"/>
              <a:ext cx="266700" cy="142875"/>
            </a:xfrm>
            <a:custGeom>
              <a:avLst/>
              <a:gdLst>
                <a:gd name="T0" fmla="*/ 71 w 71"/>
                <a:gd name="T1" fmla="*/ 38 h 38"/>
                <a:gd name="T2" fmla="*/ 29 w 71"/>
                <a:gd name="T3" fmla="*/ 38 h 38"/>
                <a:gd name="T4" fmla="*/ 14 w 71"/>
                <a:gd name="T5" fmla="*/ 38 h 38"/>
                <a:gd name="T6" fmla="*/ 0 w 71"/>
                <a:gd name="T7" fmla="*/ 25 h 38"/>
                <a:gd name="T8" fmla="*/ 0 w 71"/>
                <a:gd name="T9" fmla="*/ 3 h 38"/>
                <a:gd name="T10" fmla="*/ 3 w 71"/>
                <a:gd name="T11" fmla="*/ 0 h 38"/>
                <a:gd name="T12" fmla="*/ 35 w 71"/>
                <a:gd name="T13" fmla="*/ 0 h 38"/>
                <a:gd name="T14" fmla="*/ 38 w 71"/>
                <a:gd name="T15" fmla="*/ 3 h 38"/>
                <a:gd name="T16" fmla="*/ 47 w 71"/>
                <a:gd name="T17" fmla="*/ 12 h 38"/>
                <a:gd name="T18" fmla="*/ 61 w 71"/>
                <a:gd name="T19" fmla="*/ 12 h 38"/>
                <a:gd name="T20" fmla="*/ 64 w 71"/>
                <a:gd name="T21" fmla="*/ 15 h 38"/>
                <a:gd name="T22" fmla="*/ 71 w 71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38">
                  <a:moveTo>
                    <a:pt x="71" y="38"/>
                  </a:moveTo>
                  <a:cubicBezTo>
                    <a:pt x="57" y="38"/>
                    <a:pt x="43" y="38"/>
                    <a:pt x="29" y="38"/>
                  </a:cubicBezTo>
                  <a:cubicBezTo>
                    <a:pt x="24" y="38"/>
                    <a:pt x="19" y="38"/>
                    <a:pt x="14" y="38"/>
                  </a:cubicBezTo>
                  <a:cubicBezTo>
                    <a:pt x="6" y="38"/>
                    <a:pt x="0" y="33"/>
                    <a:pt x="0" y="25"/>
                  </a:cubicBezTo>
                  <a:cubicBezTo>
                    <a:pt x="0" y="18"/>
                    <a:pt x="0" y="11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24" y="0"/>
                    <a:pt x="35" y="0"/>
                  </a:cubicBezTo>
                  <a:cubicBezTo>
                    <a:pt x="37" y="0"/>
                    <a:pt x="38" y="1"/>
                    <a:pt x="38" y="3"/>
                  </a:cubicBezTo>
                  <a:cubicBezTo>
                    <a:pt x="38" y="11"/>
                    <a:pt x="40" y="12"/>
                    <a:pt x="47" y="12"/>
                  </a:cubicBezTo>
                  <a:cubicBezTo>
                    <a:pt x="52" y="13"/>
                    <a:pt x="56" y="13"/>
                    <a:pt x="61" y="12"/>
                  </a:cubicBezTo>
                  <a:cubicBezTo>
                    <a:pt x="63" y="12"/>
                    <a:pt x="64" y="13"/>
                    <a:pt x="64" y="15"/>
                  </a:cubicBezTo>
                  <a:cubicBezTo>
                    <a:pt x="63" y="23"/>
                    <a:pt x="66" y="31"/>
                    <a:pt x="71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33" name="TextBox 27">
            <a:extLst>
              <a:ext uri="{FF2B5EF4-FFF2-40B4-BE49-F238E27FC236}">
                <a16:creationId xmlns:a16="http://schemas.microsoft.com/office/drawing/2014/main" id="{80E173A4-595A-9BF1-97A6-72CA68D5E792}"/>
              </a:ext>
            </a:extLst>
          </p:cNvPr>
          <p:cNvSpPr txBox="1"/>
          <p:nvPr/>
        </p:nvSpPr>
        <p:spPr>
          <a:xfrm>
            <a:off x="6375490" y="2100985"/>
            <a:ext cx="554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SUS</a:t>
            </a:r>
            <a:endParaRPr lang="en-US" sz="140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80E173A4-595A-9BF1-97A6-72CA68D5E792}"/>
              </a:ext>
            </a:extLst>
          </p:cNvPr>
          <p:cNvSpPr txBox="1"/>
          <p:nvPr/>
        </p:nvSpPr>
        <p:spPr>
          <a:xfrm>
            <a:off x="7412187" y="2602946"/>
            <a:ext cx="200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Benefício de Prestação Continuada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80E173A4-595A-9BF1-97A6-72CA68D5E792}"/>
              </a:ext>
            </a:extLst>
          </p:cNvPr>
          <p:cNvSpPr txBox="1"/>
          <p:nvPr/>
        </p:nvSpPr>
        <p:spPr>
          <a:xfrm>
            <a:off x="9762138" y="210098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Passe</a:t>
            </a:r>
          </a:p>
          <a:p>
            <a:pPr algn="ctr"/>
            <a:r>
              <a:rPr lang="pt-BR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livre</a:t>
            </a:r>
          </a:p>
        </p:txBody>
      </p:sp>
      <p:sp>
        <p:nvSpPr>
          <p:cNvPr id="36" name="TextBox 27">
            <a:extLst>
              <a:ext uri="{FF2B5EF4-FFF2-40B4-BE49-F238E27FC236}">
                <a16:creationId xmlns:a16="http://schemas.microsoft.com/office/drawing/2014/main" id="{80E173A4-595A-9BF1-97A6-72CA68D5E792}"/>
              </a:ext>
            </a:extLst>
          </p:cNvPr>
          <p:cNvSpPr txBox="1"/>
          <p:nvPr/>
        </p:nvSpPr>
        <p:spPr>
          <a:xfrm>
            <a:off x="7382006" y="4917590"/>
            <a:ext cx="2066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Pessoa com deficiência</a:t>
            </a:r>
          </a:p>
        </p:txBody>
      </p:sp>
      <p:sp>
        <p:nvSpPr>
          <p:cNvPr id="22" name="Elipse 21"/>
          <p:cNvSpPr/>
          <p:nvPr/>
        </p:nvSpPr>
        <p:spPr>
          <a:xfrm>
            <a:off x="8150839" y="3510186"/>
            <a:ext cx="528927" cy="528927"/>
          </a:xfrm>
          <a:prstGeom prst="ellipse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OOP</a:t>
            </a: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80E173A4-595A-9BF1-97A6-72CA68D5E792}"/>
              </a:ext>
            </a:extLst>
          </p:cNvPr>
          <p:cNvSpPr txBox="1"/>
          <p:nvPr/>
        </p:nvSpPr>
        <p:spPr>
          <a:xfrm>
            <a:off x="8715569" y="3620760"/>
            <a:ext cx="2363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Princípio “apenas uma vez”</a:t>
            </a:r>
          </a:p>
        </p:txBody>
      </p:sp>
      <p:cxnSp>
        <p:nvCxnSpPr>
          <p:cNvPr id="39" name="Connector: Elbow 20">
            <a:extLst>
              <a:ext uri="{FF2B5EF4-FFF2-40B4-BE49-F238E27FC236}">
                <a16:creationId xmlns:a16="http://schemas.microsoft.com/office/drawing/2014/main" id="{09ED5F73-9E4B-191A-A3E0-E2C35E6DFF9D}"/>
              </a:ext>
            </a:extLst>
          </p:cNvPr>
          <p:cNvCxnSpPr/>
          <p:nvPr/>
        </p:nvCxnSpPr>
        <p:spPr>
          <a:xfrm rot="16200000" flipV="1">
            <a:off x="1172727" y="2950090"/>
            <a:ext cx="1507390" cy="1288544"/>
          </a:xfrm>
          <a:prstGeom prst="bentConnector3">
            <a:avLst>
              <a:gd name="adj1" fmla="val 292"/>
            </a:avLst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5">
            <a:extLst>
              <a:ext uri="{FF2B5EF4-FFF2-40B4-BE49-F238E27FC236}">
                <a16:creationId xmlns:a16="http://schemas.microsoft.com/office/drawing/2014/main" id="{110F6D2D-4915-B991-8183-A0DF24BBA43B}"/>
              </a:ext>
            </a:extLst>
          </p:cNvPr>
          <p:cNvCxnSpPr/>
          <p:nvPr/>
        </p:nvCxnSpPr>
        <p:spPr>
          <a:xfrm flipV="1">
            <a:off x="3038580" y="2846692"/>
            <a:ext cx="1" cy="113342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20">
            <a:extLst>
              <a:ext uri="{FF2B5EF4-FFF2-40B4-BE49-F238E27FC236}">
                <a16:creationId xmlns:a16="http://schemas.microsoft.com/office/drawing/2014/main" id="{09ED5F73-9E4B-191A-A3E0-E2C35E6DFF9D}"/>
              </a:ext>
            </a:extLst>
          </p:cNvPr>
          <p:cNvCxnSpPr/>
          <p:nvPr/>
        </p:nvCxnSpPr>
        <p:spPr>
          <a:xfrm rot="5400000" flipH="1" flipV="1">
            <a:off x="3351742" y="2950090"/>
            <a:ext cx="1507390" cy="1288544"/>
          </a:xfrm>
          <a:prstGeom prst="bentConnector3">
            <a:avLst>
              <a:gd name="adj1" fmla="val 292"/>
            </a:avLst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25">
            <a:extLst>
              <a:ext uri="{FF2B5EF4-FFF2-40B4-BE49-F238E27FC236}">
                <a16:creationId xmlns:a16="http://schemas.microsoft.com/office/drawing/2014/main" id="{110F6D2D-4915-B991-8183-A0DF24BBA43B}"/>
              </a:ext>
            </a:extLst>
          </p:cNvPr>
          <p:cNvCxnSpPr/>
          <p:nvPr/>
        </p:nvCxnSpPr>
        <p:spPr>
          <a:xfrm rot="5400000" flipV="1">
            <a:off x="8399426" y="634374"/>
            <a:ext cx="1" cy="242960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25">
            <a:extLst>
              <a:ext uri="{FF2B5EF4-FFF2-40B4-BE49-F238E27FC236}">
                <a16:creationId xmlns:a16="http://schemas.microsoft.com/office/drawing/2014/main" id="{110F6D2D-4915-B991-8183-A0DF24BBA43B}"/>
              </a:ext>
            </a:extLst>
          </p:cNvPr>
          <p:cNvCxnSpPr/>
          <p:nvPr/>
        </p:nvCxnSpPr>
        <p:spPr>
          <a:xfrm flipV="1">
            <a:off x="8819440" y="2145534"/>
            <a:ext cx="727621" cy="2989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25">
            <a:extLst>
              <a:ext uri="{FF2B5EF4-FFF2-40B4-BE49-F238E27FC236}">
                <a16:creationId xmlns:a16="http://schemas.microsoft.com/office/drawing/2014/main" id="{110F6D2D-4915-B991-8183-A0DF24BBA43B}"/>
              </a:ext>
            </a:extLst>
          </p:cNvPr>
          <p:cNvCxnSpPr/>
          <p:nvPr/>
        </p:nvCxnSpPr>
        <p:spPr>
          <a:xfrm flipH="1" flipV="1">
            <a:off x="7221622" y="2145534"/>
            <a:ext cx="727621" cy="2989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União Europeia: países, bandeira, objetivos - Brasil Escola">
            <a:extLst>
              <a:ext uri="{FF2B5EF4-FFF2-40B4-BE49-F238E27FC236}">
                <a16:creationId xmlns:a16="http://schemas.microsoft.com/office/drawing/2014/main" id="{38A981A8-7D28-9270-4387-93A5F20DF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0810" y="5313110"/>
            <a:ext cx="396000" cy="2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Bandeira dos Estados Unidos: história, significado - Mundo Educação">
            <a:extLst>
              <a:ext uri="{FF2B5EF4-FFF2-40B4-BE49-F238E27FC236}">
                <a16:creationId xmlns:a16="http://schemas.microsoft.com/office/drawing/2014/main" id="{20B0C762-7882-E2BA-50C0-BC9F29023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0810" y="5773205"/>
            <a:ext cx="396000" cy="2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Bandeira do Canadá – Wikipédia, a enciclopédia livre">
            <a:extLst>
              <a:ext uri="{FF2B5EF4-FFF2-40B4-BE49-F238E27FC236}">
                <a16:creationId xmlns:a16="http://schemas.microsoft.com/office/drawing/2014/main" id="{BCC9D065-D3E8-4D24-857F-2708F812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0810" y="5571344"/>
            <a:ext cx="396000" cy="17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Bandeira da Dinamarca – Wikipédia, a enciclopédia livre">
            <a:extLst>
              <a:ext uri="{FF2B5EF4-FFF2-40B4-BE49-F238E27FC236}">
                <a16:creationId xmlns:a16="http://schemas.microsoft.com/office/drawing/2014/main" id="{24595956-CCCB-F10B-3604-7A375362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0810" y="6014208"/>
            <a:ext cx="396000" cy="2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82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09F814-B397-9228-1EF3-058DBFD10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latin typeface="Arial Black" panose="020B0A04020102020204" pitchFamily="34" charset="0"/>
              </a:rPr>
              <a:t>Infraestrutura</a:t>
            </a:r>
            <a:r>
              <a:rPr lang="pt-BR"/>
              <a:t> de transporte terrestre</a:t>
            </a:r>
          </a:p>
        </p:txBody>
      </p:sp>
      <p:sp>
        <p:nvSpPr>
          <p:cNvPr id="4" name="Freeform 14">
            <a:extLst>
              <a:ext uri="{FF2B5EF4-FFF2-40B4-BE49-F238E27FC236}">
                <a16:creationId xmlns:a16="http://schemas.microsoft.com/office/drawing/2014/main" id="{B2E6ED74-6D50-6591-72BD-FC79FD87DC4C}"/>
              </a:ext>
            </a:extLst>
          </p:cNvPr>
          <p:cNvSpPr/>
          <p:nvPr/>
        </p:nvSpPr>
        <p:spPr>
          <a:xfrm>
            <a:off x="6371627" y="1726304"/>
            <a:ext cx="4891459" cy="3875639"/>
          </a:xfrm>
          <a:custGeom>
            <a:avLst/>
            <a:gdLst/>
            <a:ahLst/>
            <a:cxnLst/>
            <a:rect l="l" t="t" r="r" b="b"/>
            <a:pathLst>
              <a:path w="8623691" h="6832789">
                <a:moveTo>
                  <a:pt x="0" y="0"/>
                </a:moveTo>
                <a:lnTo>
                  <a:pt x="8623691" y="0"/>
                </a:lnTo>
                <a:lnTo>
                  <a:pt x="8623691" y="6832789"/>
                </a:lnTo>
                <a:lnTo>
                  <a:pt x="0" y="683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12"/>
            </a:stretch>
          </a:blipFill>
        </p:spPr>
        <p:txBody>
          <a:bodyPr/>
          <a:lstStyle/>
          <a:p>
            <a:endParaRPr lang="en-BR" sz="1200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BBDDD1C8-C86E-C4E6-1B49-41723AC1519E}"/>
              </a:ext>
            </a:extLst>
          </p:cNvPr>
          <p:cNvSpPr/>
          <p:nvPr/>
        </p:nvSpPr>
        <p:spPr>
          <a:xfrm>
            <a:off x="731687" y="1726304"/>
            <a:ext cx="5405068" cy="3875639"/>
          </a:xfrm>
          <a:custGeom>
            <a:avLst/>
            <a:gdLst/>
            <a:ahLst/>
            <a:cxnLst/>
            <a:rect l="l" t="t" r="r" b="b"/>
            <a:pathLst>
              <a:path w="9529190" h="6832789">
                <a:moveTo>
                  <a:pt x="0" y="0"/>
                </a:moveTo>
                <a:lnTo>
                  <a:pt x="9529190" y="0"/>
                </a:lnTo>
                <a:lnTo>
                  <a:pt x="9529190" y="6832789"/>
                </a:lnTo>
                <a:lnTo>
                  <a:pt x="0" y="683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51" r="-2149"/>
            </a:stretch>
          </a:blipFill>
        </p:spPr>
        <p:txBody>
          <a:bodyPr/>
          <a:lstStyle/>
          <a:p>
            <a:endParaRPr lang="en-BR" sz="1200"/>
          </a:p>
        </p:txBody>
      </p:sp>
    </p:spTree>
    <p:extLst>
      <p:ext uri="{BB962C8B-B14F-4D97-AF65-F5344CB8AC3E}">
        <p14:creationId xmlns:p14="http://schemas.microsoft.com/office/powerpoint/2010/main" val="258537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D899E47D-1F3B-4A62-E490-A72AD1C5A093}"/>
              </a:ext>
            </a:extLst>
          </p:cNvPr>
          <p:cNvSpPr/>
          <p:nvPr/>
        </p:nvSpPr>
        <p:spPr>
          <a:xfrm>
            <a:off x="5454268" y="1930109"/>
            <a:ext cx="5866861" cy="141877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Deixar de preencher formulários, emitir certidões, fazer </a:t>
            </a:r>
            <a:r>
              <a:rPr lang="pt-BR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uploads</a:t>
            </a: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documentos e peregrinar entre órgãos para </a:t>
            </a:r>
            <a:r>
              <a:rPr lang="pt-BR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apresentar comprovantes exigidos </a:t>
            </a: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 prestação de um serviço público.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2E3FDE1-DBB7-BC9C-F56D-3EB95AF9AA0C}"/>
              </a:ext>
            </a:extLst>
          </p:cNvPr>
          <p:cNvSpPr/>
          <p:nvPr/>
        </p:nvSpPr>
        <p:spPr>
          <a:xfrm>
            <a:off x="5454268" y="4145892"/>
            <a:ext cx="5866861" cy="131693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Deixar de </a:t>
            </a:r>
            <a:r>
              <a:rPr lang="pt-BR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conferir manualmente </a:t>
            </a: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informações apresentadas pelo cidadão e, também, diminuir a incidência de </a:t>
            </a:r>
            <a:r>
              <a:rPr lang="pt-BR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erros e fraudes</a:t>
            </a: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14" name="Grupo 20">
            <a:extLst>
              <a:ext uri="{FF2B5EF4-FFF2-40B4-BE49-F238E27FC236}">
                <a16:creationId xmlns:a16="http://schemas.microsoft.com/office/drawing/2014/main" id="{1BA78360-505F-E669-7134-804A8D24C8C7}"/>
              </a:ext>
            </a:extLst>
          </p:cNvPr>
          <p:cNvGrpSpPr/>
          <p:nvPr/>
        </p:nvGrpSpPr>
        <p:grpSpPr>
          <a:xfrm>
            <a:off x="939656" y="2738767"/>
            <a:ext cx="3139157" cy="1421641"/>
            <a:chOff x="8580438" y="346075"/>
            <a:chExt cx="4227512" cy="1914525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19A334E3-0E4C-3DBB-6516-9937B4012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7425" y="1079500"/>
              <a:ext cx="901700" cy="1181100"/>
            </a:xfrm>
            <a:custGeom>
              <a:avLst/>
              <a:gdLst>
                <a:gd name="T0" fmla="*/ 119 w 240"/>
                <a:gd name="T1" fmla="*/ 164 h 314"/>
                <a:gd name="T2" fmla="*/ 167 w 240"/>
                <a:gd name="T3" fmla="*/ 109 h 314"/>
                <a:gd name="T4" fmla="*/ 119 w 240"/>
                <a:gd name="T5" fmla="*/ 57 h 314"/>
                <a:gd name="T6" fmla="*/ 77 w 240"/>
                <a:gd name="T7" fmla="*/ 111 h 314"/>
                <a:gd name="T8" fmla="*/ 119 w 240"/>
                <a:gd name="T9" fmla="*/ 164 h 314"/>
                <a:gd name="T10" fmla="*/ 240 w 240"/>
                <a:gd name="T11" fmla="*/ 196 h 314"/>
                <a:gd name="T12" fmla="*/ 109 w 240"/>
                <a:gd name="T13" fmla="*/ 314 h 314"/>
                <a:gd name="T14" fmla="*/ 26 w 240"/>
                <a:gd name="T15" fmla="*/ 300 h 314"/>
                <a:gd name="T16" fmla="*/ 30 w 240"/>
                <a:gd name="T17" fmla="*/ 241 h 314"/>
                <a:gd name="T18" fmla="*/ 103 w 240"/>
                <a:gd name="T19" fmla="*/ 259 h 314"/>
                <a:gd name="T20" fmla="*/ 170 w 240"/>
                <a:gd name="T21" fmla="*/ 196 h 314"/>
                <a:gd name="T22" fmla="*/ 170 w 240"/>
                <a:gd name="T23" fmla="*/ 185 h 314"/>
                <a:gd name="T24" fmla="*/ 169 w 240"/>
                <a:gd name="T25" fmla="*/ 185 h 314"/>
                <a:gd name="T26" fmla="*/ 96 w 240"/>
                <a:gd name="T27" fmla="*/ 222 h 314"/>
                <a:gd name="T28" fmla="*/ 0 w 240"/>
                <a:gd name="T29" fmla="*/ 113 h 314"/>
                <a:gd name="T30" fmla="*/ 97 w 240"/>
                <a:gd name="T31" fmla="*/ 0 h 314"/>
                <a:gd name="T32" fmla="*/ 171 w 240"/>
                <a:gd name="T33" fmla="*/ 44 h 314"/>
                <a:gd name="T34" fmla="*/ 172 w 240"/>
                <a:gd name="T35" fmla="*/ 44 h 314"/>
                <a:gd name="T36" fmla="*/ 172 w 240"/>
                <a:gd name="T37" fmla="*/ 5 h 314"/>
                <a:gd name="T38" fmla="*/ 240 w 240"/>
                <a:gd name="T39" fmla="*/ 5 h 314"/>
                <a:gd name="T40" fmla="*/ 240 w 240"/>
                <a:gd name="T41" fmla="*/ 19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314">
                  <a:moveTo>
                    <a:pt x="119" y="164"/>
                  </a:moveTo>
                  <a:cubicBezTo>
                    <a:pt x="146" y="164"/>
                    <a:pt x="167" y="142"/>
                    <a:pt x="167" y="109"/>
                  </a:cubicBezTo>
                  <a:cubicBezTo>
                    <a:pt x="167" y="84"/>
                    <a:pt x="153" y="57"/>
                    <a:pt x="119" y="57"/>
                  </a:cubicBezTo>
                  <a:cubicBezTo>
                    <a:pt x="92" y="57"/>
                    <a:pt x="77" y="82"/>
                    <a:pt x="77" y="111"/>
                  </a:cubicBezTo>
                  <a:cubicBezTo>
                    <a:pt x="77" y="145"/>
                    <a:pt x="97" y="164"/>
                    <a:pt x="119" y="164"/>
                  </a:cubicBezTo>
                  <a:moveTo>
                    <a:pt x="240" y="196"/>
                  </a:moveTo>
                  <a:cubicBezTo>
                    <a:pt x="240" y="285"/>
                    <a:pt x="196" y="314"/>
                    <a:pt x="109" y="314"/>
                  </a:cubicBezTo>
                  <a:cubicBezTo>
                    <a:pt x="73" y="314"/>
                    <a:pt x="44" y="306"/>
                    <a:pt x="26" y="300"/>
                  </a:cubicBezTo>
                  <a:cubicBezTo>
                    <a:pt x="30" y="241"/>
                    <a:pt x="30" y="241"/>
                    <a:pt x="30" y="241"/>
                  </a:cubicBezTo>
                  <a:cubicBezTo>
                    <a:pt x="53" y="252"/>
                    <a:pt x="72" y="259"/>
                    <a:pt x="103" y="259"/>
                  </a:cubicBezTo>
                  <a:cubicBezTo>
                    <a:pt x="147" y="259"/>
                    <a:pt x="170" y="239"/>
                    <a:pt x="170" y="19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69" y="185"/>
                    <a:pt x="169" y="185"/>
                    <a:pt x="169" y="185"/>
                  </a:cubicBezTo>
                  <a:cubicBezTo>
                    <a:pt x="151" y="210"/>
                    <a:pt x="126" y="222"/>
                    <a:pt x="96" y="222"/>
                  </a:cubicBezTo>
                  <a:cubicBezTo>
                    <a:pt x="37" y="222"/>
                    <a:pt x="0" y="177"/>
                    <a:pt x="0" y="113"/>
                  </a:cubicBezTo>
                  <a:cubicBezTo>
                    <a:pt x="0" y="48"/>
                    <a:pt x="30" y="0"/>
                    <a:pt x="97" y="0"/>
                  </a:cubicBezTo>
                  <a:cubicBezTo>
                    <a:pt x="129" y="0"/>
                    <a:pt x="155" y="17"/>
                    <a:pt x="171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240" y="5"/>
                    <a:pt x="240" y="5"/>
                    <a:pt x="240" y="5"/>
                  </a:cubicBezTo>
                  <a:lnTo>
                    <a:pt x="240" y="196"/>
                  </a:lnTo>
                  <a:close/>
                </a:path>
              </a:pathLst>
            </a:custGeom>
            <a:solidFill>
              <a:srgbClr val="37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11FBCA8-258F-2996-5047-18B4346EA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913" y="1101725"/>
              <a:ext cx="901700" cy="808038"/>
            </a:xfrm>
            <a:custGeom>
              <a:avLst/>
              <a:gdLst>
                <a:gd name="T0" fmla="*/ 184 w 568"/>
                <a:gd name="T1" fmla="*/ 509 h 509"/>
                <a:gd name="T2" fmla="*/ 383 w 568"/>
                <a:gd name="T3" fmla="*/ 509 h 509"/>
                <a:gd name="T4" fmla="*/ 568 w 568"/>
                <a:gd name="T5" fmla="*/ 0 h 509"/>
                <a:gd name="T6" fmla="*/ 395 w 568"/>
                <a:gd name="T7" fmla="*/ 0 h 509"/>
                <a:gd name="T8" fmla="*/ 291 w 568"/>
                <a:gd name="T9" fmla="*/ 363 h 509"/>
                <a:gd name="T10" fmla="*/ 289 w 568"/>
                <a:gd name="T11" fmla="*/ 363 h 509"/>
                <a:gd name="T12" fmla="*/ 184 w 568"/>
                <a:gd name="T13" fmla="*/ 0 h 509"/>
                <a:gd name="T14" fmla="*/ 0 w 568"/>
                <a:gd name="T15" fmla="*/ 0 h 509"/>
                <a:gd name="T16" fmla="*/ 184 w 568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509">
                  <a:moveTo>
                    <a:pt x="184" y="509"/>
                  </a:moveTo>
                  <a:lnTo>
                    <a:pt x="383" y="509"/>
                  </a:lnTo>
                  <a:lnTo>
                    <a:pt x="568" y="0"/>
                  </a:lnTo>
                  <a:lnTo>
                    <a:pt x="395" y="0"/>
                  </a:lnTo>
                  <a:lnTo>
                    <a:pt x="291" y="363"/>
                  </a:lnTo>
                  <a:lnTo>
                    <a:pt x="289" y="363"/>
                  </a:lnTo>
                  <a:lnTo>
                    <a:pt x="184" y="0"/>
                  </a:lnTo>
                  <a:lnTo>
                    <a:pt x="0" y="0"/>
                  </a:lnTo>
                  <a:lnTo>
                    <a:pt x="184" y="509"/>
                  </a:lnTo>
                  <a:close/>
                </a:path>
              </a:pathLst>
            </a:custGeom>
            <a:solidFill>
              <a:srgbClr val="52AE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E1E2739-36F7-CDB2-5A8D-8CA8598BE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3888" y="1082675"/>
              <a:ext cx="939800" cy="846138"/>
            </a:xfrm>
            <a:custGeom>
              <a:avLst/>
              <a:gdLst>
                <a:gd name="T0" fmla="*/ 173 w 250"/>
                <a:gd name="T1" fmla="*/ 113 h 225"/>
                <a:gd name="T2" fmla="*/ 125 w 250"/>
                <a:gd name="T3" fmla="*/ 52 h 225"/>
                <a:gd name="T4" fmla="*/ 77 w 250"/>
                <a:gd name="T5" fmla="*/ 113 h 225"/>
                <a:gd name="T6" fmla="*/ 125 w 250"/>
                <a:gd name="T7" fmla="*/ 173 h 225"/>
                <a:gd name="T8" fmla="*/ 173 w 250"/>
                <a:gd name="T9" fmla="*/ 113 h 225"/>
                <a:gd name="T10" fmla="*/ 0 w 250"/>
                <a:gd name="T11" fmla="*/ 113 h 225"/>
                <a:gd name="T12" fmla="*/ 125 w 250"/>
                <a:gd name="T13" fmla="*/ 0 h 225"/>
                <a:gd name="T14" fmla="*/ 250 w 250"/>
                <a:gd name="T15" fmla="*/ 113 h 225"/>
                <a:gd name="T16" fmla="*/ 125 w 250"/>
                <a:gd name="T17" fmla="*/ 225 h 225"/>
                <a:gd name="T18" fmla="*/ 0 w 250"/>
                <a:gd name="T1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25">
                  <a:moveTo>
                    <a:pt x="173" y="113"/>
                  </a:moveTo>
                  <a:cubicBezTo>
                    <a:pt x="173" y="81"/>
                    <a:pt x="159" y="52"/>
                    <a:pt x="125" y="52"/>
                  </a:cubicBezTo>
                  <a:cubicBezTo>
                    <a:pt x="91" y="52"/>
                    <a:pt x="77" y="81"/>
                    <a:pt x="77" y="113"/>
                  </a:cubicBezTo>
                  <a:cubicBezTo>
                    <a:pt x="77" y="145"/>
                    <a:pt x="91" y="173"/>
                    <a:pt x="125" y="173"/>
                  </a:cubicBezTo>
                  <a:cubicBezTo>
                    <a:pt x="159" y="173"/>
                    <a:pt x="173" y="145"/>
                    <a:pt x="173" y="113"/>
                  </a:cubicBezTo>
                  <a:moveTo>
                    <a:pt x="0" y="113"/>
                  </a:moveTo>
                  <a:cubicBezTo>
                    <a:pt x="0" y="41"/>
                    <a:pt x="54" y="0"/>
                    <a:pt x="125" y="0"/>
                  </a:cubicBezTo>
                  <a:cubicBezTo>
                    <a:pt x="196" y="0"/>
                    <a:pt x="250" y="41"/>
                    <a:pt x="250" y="113"/>
                  </a:cubicBezTo>
                  <a:cubicBezTo>
                    <a:pt x="250" y="184"/>
                    <a:pt x="196" y="225"/>
                    <a:pt x="125" y="225"/>
                  </a:cubicBezTo>
                  <a:cubicBezTo>
                    <a:pt x="54" y="225"/>
                    <a:pt x="0" y="184"/>
                    <a:pt x="0" y="113"/>
                  </a:cubicBezTo>
                </a:path>
              </a:pathLst>
            </a:custGeom>
            <a:solidFill>
              <a:srgbClr val="FB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97A415C1-EDF2-CC88-3AC2-03BF2458D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7250" y="1665288"/>
              <a:ext cx="263525" cy="263525"/>
            </a:xfrm>
            <a:prstGeom prst="ellipse">
              <a:avLst/>
            </a:prstGeom>
            <a:solidFill>
              <a:srgbClr val="37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8C043572-C85E-330C-89D8-C13571A2A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07763" y="744538"/>
              <a:ext cx="909637" cy="1184275"/>
            </a:xfrm>
            <a:custGeom>
              <a:avLst/>
              <a:gdLst>
                <a:gd name="T0" fmla="*/ 120 w 242"/>
                <a:gd name="T1" fmla="*/ 147 h 315"/>
                <a:gd name="T2" fmla="*/ 75 w 242"/>
                <a:gd name="T3" fmla="*/ 203 h 315"/>
                <a:gd name="T4" fmla="*/ 120 w 242"/>
                <a:gd name="T5" fmla="*/ 258 h 315"/>
                <a:gd name="T6" fmla="*/ 165 w 242"/>
                <a:gd name="T7" fmla="*/ 200 h 315"/>
                <a:gd name="T8" fmla="*/ 120 w 242"/>
                <a:gd name="T9" fmla="*/ 147 h 315"/>
                <a:gd name="T10" fmla="*/ 0 w 242"/>
                <a:gd name="T11" fmla="*/ 0 h 315"/>
                <a:gd name="T12" fmla="*/ 75 w 242"/>
                <a:gd name="T13" fmla="*/ 0 h 315"/>
                <a:gd name="T14" fmla="*/ 75 w 242"/>
                <a:gd name="T15" fmla="*/ 123 h 315"/>
                <a:gd name="T16" fmla="*/ 76 w 242"/>
                <a:gd name="T17" fmla="*/ 123 h 315"/>
                <a:gd name="T18" fmla="*/ 150 w 242"/>
                <a:gd name="T19" fmla="*/ 90 h 315"/>
                <a:gd name="T20" fmla="*/ 242 w 242"/>
                <a:gd name="T21" fmla="*/ 199 h 315"/>
                <a:gd name="T22" fmla="*/ 144 w 242"/>
                <a:gd name="T23" fmla="*/ 315 h 315"/>
                <a:gd name="T24" fmla="*/ 70 w 242"/>
                <a:gd name="T25" fmla="*/ 272 h 315"/>
                <a:gd name="T26" fmla="*/ 69 w 242"/>
                <a:gd name="T27" fmla="*/ 272 h 315"/>
                <a:gd name="T28" fmla="*/ 69 w 242"/>
                <a:gd name="T29" fmla="*/ 310 h 315"/>
                <a:gd name="T30" fmla="*/ 0 w 242"/>
                <a:gd name="T31" fmla="*/ 310 h 315"/>
                <a:gd name="T32" fmla="*/ 0 w 242"/>
                <a:gd name="T3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315">
                  <a:moveTo>
                    <a:pt x="120" y="147"/>
                  </a:moveTo>
                  <a:cubicBezTo>
                    <a:pt x="93" y="147"/>
                    <a:pt x="75" y="171"/>
                    <a:pt x="75" y="203"/>
                  </a:cubicBezTo>
                  <a:cubicBezTo>
                    <a:pt x="75" y="235"/>
                    <a:pt x="95" y="258"/>
                    <a:pt x="120" y="258"/>
                  </a:cubicBezTo>
                  <a:cubicBezTo>
                    <a:pt x="148" y="258"/>
                    <a:pt x="165" y="235"/>
                    <a:pt x="165" y="200"/>
                  </a:cubicBezTo>
                  <a:cubicBezTo>
                    <a:pt x="165" y="172"/>
                    <a:pt x="149" y="147"/>
                    <a:pt x="120" y="147"/>
                  </a:cubicBezTo>
                  <a:moveTo>
                    <a:pt x="0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95" y="99"/>
                    <a:pt x="120" y="90"/>
                    <a:pt x="150" y="90"/>
                  </a:cubicBezTo>
                  <a:cubicBezTo>
                    <a:pt x="209" y="90"/>
                    <a:pt x="242" y="147"/>
                    <a:pt x="242" y="199"/>
                  </a:cubicBezTo>
                  <a:cubicBezTo>
                    <a:pt x="242" y="262"/>
                    <a:pt x="208" y="315"/>
                    <a:pt x="144" y="315"/>
                  </a:cubicBezTo>
                  <a:cubicBezTo>
                    <a:pt x="109" y="315"/>
                    <a:pt x="79" y="296"/>
                    <a:pt x="70" y="272"/>
                  </a:cubicBezTo>
                  <a:cubicBezTo>
                    <a:pt x="69" y="272"/>
                    <a:pt x="69" y="272"/>
                    <a:pt x="69" y="272"/>
                  </a:cubicBezTo>
                  <a:cubicBezTo>
                    <a:pt x="69" y="310"/>
                    <a:pt x="69" y="310"/>
                    <a:pt x="69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2F213DF-1E51-3633-80E0-BD802E653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7400" y="1082675"/>
              <a:ext cx="590550" cy="827088"/>
            </a:xfrm>
            <a:custGeom>
              <a:avLst/>
              <a:gdLst>
                <a:gd name="T0" fmla="*/ 154 w 157"/>
                <a:gd name="T1" fmla="*/ 65 h 220"/>
                <a:gd name="T2" fmla="*/ 128 w 157"/>
                <a:gd name="T3" fmla="*/ 62 h 220"/>
                <a:gd name="T4" fmla="*/ 74 w 157"/>
                <a:gd name="T5" fmla="*/ 129 h 220"/>
                <a:gd name="T6" fmla="*/ 74 w 157"/>
                <a:gd name="T7" fmla="*/ 220 h 220"/>
                <a:gd name="T8" fmla="*/ 0 w 157"/>
                <a:gd name="T9" fmla="*/ 220 h 220"/>
                <a:gd name="T10" fmla="*/ 0 w 157"/>
                <a:gd name="T11" fmla="*/ 5 h 220"/>
                <a:gd name="T12" fmla="*/ 68 w 157"/>
                <a:gd name="T13" fmla="*/ 5 h 220"/>
                <a:gd name="T14" fmla="*/ 68 w 157"/>
                <a:gd name="T15" fmla="*/ 45 h 220"/>
                <a:gd name="T16" fmla="*/ 69 w 157"/>
                <a:gd name="T17" fmla="*/ 45 h 220"/>
                <a:gd name="T18" fmla="*/ 132 w 157"/>
                <a:gd name="T19" fmla="*/ 0 h 220"/>
                <a:gd name="T20" fmla="*/ 157 w 157"/>
                <a:gd name="T21" fmla="*/ 3 h 220"/>
                <a:gd name="T22" fmla="*/ 154 w 157"/>
                <a:gd name="T23" fmla="*/ 6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220">
                  <a:moveTo>
                    <a:pt x="154" y="65"/>
                  </a:moveTo>
                  <a:cubicBezTo>
                    <a:pt x="145" y="62"/>
                    <a:pt x="137" y="62"/>
                    <a:pt x="128" y="62"/>
                  </a:cubicBezTo>
                  <a:cubicBezTo>
                    <a:pt x="94" y="62"/>
                    <a:pt x="74" y="87"/>
                    <a:pt x="74" y="129"/>
                  </a:cubicBezTo>
                  <a:cubicBezTo>
                    <a:pt x="74" y="220"/>
                    <a:pt x="74" y="220"/>
                    <a:pt x="74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81" y="17"/>
                    <a:pt x="100" y="0"/>
                    <a:pt x="132" y="0"/>
                  </a:cubicBezTo>
                  <a:cubicBezTo>
                    <a:pt x="141" y="0"/>
                    <a:pt x="150" y="1"/>
                    <a:pt x="157" y="3"/>
                  </a:cubicBezTo>
                  <a:lnTo>
                    <a:pt x="154" y="65"/>
                  </a:lnTo>
                  <a:close/>
                </a:path>
              </a:pathLst>
            </a:custGeom>
            <a:solidFill>
              <a:srgbClr val="FB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35F55B79-40CC-825D-E5E4-B9AA554953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788" y="346075"/>
              <a:ext cx="2274887" cy="557213"/>
            </a:xfrm>
            <a:custGeom>
              <a:avLst/>
              <a:gdLst>
                <a:gd name="T0" fmla="*/ 1 w 605"/>
                <a:gd name="T1" fmla="*/ 80 h 148"/>
                <a:gd name="T2" fmla="*/ 103 w 605"/>
                <a:gd name="T3" fmla="*/ 40 h 148"/>
                <a:gd name="T4" fmla="*/ 120 w 605"/>
                <a:gd name="T5" fmla="*/ 27 h 148"/>
                <a:gd name="T6" fmla="*/ 159 w 605"/>
                <a:gd name="T7" fmla="*/ 40 h 148"/>
                <a:gd name="T8" fmla="*/ 229 w 605"/>
                <a:gd name="T9" fmla="*/ 62 h 148"/>
                <a:gd name="T10" fmla="*/ 334 w 605"/>
                <a:gd name="T11" fmla="*/ 62 h 148"/>
                <a:gd name="T12" fmla="*/ 426 w 605"/>
                <a:gd name="T13" fmla="*/ 36 h 148"/>
                <a:gd name="T14" fmla="*/ 439 w 605"/>
                <a:gd name="T15" fmla="*/ 27 h 148"/>
                <a:gd name="T16" fmla="*/ 478 w 605"/>
                <a:gd name="T17" fmla="*/ 0 h 148"/>
                <a:gd name="T18" fmla="*/ 504 w 605"/>
                <a:gd name="T19" fmla="*/ 27 h 148"/>
                <a:gd name="T20" fmla="*/ 478 w 605"/>
                <a:gd name="T21" fmla="*/ 58 h 148"/>
                <a:gd name="T22" fmla="*/ 480 w 605"/>
                <a:gd name="T23" fmla="*/ 101 h 148"/>
                <a:gd name="T24" fmla="*/ 497 w 605"/>
                <a:gd name="T25" fmla="*/ 100 h 148"/>
                <a:gd name="T26" fmla="*/ 551 w 605"/>
                <a:gd name="T27" fmla="*/ 72 h 148"/>
                <a:gd name="T28" fmla="*/ 542 w 605"/>
                <a:gd name="T29" fmla="*/ 55 h 148"/>
                <a:gd name="T30" fmla="*/ 506 w 605"/>
                <a:gd name="T31" fmla="*/ 34 h 148"/>
                <a:gd name="T32" fmla="*/ 587 w 605"/>
                <a:gd name="T33" fmla="*/ 35 h 148"/>
                <a:gd name="T34" fmla="*/ 604 w 605"/>
                <a:gd name="T35" fmla="*/ 131 h 148"/>
                <a:gd name="T36" fmla="*/ 566 w 605"/>
                <a:gd name="T37" fmla="*/ 137 h 148"/>
                <a:gd name="T38" fmla="*/ 506 w 605"/>
                <a:gd name="T39" fmla="*/ 130 h 148"/>
                <a:gd name="T40" fmla="*/ 463 w 605"/>
                <a:gd name="T41" fmla="*/ 138 h 148"/>
                <a:gd name="T42" fmla="*/ 439 w 605"/>
                <a:gd name="T43" fmla="*/ 60 h 148"/>
                <a:gd name="T44" fmla="*/ 376 w 605"/>
                <a:gd name="T45" fmla="*/ 63 h 148"/>
                <a:gd name="T46" fmla="*/ 412 w 605"/>
                <a:gd name="T47" fmla="*/ 96 h 148"/>
                <a:gd name="T48" fmla="*/ 407 w 605"/>
                <a:gd name="T49" fmla="*/ 138 h 148"/>
                <a:gd name="T50" fmla="*/ 333 w 605"/>
                <a:gd name="T51" fmla="*/ 97 h 148"/>
                <a:gd name="T52" fmla="*/ 264 w 605"/>
                <a:gd name="T53" fmla="*/ 93 h 148"/>
                <a:gd name="T54" fmla="*/ 333 w 605"/>
                <a:gd name="T55" fmla="*/ 117 h 148"/>
                <a:gd name="T56" fmla="*/ 230 w 605"/>
                <a:gd name="T57" fmla="*/ 104 h 148"/>
                <a:gd name="T58" fmla="*/ 191 w 605"/>
                <a:gd name="T59" fmla="*/ 137 h 148"/>
                <a:gd name="T60" fmla="*/ 190 w 605"/>
                <a:gd name="T61" fmla="*/ 72 h 148"/>
                <a:gd name="T62" fmla="*/ 159 w 605"/>
                <a:gd name="T63" fmla="*/ 76 h 148"/>
                <a:gd name="T64" fmla="*/ 159 w 605"/>
                <a:gd name="T65" fmla="*/ 137 h 148"/>
                <a:gd name="T66" fmla="*/ 121 w 605"/>
                <a:gd name="T67" fmla="*/ 100 h 148"/>
                <a:gd name="T68" fmla="*/ 12 w 605"/>
                <a:gd name="T69" fmla="*/ 117 h 148"/>
                <a:gd name="T70" fmla="*/ 9 w 605"/>
                <a:gd name="T71" fmla="*/ 113 h 148"/>
                <a:gd name="T72" fmla="*/ 61 w 605"/>
                <a:gd name="T73" fmla="*/ 57 h 148"/>
                <a:gd name="T74" fmla="*/ 62 w 605"/>
                <a:gd name="T75" fmla="*/ 107 h 148"/>
                <a:gd name="T76" fmla="*/ 552 w 605"/>
                <a:gd name="T77" fmla="*/ 89 h 148"/>
                <a:gd name="T78" fmla="*/ 535 w 605"/>
                <a:gd name="T79" fmla="*/ 108 h 148"/>
                <a:gd name="T80" fmla="*/ 565 w 605"/>
                <a:gd name="T81" fmla="*/ 106 h 148"/>
                <a:gd name="T82" fmla="*/ 552 w 605"/>
                <a:gd name="T83" fmla="*/ 89 h 148"/>
                <a:gd name="T84" fmla="*/ 280 w 605"/>
                <a:gd name="T85" fmla="*/ 53 h 148"/>
                <a:gd name="T86" fmla="*/ 301 w 605"/>
                <a:gd name="T87" fmla="*/ 7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5" h="148">
                  <a:moveTo>
                    <a:pt x="9" y="113"/>
                  </a:moveTo>
                  <a:cubicBezTo>
                    <a:pt x="4" y="103"/>
                    <a:pt x="0" y="92"/>
                    <a:pt x="1" y="80"/>
                  </a:cubicBezTo>
                  <a:cubicBezTo>
                    <a:pt x="1" y="53"/>
                    <a:pt x="26" y="27"/>
                    <a:pt x="53" y="25"/>
                  </a:cubicBezTo>
                  <a:cubicBezTo>
                    <a:pt x="71" y="24"/>
                    <a:pt x="89" y="26"/>
                    <a:pt x="103" y="40"/>
                  </a:cubicBezTo>
                  <a:cubicBezTo>
                    <a:pt x="110" y="46"/>
                    <a:pt x="115" y="55"/>
                    <a:pt x="120" y="62"/>
                  </a:cubicBezTo>
                  <a:cubicBezTo>
                    <a:pt x="120" y="52"/>
                    <a:pt x="120" y="40"/>
                    <a:pt x="120" y="27"/>
                  </a:cubicBezTo>
                  <a:cubicBezTo>
                    <a:pt x="133" y="27"/>
                    <a:pt x="146" y="27"/>
                    <a:pt x="159" y="27"/>
                  </a:cubicBezTo>
                  <a:cubicBezTo>
                    <a:pt x="159" y="32"/>
                    <a:pt x="159" y="36"/>
                    <a:pt x="159" y="40"/>
                  </a:cubicBezTo>
                  <a:cubicBezTo>
                    <a:pt x="171" y="28"/>
                    <a:pt x="185" y="23"/>
                    <a:pt x="202" y="26"/>
                  </a:cubicBezTo>
                  <a:cubicBezTo>
                    <a:pt x="220" y="30"/>
                    <a:pt x="227" y="43"/>
                    <a:pt x="229" y="62"/>
                  </a:cubicBezTo>
                  <a:cubicBezTo>
                    <a:pt x="242" y="32"/>
                    <a:pt x="264" y="22"/>
                    <a:pt x="293" y="26"/>
                  </a:cubicBezTo>
                  <a:cubicBezTo>
                    <a:pt x="314" y="29"/>
                    <a:pt x="327" y="41"/>
                    <a:pt x="334" y="62"/>
                  </a:cubicBezTo>
                  <a:cubicBezTo>
                    <a:pt x="343" y="44"/>
                    <a:pt x="355" y="32"/>
                    <a:pt x="374" y="27"/>
                  </a:cubicBezTo>
                  <a:cubicBezTo>
                    <a:pt x="392" y="23"/>
                    <a:pt x="410" y="25"/>
                    <a:pt x="426" y="36"/>
                  </a:cubicBezTo>
                  <a:cubicBezTo>
                    <a:pt x="426" y="33"/>
                    <a:pt x="427" y="31"/>
                    <a:pt x="427" y="28"/>
                  </a:cubicBezTo>
                  <a:cubicBezTo>
                    <a:pt x="431" y="27"/>
                    <a:pt x="435" y="27"/>
                    <a:pt x="439" y="27"/>
                  </a:cubicBezTo>
                  <a:cubicBezTo>
                    <a:pt x="439" y="18"/>
                    <a:pt x="439" y="9"/>
                    <a:pt x="439" y="0"/>
                  </a:cubicBezTo>
                  <a:cubicBezTo>
                    <a:pt x="452" y="0"/>
                    <a:pt x="465" y="0"/>
                    <a:pt x="478" y="0"/>
                  </a:cubicBezTo>
                  <a:cubicBezTo>
                    <a:pt x="478" y="8"/>
                    <a:pt x="478" y="17"/>
                    <a:pt x="478" y="27"/>
                  </a:cubicBezTo>
                  <a:cubicBezTo>
                    <a:pt x="487" y="27"/>
                    <a:pt x="495" y="27"/>
                    <a:pt x="504" y="27"/>
                  </a:cubicBezTo>
                  <a:cubicBezTo>
                    <a:pt x="504" y="38"/>
                    <a:pt x="504" y="48"/>
                    <a:pt x="504" y="58"/>
                  </a:cubicBezTo>
                  <a:cubicBezTo>
                    <a:pt x="495" y="58"/>
                    <a:pt x="487" y="58"/>
                    <a:pt x="478" y="58"/>
                  </a:cubicBezTo>
                  <a:cubicBezTo>
                    <a:pt x="478" y="68"/>
                    <a:pt x="478" y="78"/>
                    <a:pt x="478" y="87"/>
                  </a:cubicBezTo>
                  <a:cubicBezTo>
                    <a:pt x="478" y="92"/>
                    <a:pt x="478" y="97"/>
                    <a:pt x="480" y="101"/>
                  </a:cubicBezTo>
                  <a:cubicBezTo>
                    <a:pt x="481" y="107"/>
                    <a:pt x="486" y="107"/>
                    <a:pt x="491" y="107"/>
                  </a:cubicBezTo>
                  <a:cubicBezTo>
                    <a:pt x="496" y="107"/>
                    <a:pt x="497" y="104"/>
                    <a:pt x="497" y="100"/>
                  </a:cubicBezTo>
                  <a:cubicBezTo>
                    <a:pt x="500" y="80"/>
                    <a:pt x="516" y="72"/>
                    <a:pt x="536" y="71"/>
                  </a:cubicBezTo>
                  <a:cubicBezTo>
                    <a:pt x="541" y="70"/>
                    <a:pt x="546" y="71"/>
                    <a:pt x="551" y="72"/>
                  </a:cubicBezTo>
                  <a:cubicBezTo>
                    <a:pt x="556" y="72"/>
                    <a:pt x="561" y="73"/>
                    <a:pt x="566" y="74"/>
                  </a:cubicBezTo>
                  <a:cubicBezTo>
                    <a:pt x="569" y="59"/>
                    <a:pt x="554" y="54"/>
                    <a:pt x="542" y="55"/>
                  </a:cubicBezTo>
                  <a:cubicBezTo>
                    <a:pt x="533" y="56"/>
                    <a:pt x="524" y="58"/>
                    <a:pt x="514" y="60"/>
                  </a:cubicBezTo>
                  <a:cubicBezTo>
                    <a:pt x="512" y="52"/>
                    <a:pt x="509" y="43"/>
                    <a:pt x="506" y="34"/>
                  </a:cubicBezTo>
                  <a:cubicBezTo>
                    <a:pt x="524" y="27"/>
                    <a:pt x="542" y="24"/>
                    <a:pt x="561" y="26"/>
                  </a:cubicBezTo>
                  <a:cubicBezTo>
                    <a:pt x="570" y="28"/>
                    <a:pt x="579" y="31"/>
                    <a:pt x="587" y="35"/>
                  </a:cubicBezTo>
                  <a:cubicBezTo>
                    <a:pt x="599" y="41"/>
                    <a:pt x="604" y="54"/>
                    <a:pt x="604" y="66"/>
                  </a:cubicBezTo>
                  <a:cubicBezTo>
                    <a:pt x="605" y="88"/>
                    <a:pt x="604" y="110"/>
                    <a:pt x="604" y="131"/>
                  </a:cubicBezTo>
                  <a:cubicBezTo>
                    <a:pt x="604" y="133"/>
                    <a:pt x="604" y="135"/>
                    <a:pt x="604" y="137"/>
                  </a:cubicBezTo>
                  <a:cubicBezTo>
                    <a:pt x="592" y="137"/>
                    <a:pt x="579" y="137"/>
                    <a:pt x="566" y="137"/>
                  </a:cubicBezTo>
                  <a:cubicBezTo>
                    <a:pt x="566" y="134"/>
                    <a:pt x="566" y="131"/>
                    <a:pt x="566" y="127"/>
                  </a:cubicBezTo>
                  <a:cubicBezTo>
                    <a:pt x="545" y="144"/>
                    <a:pt x="522" y="143"/>
                    <a:pt x="506" y="130"/>
                  </a:cubicBezTo>
                  <a:cubicBezTo>
                    <a:pt x="502" y="132"/>
                    <a:pt x="500" y="135"/>
                    <a:pt x="497" y="136"/>
                  </a:cubicBezTo>
                  <a:cubicBezTo>
                    <a:pt x="486" y="140"/>
                    <a:pt x="475" y="141"/>
                    <a:pt x="463" y="138"/>
                  </a:cubicBezTo>
                  <a:cubicBezTo>
                    <a:pt x="448" y="135"/>
                    <a:pt x="440" y="122"/>
                    <a:pt x="440" y="103"/>
                  </a:cubicBezTo>
                  <a:cubicBezTo>
                    <a:pt x="439" y="88"/>
                    <a:pt x="439" y="74"/>
                    <a:pt x="439" y="60"/>
                  </a:cubicBezTo>
                  <a:cubicBezTo>
                    <a:pt x="427" y="55"/>
                    <a:pt x="419" y="63"/>
                    <a:pt x="411" y="69"/>
                  </a:cubicBezTo>
                  <a:cubicBezTo>
                    <a:pt x="399" y="56"/>
                    <a:pt x="386" y="54"/>
                    <a:pt x="376" y="63"/>
                  </a:cubicBezTo>
                  <a:cubicBezTo>
                    <a:pt x="367" y="72"/>
                    <a:pt x="366" y="91"/>
                    <a:pt x="375" y="101"/>
                  </a:cubicBezTo>
                  <a:cubicBezTo>
                    <a:pt x="385" y="111"/>
                    <a:pt x="397" y="110"/>
                    <a:pt x="412" y="96"/>
                  </a:cubicBezTo>
                  <a:cubicBezTo>
                    <a:pt x="420" y="102"/>
                    <a:pt x="429" y="108"/>
                    <a:pt x="438" y="115"/>
                  </a:cubicBezTo>
                  <a:cubicBezTo>
                    <a:pt x="430" y="126"/>
                    <a:pt x="420" y="134"/>
                    <a:pt x="407" y="138"/>
                  </a:cubicBezTo>
                  <a:cubicBezTo>
                    <a:pt x="380" y="145"/>
                    <a:pt x="353" y="135"/>
                    <a:pt x="339" y="112"/>
                  </a:cubicBezTo>
                  <a:cubicBezTo>
                    <a:pt x="336" y="107"/>
                    <a:pt x="335" y="102"/>
                    <a:pt x="333" y="97"/>
                  </a:cubicBezTo>
                  <a:cubicBezTo>
                    <a:pt x="332" y="96"/>
                    <a:pt x="330" y="93"/>
                    <a:pt x="329" y="93"/>
                  </a:cubicBezTo>
                  <a:cubicBezTo>
                    <a:pt x="307" y="93"/>
                    <a:pt x="286" y="93"/>
                    <a:pt x="264" y="93"/>
                  </a:cubicBezTo>
                  <a:cubicBezTo>
                    <a:pt x="269" y="113"/>
                    <a:pt x="288" y="116"/>
                    <a:pt x="312" y="100"/>
                  </a:cubicBezTo>
                  <a:cubicBezTo>
                    <a:pt x="319" y="106"/>
                    <a:pt x="326" y="111"/>
                    <a:pt x="333" y="117"/>
                  </a:cubicBezTo>
                  <a:cubicBezTo>
                    <a:pt x="319" y="135"/>
                    <a:pt x="301" y="141"/>
                    <a:pt x="280" y="140"/>
                  </a:cubicBezTo>
                  <a:cubicBezTo>
                    <a:pt x="257" y="138"/>
                    <a:pt x="240" y="127"/>
                    <a:pt x="230" y="104"/>
                  </a:cubicBezTo>
                  <a:cubicBezTo>
                    <a:pt x="230" y="116"/>
                    <a:pt x="230" y="126"/>
                    <a:pt x="230" y="137"/>
                  </a:cubicBezTo>
                  <a:cubicBezTo>
                    <a:pt x="217" y="137"/>
                    <a:pt x="204" y="137"/>
                    <a:pt x="191" y="137"/>
                  </a:cubicBezTo>
                  <a:cubicBezTo>
                    <a:pt x="191" y="124"/>
                    <a:pt x="191" y="111"/>
                    <a:pt x="191" y="98"/>
                  </a:cubicBezTo>
                  <a:cubicBezTo>
                    <a:pt x="191" y="89"/>
                    <a:pt x="191" y="80"/>
                    <a:pt x="190" y="72"/>
                  </a:cubicBezTo>
                  <a:cubicBezTo>
                    <a:pt x="188" y="63"/>
                    <a:pt x="182" y="58"/>
                    <a:pt x="174" y="59"/>
                  </a:cubicBezTo>
                  <a:cubicBezTo>
                    <a:pt x="165" y="60"/>
                    <a:pt x="159" y="66"/>
                    <a:pt x="159" y="76"/>
                  </a:cubicBezTo>
                  <a:cubicBezTo>
                    <a:pt x="159" y="94"/>
                    <a:pt x="159" y="113"/>
                    <a:pt x="159" y="131"/>
                  </a:cubicBezTo>
                  <a:cubicBezTo>
                    <a:pt x="159" y="133"/>
                    <a:pt x="159" y="135"/>
                    <a:pt x="159" y="137"/>
                  </a:cubicBezTo>
                  <a:cubicBezTo>
                    <a:pt x="146" y="137"/>
                    <a:pt x="134" y="137"/>
                    <a:pt x="121" y="137"/>
                  </a:cubicBezTo>
                  <a:cubicBezTo>
                    <a:pt x="121" y="125"/>
                    <a:pt x="121" y="113"/>
                    <a:pt x="121" y="100"/>
                  </a:cubicBezTo>
                  <a:cubicBezTo>
                    <a:pt x="116" y="107"/>
                    <a:pt x="113" y="113"/>
                    <a:pt x="109" y="119"/>
                  </a:cubicBezTo>
                  <a:cubicBezTo>
                    <a:pt x="82" y="148"/>
                    <a:pt x="38" y="147"/>
                    <a:pt x="12" y="117"/>
                  </a:cubicBezTo>
                  <a:cubicBezTo>
                    <a:pt x="11" y="116"/>
                    <a:pt x="11" y="115"/>
                    <a:pt x="10" y="114"/>
                  </a:cubicBezTo>
                  <a:cubicBezTo>
                    <a:pt x="10" y="114"/>
                    <a:pt x="9" y="114"/>
                    <a:pt x="9" y="113"/>
                  </a:cubicBezTo>
                  <a:close/>
                  <a:moveTo>
                    <a:pt x="85" y="83"/>
                  </a:moveTo>
                  <a:cubicBezTo>
                    <a:pt x="85" y="69"/>
                    <a:pt x="75" y="58"/>
                    <a:pt x="61" y="57"/>
                  </a:cubicBezTo>
                  <a:cubicBezTo>
                    <a:pt x="49" y="57"/>
                    <a:pt x="38" y="68"/>
                    <a:pt x="38" y="82"/>
                  </a:cubicBezTo>
                  <a:cubicBezTo>
                    <a:pt x="38" y="96"/>
                    <a:pt x="49" y="107"/>
                    <a:pt x="62" y="107"/>
                  </a:cubicBezTo>
                  <a:cubicBezTo>
                    <a:pt x="75" y="107"/>
                    <a:pt x="85" y="97"/>
                    <a:pt x="85" y="83"/>
                  </a:cubicBezTo>
                  <a:close/>
                  <a:moveTo>
                    <a:pt x="552" y="89"/>
                  </a:moveTo>
                  <a:cubicBezTo>
                    <a:pt x="549" y="90"/>
                    <a:pt x="546" y="90"/>
                    <a:pt x="543" y="91"/>
                  </a:cubicBezTo>
                  <a:cubicBezTo>
                    <a:pt x="535" y="94"/>
                    <a:pt x="532" y="101"/>
                    <a:pt x="535" y="108"/>
                  </a:cubicBezTo>
                  <a:cubicBezTo>
                    <a:pt x="537" y="114"/>
                    <a:pt x="543" y="116"/>
                    <a:pt x="548" y="116"/>
                  </a:cubicBezTo>
                  <a:cubicBezTo>
                    <a:pt x="555" y="116"/>
                    <a:pt x="561" y="113"/>
                    <a:pt x="565" y="106"/>
                  </a:cubicBezTo>
                  <a:cubicBezTo>
                    <a:pt x="570" y="97"/>
                    <a:pt x="568" y="92"/>
                    <a:pt x="558" y="90"/>
                  </a:cubicBezTo>
                  <a:cubicBezTo>
                    <a:pt x="556" y="89"/>
                    <a:pt x="554" y="89"/>
                    <a:pt x="552" y="89"/>
                  </a:cubicBezTo>
                  <a:close/>
                  <a:moveTo>
                    <a:pt x="301" y="73"/>
                  </a:moveTo>
                  <a:cubicBezTo>
                    <a:pt x="299" y="59"/>
                    <a:pt x="292" y="53"/>
                    <a:pt x="280" y="53"/>
                  </a:cubicBezTo>
                  <a:cubicBezTo>
                    <a:pt x="271" y="54"/>
                    <a:pt x="264" y="63"/>
                    <a:pt x="264" y="73"/>
                  </a:cubicBezTo>
                  <a:cubicBezTo>
                    <a:pt x="276" y="73"/>
                    <a:pt x="288" y="73"/>
                    <a:pt x="301" y="73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5A712056-3052-1EE9-DBE5-73AFA9841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0438" y="436563"/>
              <a:ext cx="425450" cy="447675"/>
            </a:xfrm>
            <a:custGeom>
              <a:avLst/>
              <a:gdLst>
                <a:gd name="T0" fmla="*/ 112 w 113"/>
                <a:gd name="T1" fmla="*/ 89 h 119"/>
                <a:gd name="T2" fmla="*/ 113 w 113"/>
                <a:gd name="T3" fmla="*/ 90 h 119"/>
                <a:gd name="T4" fmla="*/ 54 w 113"/>
                <a:gd name="T5" fmla="*/ 115 h 119"/>
                <a:gd name="T6" fmla="*/ 8 w 113"/>
                <a:gd name="T7" fmla="*/ 70 h 119"/>
                <a:gd name="T8" fmla="*/ 61 w 113"/>
                <a:gd name="T9" fmla="*/ 1 h 119"/>
                <a:gd name="T10" fmla="*/ 112 w 113"/>
                <a:gd name="T11" fmla="*/ 26 h 119"/>
                <a:gd name="T12" fmla="*/ 86 w 113"/>
                <a:gd name="T13" fmla="*/ 45 h 119"/>
                <a:gd name="T14" fmla="*/ 64 w 113"/>
                <a:gd name="T15" fmla="*/ 34 h 119"/>
                <a:gd name="T16" fmla="*/ 51 w 113"/>
                <a:gd name="T17" fmla="*/ 41 h 119"/>
                <a:gd name="T18" fmla="*/ 50 w 113"/>
                <a:gd name="T19" fmla="*/ 76 h 119"/>
                <a:gd name="T20" fmla="*/ 87 w 113"/>
                <a:gd name="T21" fmla="*/ 73 h 119"/>
                <a:gd name="T22" fmla="*/ 112 w 113"/>
                <a:gd name="T23" fmla="*/ 8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119">
                  <a:moveTo>
                    <a:pt x="112" y="89"/>
                  </a:moveTo>
                  <a:cubicBezTo>
                    <a:pt x="112" y="90"/>
                    <a:pt x="113" y="90"/>
                    <a:pt x="113" y="90"/>
                  </a:cubicBezTo>
                  <a:cubicBezTo>
                    <a:pt x="99" y="112"/>
                    <a:pt x="78" y="119"/>
                    <a:pt x="54" y="115"/>
                  </a:cubicBezTo>
                  <a:cubicBezTo>
                    <a:pt x="29" y="111"/>
                    <a:pt x="12" y="95"/>
                    <a:pt x="8" y="70"/>
                  </a:cubicBezTo>
                  <a:cubicBezTo>
                    <a:pt x="0" y="32"/>
                    <a:pt x="28" y="3"/>
                    <a:pt x="61" y="1"/>
                  </a:cubicBezTo>
                  <a:cubicBezTo>
                    <a:pt x="82" y="0"/>
                    <a:pt x="100" y="7"/>
                    <a:pt x="112" y="26"/>
                  </a:cubicBezTo>
                  <a:cubicBezTo>
                    <a:pt x="104" y="32"/>
                    <a:pt x="95" y="38"/>
                    <a:pt x="86" y="45"/>
                  </a:cubicBezTo>
                  <a:cubicBezTo>
                    <a:pt x="81" y="38"/>
                    <a:pt x="74" y="32"/>
                    <a:pt x="64" y="34"/>
                  </a:cubicBezTo>
                  <a:cubicBezTo>
                    <a:pt x="60" y="34"/>
                    <a:pt x="54" y="37"/>
                    <a:pt x="51" y="41"/>
                  </a:cubicBezTo>
                  <a:cubicBezTo>
                    <a:pt x="41" y="49"/>
                    <a:pt x="42" y="67"/>
                    <a:pt x="50" y="76"/>
                  </a:cubicBezTo>
                  <a:cubicBezTo>
                    <a:pt x="60" y="87"/>
                    <a:pt x="70" y="86"/>
                    <a:pt x="87" y="73"/>
                  </a:cubicBezTo>
                  <a:cubicBezTo>
                    <a:pt x="95" y="78"/>
                    <a:pt x="104" y="84"/>
                    <a:pt x="112" y="89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cxnSp>
        <p:nvCxnSpPr>
          <p:cNvPr id="24" name="Conexão Reta 92">
            <a:extLst>
              <a:ext uri="{FF2B5EF4-FFF2-40B4-BE49-F238E27FC236}">
                <a16:creationId xmlns:a16="http://schemas.microsoft.com/office/drawing/2014/main" id="{C918219C-ED8A-41E2-A454-104913D38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77465" y="1315725"/>
            <a:ext cx="0" cy="422181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92">
            <a:extLst>
              <a:ext uri="{FF2B5EF4-FFF2-40B4-BE49-F238E27FC236}">
                <a16:creationId xmlns:a16="http://schemas.microsoft.com/office/drawing/2014/main" id="{3238A586-B376-B3F2-E7DC-B393F430C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500663" y="3449588"/>
            <a:ext cx="47680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27993411-2C28-89BA-15F1-9522F4F0B0CE}"/>
              </a:ext>
            </a:extLst>
          </p:cNvPr>
          <p:cNvSpPr/>
          <p:nvPr/>
        </p:nvSpPr>
        <p:spPr>
          <a:xfrm>
            <a:off x="5994268" y="1393212"/>
            <a:ext cx="5326857" cy="5400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Benefícios para o cidadão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5CA55CF-C898-EE1E-DBE3-3F308983A704}"/>
              </a:ext>
            </a:extLst>
          </p:cNvPr>
          <p:cNvSpPr/>
          <p:nvPr/>
        </p:nvSpPr>
        <p:spPr>
          <a:xfrm>
            <a:off x="5454268" y="1393210"/>
            <a:ext cx="540000" cy="5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34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FEB7E8D-07FE-E127-EBB2-579B1942537E}"/>
              </a:ext>
            </a:extLst>
          </p:cNvPr>
          <p:cNvSpPr/>
          <p:nvPr/>
        </p:nvSpPr>
        <p:spPr>
          <a:xfrm>
            <a:off x="5994268" y="3605894"/>
            <a:ext cx="5326857" cy="54000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Benefícios para o governo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A9817BE-3156-604D-8CB0-84F2B5F913D6}"/>
              </a:ext>
            </a:extLst>
          </p:cNvPr>
          <p:cNvSpPr/>
          <p:nvPr/>
        </p:nvSpPr>
        <p:spPr>
          <a:xfrm>
            <a:off x="5454268" y="3605892"/>
            <a:ext cx="540000" cy="5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340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7C0F764-0852-0036-D45B-0EE490A6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4738" y="1520335"/>
            <a:ext cx="247650" cy="2857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0815A7E6-60DC-E24E-F50B-6BA3D4A70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7109" y="3736119"/>
            <a:ext cx="3238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40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>
            <a:extLst>
              <a:ext uri="{FF2B5EF4-FFF2-40B4-BE49-F238E27FC236}">
                <a16:creationId xmlns:a16="http://schemas.microsoft.com/office/drawing/2014/main" id="{8A2A355B-1651-C7B5-F13D-FCB9B9BF064A}"/>
              </a:ext>
            </a:extLst>
          </p:cNvPr>
          <p:cNvSpPr/>
          <p:nvPr/>
        </p:nvSpPr>
        <p:spPr>
          <a:xfrm>
            <a:off x="3761808" y="1610531"/>
            <a:ext cx="4823128" cy="988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pt-BR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A1241AF-5527-5694-DB55-9D801DF36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latin typeface="Arial Black" panose="020B0A04020102020204" pitchFamily="34" charset="0"/>
              </a:rPr>
              <a:t>Conecta gov.br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4E86D94-99C9-C12F-6562-F010BC59FBBF}"/>
              </a:ext>
            </a:extLst>
          </p:cNvPr>
          <p:cNvSpPr/>
          <p:nvPr/>
        </p:nvSpPr>
        <p:spPr>
          <a:xfrm>
            <a:off x="1384829" y="1582058"/>
            <a:ext cx="1753511" cy="4555942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Órgão </a:t>
            </a:r>
          </a:p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solicitante</a:t>
            </a: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Dados</a:t>
            </a:r>
          </a:p>
        </p:txBody>
      </p:sp>
      <p:cxnSp>
        <p:nvCxnSpPr>
          <p:cNvPr id="23" name="Straight Arrow Connector 31">
            <a:extLst>
              <a:ext uri="{FF2B5EF4-FFF2-40B4-BE49-F238E27FC236}">
                <a16:creationId xmlns:a16="http://schemas.microsoft.com/office/drawing/2014/main" id="{918BC6AD-4EC5-6752-1049-41484E4D9597}"/>
              </a:ext>
            </a:extLst>
          </p:cNvPr>
          <p:cNvCxnSpPr>
            <a:cxnSpLocks/>
          </p:cNvCxnSpPr>
          <p:nvPr/>
        </p:nvCxnSpPr>
        <p:spPr>
          <a:xfrm flipV="1">
            <a:off x="3192747" y="3860029"/>
            <a:ext cx="490662" cy="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6">
            <a:extLst>
              <a:ext uri="{FF2B5EF4-FFF2-40B4-BE49-F238E27FC236}">
                <a16:creationId xmlns:a16="http://schemas.microsoft.com/office/drawing/2014/main" id="{BCCA9B16-8C7B-AC2E-B609-85F484B66589}"/>
              </a:ext>
            </a:extLst>
          </p:cNvPr>
          <p:cNvSpPr/>
          <p:nvPr/>
        </p:nvSpPr>
        <p:spPr>
          <a:xfrm>
            <a:off x="9185765" y="1582058"/>
            <a:ext cx="1753511" cy="4555942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Órgão </a:t>
            </a:r>
          </a:p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cedente</a:t>
            </a: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Dados</a:t>
            </a:r>
          </a:p>
        </p:txBody>
      </p:sp>
      <p:grpSp>
        <p:nvGrpSpPr>
          <p:cNvPr id="35" name="Grupo 20">
            <a:extLst>
              <a:ext uri="{FF2B5EF4-FFF2-40B4-BE49-F238E27FC236}">
                <a16:creationId xmlns:a16="http://schemas.microsoft.com/office/drawing/2014/main" id="{EFE70827-F8C4-9DBB-4F85-168E3B2DA88A}"/>
              </a:ext>
            </a:extLst>
          </p:cNvPr>
          <p:cNvGrpSpPr/>
          <p:nvPr/>
        </p:nvGrpSpPr>
        <p:grpSpPr>
          <a:xfrm>
            <a:off x="5535273" y="1816015"/>
            <a:ext cx="1276197" cy="577956"/>
            <a:chOff x="8580438" y="346075"/>
            <a:chExt cx="4227512" cy="1914525"/>
          </a:xfrm>
          <a:solidFill>
            <a:schemeClr val="bg1"/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5FB50D44-F72B-76AC-E20F-B3E117FB5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7425" y="1079500"/>
              <a:ext cx="901700" cy="1181100"/>
            </a:xfrm>
            <a:custGeom>
              <a:avLst/>
              <a:gdLst>
                <a:gd name="T0" fmla="*/ 119 w 240"/>
                <a:gd name="T1" fmla="*/ 164 h 314"/>
                <a:gd name="T2" fmla="*/ 167 w 240"/>
                <a:gd name="T3" fmla="*/ 109 h 314"/>
                <a:gd name="T4" fmla="*/ 119 w 240"/>
                <a:gd name="T5" fmla="*/ 57 h 314"/>
                <a:gd name="T6" fmla="*/ 77 w 240"/>
                <a:gd name="T7" fmla="*/ 111 h 314"/>
                <a:gd name="T8" fmla="*/ 119 w 240"/>
                <a:gd name="T9" fmla="*/ 164 h 314"/>
                <a:gd name="T10" fmla="*/ 240 w 240"/>
                <a:gd name="T11" fmla="*/ 196 h 314"/>
                <a:gd name="T12" fmla="*/ 109 w 240"/>
                <a:gd name="T13" fmla="*/ 314 h 314"/>
                <a:gd name="T14" fmla="*/ 26 w 240"/>
                <a:gd name="T15" fmla="*/ 300 h 314"/>
                <a:gd name="T16" fmla="*/ 30 w 240"/>
                <a:gd name="T17" fmla="*/ 241 h 314"/>
                <a:gd name="T18" fmla="*/ 103 w 240"/>
                <a:gd name="T19" fmla="*/ 259 h 314"/>
                <a:gd name="T20" fmla="*/ 170 w 240"/>
                <a:gd name="T21" fmla="*/ 196 h 314"/>
                <a:gd name="T22" fmla="*/ 170 w 240"/>
                <a:gd name="T23" fmla="*/ 185 h 314"/>
                <a:gd name="T24" fmla="*/ 169 w 240"/>
                <a:gd name="T25" fmla="*/ 185 h 314"/>
                <a:gd name="T26" fmla="*/ 96 w 240"/>
                <a:gd name="T27" fmla="*/ 222 h 314"/>
                <a:gd name="T28" fmla="*/ 0 w 240"/>
                <a:gd name="T29" fmla="*/ 113 h 314"/>
                <a:gd name="T30" fmla="*/ 97 w 240"/>
                <a:gd name="T31" fmla="*/ 0 h 314"/>
                <a:gd name="T32" fmla="*/ 171 w 240"/>
                <a:gd name="T33" fmla="*/ 44 h 314"/>
                <a:gd name="T34" fmla="*/ 172 w 240"/>
                <a:gd name="T35" fmla="*/ 44 h 314"/>
                <a:gd name="T36" fmla="*/ 172 w 240"/>
                <a:gd name="T37" fmla="*/ 5 h 314"/>
                <a:gd name="T38" fmla="*/ 240 w 240"/>
                <a:gd name="T39" fmla="*/ 5 h 314"/>
                <a:gd name="T40" fmla="*/ 240 w 240"/>
                <a:gd name="T41" fmla="*/ 19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314">
                  <a:moveTo>
                    <a:pt x="119" y="164"/>
                  </a:moveTo>
                  <a:cubicBezTo>
                    <a:pt x="146" y="164"/>
                    <a:pt x="167" y="142"/>
                    <a:pt x="167" y="109"/>
                  </a:cubicBezTo>
                  <a:cubicBezTo>
                    <a:pt x="167" y="84"/>
                    <a:pt x="153" y="57"/>
                    <a:pt x="119" y="57"/>
                  </a:cubicBezTo>
                  <a:cubicBezTo>
                    <a:pt x="92" y="57"/>
                    <a:pt x="77" y="82"/>
                    <a:pt x="77" y="111"/>
                  </a:cubicBezTo>
                  <a:cubicBezTo>
                    <a:pt x="77" y="145"/>
                    <a:pt x="97" y="164"/>
                    <a:pt x="119" y="164"/>
                  </a:cubicBezTo>
                  <a:moveTo>
                    <a:pt x="240" y="196"/>
                  </a:moveTo>
                  <a:cubicBezTo>
                    <a:pt x="240" y="285"/>
                    <a:pt x="196" y="314"/>
                    <a:pt x="109" y="314"/>
                  </a:cubicBezTo>
                  <a:cubicBezTo>
                    <a:pt x="73" y="314"/>
                    <a:pt x="44" y="306"/>
                    <a:pt x="26" y="300"/>
                  </a:cubicBezTo>
                  <a:cubicBezTo>
                    <a:pt x="30" y="241"/>
                    <a:pt x="30" y="241"/>
                    <a:pt x="30" y="241"/>
                  </a:cubicBezTo>
                  <a:cubicBezTo>
                    <a:pt x="53" y="252"/>
                    <a:pt x="72" y="259"/>
                    <a:pt x="103" y="259"/>
                  </a:cubicBezTo>
                  <a:cubicBezTo>
                    <a:pt x="147" y="259"/>
                    <a:pt x="170" y="239"/>
                    <a:pt x="170" y="19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69" y="185"/>
                    <a:pt x="169" y="185"/>
                    <a:pt x="169" y="185"/>
                  </a:cubicBezTo>
                  <a:cubicBezTo>
                    <a:pt x="151" y="210"/>
                    <a:pt x="126" y="222"/>
                    <a:pt x="96" y="222"/>
                  </a:cubicBezTo>
                  <a:cubicBezTo>
                    <a:pt x="37" y="222"/>
                    <a:pt x="0" y="177"/>
                    <a:pt x="0" y="113"/>
                  </a:cubicBezTo>
                  <a:cubicBezTo>
                    <a:pt x="0" y="48"/>
                    <a:pt x="30" y="0"/>
                    <a:pt x="97" y="0"/>
                  </a:cubicBezTo>
                  <a:cubicBezTo>
                    <a:pt x="129" y="0"/>
                    <a:pt x="155" y="17"/>
                    <a:pt x="171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240" y="5"/>
                    <a:pt x="240" y="5"/>
                    <a:pt x="240" y="5"/>
                  </a:cubicBezTo>
                  <a:lnTo>
                    <a:pt x="24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E786B68-6DA0-F249-6C91-977A36B94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913" y="1101725"/>
              <a:ext cx="901700" cy="808038"/>
            </a:xfrm>
            <a:custGeom>
              <a:avLst/>
              <a:gdLst>
                <a:gd name="T0" fmla="*/ 184 w 568"/>
                <a:gd name="T1" fmla="*/ 509 h 509"/>
                <a:gd name="T2" fmla="*/ 383 w 568"/>
                <a:gd name="T3" fmla="*/ 509 h 509"/>
                <a:gd name="T4" fmla="*/ 568 w 568"/>
                <a:gd name="T5" fmla="*/ 0 h 509"/>
                <a:gd name="T6" fmla="*/ 395 w 568"/>
                <a:gd name="T7" fmla="*/ 0 h 509"/>
                <a:gd name="T8" fmla="*/ 291 w 568"/>
                <a:gd name="T9" fmla="*/ 363 h 509"/>
                <a:gd name="T10" fmla="*/ 289 w 568"/>
                <a:gd name="T11" fmla="*/ 363 h 509"/>
                <a:gd name="T12" fmla="*/ 184 w 568"/>
                <a:gd name="T13" fmla="*/ 0 h 509"/>
                <a:gd name="T14" fmla="*/ 0 w 568"/>
                <a:gd name="T15" fmla="*/ 0 h 509"/>
                <a:gd name="T16" fmla="*/ 184 w 568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509">
                  <a:moveTo>
                    <a:pt x="184" y="509"/>
                  </a:moveTo>
                  <a:lnTo>
                    <a:pt x="383" y="509"/>
                  </a:lnTo>
                  <a:lnTo>
                    <a:pt x="568" y="0"/>
                  </a:lnTo>
                  <a:lnTo>
                    <a:pt x="395" y="0"/>
                  </a:lnTo>
                  <a:lnTo>
                    <a:pt x="291" y="363"/>
                  </a:lnTo>
                  <a:lnTo>
                    <a:pt x="289" y="363"/>
                  </a:lnTo>
                  <a:lnTo>
                    <a:pt x="184" y="0"/>
                  </a:lnTo>
                  <a:lnTo>
                    <a:pt x="0" y="0"/>
                  </a:lnTo>
                  <a:lnTo>
                    <a:pt x="184" y="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464ED359-8B2D-2244-F8FD-67B76B3FD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3888" y="1082675"/>
              <a:ext cx="939800" cy="846138"/>
            </a:xfrm>
            <a:custGeom>
              <a:avLst/>
              <a:gdLst>
                <a:gd name="T0" fmla="*/ 173 w 250"/>
                <a:gd name="T1" fmla="*/ 113 h 225"/>
                <a:gd name="T2" fmla="*/ 125 w 250"/>
                <a:gd name="T3" fmla="*/ 52 h 225"/>
                <a:gd name="T4" fmla="*/ 77 w 250"/>
                <a:gd name="T5" fmla="*/ 113 h 225"/>
                <a:gd name="T6" fmla="*/ 125 w 250"/>
                <a:gd name="T7" fmla="*/ 173 h 225"/>
                <a:gd name="T8" fmla="*/ 173 w 250"/>
                <a:gd name="T9" fmla="*/ 113 h 225"/>
                <a:gd name="T10" fmla="*/ 0 w 250"/>
                <a:gd name="T11" fmla="*/ 113 h 225"/>
                <a:gd name="T12" fmla="*/ 125 w 250"/>
                <a:gd name="T13" fmla="*/ 0 h 225"/>
                <a:gd name="T14" fmla="*/ 250 w 250"/>
                <a:gd name="T15" fmla="*/ 113 h 225"/>
                <a:gd name="T16" fmla="*/ 125 w 250"/>
                <a:gd name="T17" fmla="*/ 225 h 225"/>
                <a:gd name="T18" fmla="*/ 0 w 250"/>
                <a:gd name="T1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25">
                  <a:moveTo>
                    <a:pt x="173" y="113"/>
                  </a:moveTo>
                  <a:cubicBezTo>
                    <a:pt x="173" y="81"/>
                    <a:pt x="159" y="52"/>
                    <a:pt x="125" y="52"/>
                  </a:cubicBezTo>
                  <a:cubicBezTo>
                    <a:pt x="91" y="52"/>
                    <a:pt x="77" y="81"/>
                    <a:pt x="77" y="113"/>
                  </a:cubicBezTo>
                  <a:cubicBezTo>
                    <a:pt x="77" y="145"/>
                    <a:pt x="91" y="173"/>
                    <a:pt x="125" y="173"/>
                  </a:cubicBezTo>
                  <a:cubicBezTo>
                    <a:pt x="159" y="173"/>
                    <a:pt x="173" y="145"/>
                    <a:pt x="173" y="113"/>
                  </a:cubicBezTo>
                  <a:moveTo>
                    <a:pt x="0" y="113"/>
                  </a:moveTo>
                  <a:cubicBezTo>
                    <a:pt x="0" y="41"/>
                    <a:pt x="54" y="0"/>
                    <a:pt x="125" y="0"/>
                  </a:cubicBezTo>
                  <a:cubicBezTo>
                    <a:pt x="196" y="0"/>
                    <a:pt x="250" y="41"/>
                    <a:pt x="250" y="113"/>
                  </a:cubicBezTo>
                  <a:cubicBezTo>
                    <a:pt x="250" y="184"/>
                    <a:pt x="196" y="225"/>
                    <a:pt x="125" y="225"/>
                  </a:cubicBezTo>
                  <a:cubicBezTo>
                    <a:pt x="54" y="225"/>
                    <a:pt x="0" y="184"/>
                    <a:pt x="0" y="1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A84E4576-DA33-47B5-E6E7-A0D7EBFDD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7250" y="1665288"/>
              <a:ext cx="263525" cy="263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FA419A9-6698-D414-ED40-D60A0F151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07763" y="744538"/>
              <a:ext cx="909637" cy="1184275"/>
            </a:xfrm>
            <a:custGeom>
              <a:avLst/>
              <a:gdLst>
                <a:gd name="T0" fmla="*/ 120 w 242"/>
                <a:gd name="T1" fmla="*/ 147 h 315"/>
                <a:gd name="T2" fmla="*/ 75 w 242"/>
                <a:gd name="T3" fmla="*/ 203 h 315"/>
                <a:gd name="T4" fmla="*/ 120 w 242"/>
                <a:gd name="T5" fmla="*/ 258 h 315"/>
                <a:gd name="T6" fmla="*/ 165 w 242"/>
                <a:gd name="T7" fmla="*/ 200 h 315"/>
                <a:gd name="T8" fmla="*/ 120 w 242"/>
                <a:gd name="T9" fmla="*/ 147 h 315"/>
                <a:gd name="T10" fmla="*/ 0 w 242"/>
                <a:gd name="T11" fmla="*/ 0 h 315"/>
                <a:gd name="T12" fmla="*/ 75 w 242"/>
                <a:gd name="T13" fmla="*/ 0 h 315"/>
                <a:gd name="T14" fmla="*/ 75 w 242"/>
                <a:gd name="T15" fmla="*/ 123 h 315"/>
                <a:gd name="T16" fmla="*/ 76 w 242"/>
                <a:gd name="T17" fmla="*/ 123 h 315"/>
                <a:gd name="T18" fmla="*/ 150 w 242"/>
                <a:gd name="T19" fmla="*/ 90 h 315"/>
                <a:gd name="T20" fmla="*/ 242 w 242"/>
                <a:gd name="T21" fmla="*/ 199 h 315"/>
                <a:gd name="T22" fmla="*/ 144 w 242"/>
                <a:gd name="T23" fmla="*/ 315 h 315"/>
                <a:gd name="T24" fmla="*/ 70 w 242"/>
                <a:gd name="T25" fmla="*/ 272 h 315"/>
                <a:gd name="T26" fmla="*/ 69 w 242"/>
                <a:gd name="T27" fmla="*/ 272 h 315"/>
                <a:gd name="T28" fmla="*/ 69 w 242"/>
                <a:gd name="T29" fmla="*/ 310 h 315"/>
                <a:gd name="T30" fmla="*/ 0 w 242"/>
                <a:gd name="T31" fmla="*/ 310 h 315"/>
                <a:gd name="T32" fmla="*/ 0 w 242"/>
                <a:gd name="T3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315">
                  <a:moveTo>
                    <a:pt x="120" y="147"/>
                  </a:moveTo>
                  <a:cubicBezTo>
                    <a:pt x="93" y="147"/>
                    <a:pt x="75" y="171"/>
                    <a:pt x="75" y="203"/>
                  </a:cubicBezTo>
                  <a:cubicBezTo>
                    <a:pt x="75" y="235"/>
                    <a:pt x="95" y="258"/>
                    <a:pt x="120" y="258"/>
                  </a:cubicBezTo>
                  <a:cubicBezTo>
                    <a:pt x="148" y="258"/>
                    <a:pt x="165" y="235"/>
                    <a:pt x="165" y="200"/>
                  </a:cubicBezTo>
                  <a:cubicBezTo>
                    <a:pt x="165" y="172"/>
                    <a:pt x="149" y="147"/>
                    <a:pt x="120" y="147"/>
                  </a:cubicBezTo>
                  <a:moveTo>
                    <a:pt x="0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95" y="99"/>
                    <a:pt x="120" y="90"/>
                    <a:pt x="150" y="90"/>
                  </a:cubicBezTo>
                  <a:cubicBezTo>
                    <a:pt x="209" y="90"/>
                    <a:pt x="242" y="147"/>
                    <a:pt x="242" y="199"/>
                  </a:cubicBezTo>
                  <a:cubicBezTo>
                    <a:pt x="242" y="262"/>
                    <a:pt x="208" y="315"/>
                    <a:pt x="144" y="315"/>
                  </a:cubicBezTo>
                  <a:cubicBezTo>
                    <a:pt x="109" y="315"/>
                    <a:pt x="79" y="296"/>
                    <a:pt x="70" y="272"/>
                  </a:cubicBezTo>
                  <a:cubicBezTo>
                    <a:pt x="69" y="272"/>
                    <a:pt x="69" y="272"/>
                    <a:pt x="69" y="272"/>
                  </a:cubicBezTo>
                  <a:cubicBezTo>
                    <a:pt x="69" y="310"/>
                    <a:pt x="69" y="310"/>
                    <a:pt x="69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1220E26A-B744-EE5A-EE4A-C581CF7EC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7400" y="1082675"/>
              <a:ext cx="590550" cy="827088"/>
            </a:xfrm>
            <a:custGeom>
              <a:avLst/>
              <a:gdLst>
                <a:gd name="T0" fmla="*/ 154 w 157"/>
                <a:gd name="T1" fmla="*/ 65 h 220"/>
                <a:gd name="T2" fmla="*/ 128 w 157"/>
                <a:gd name="T3" fmla="*/ 62 h 220"/>
                <a:gd name="T4" fmla="*/ 74 w 157"/>
                <a:gd name="T5" fmla="*/ 129 h 220"/>
                <a:gd name="T6" fmla="*/ 74 w 157"/>
                <a:gd name="T7" fmla="*/ 220 h 220"/>
                <a:gd name="T8" fmla="*/ 0 w 157"/>
                <a:gd name="T9" fmla="*/ 220 h 220"/>
                <a:gd name="T10" fmla="*/ 0 w 157"/>
                <a:gd name="T11" fmla="*/ 5 h 220"/>
                <a:gd name="T12" fmla="*/ 68 w 157"/>
                <a:gd name="T13" fmla="*/ 5 h 220"/>
                <a:gd name="T14" fmla="*/ 68 w 157"/>
                <a:gd name="T15" fmla="*/ 45 h 220"/>
                <a:gd name="T16" fmla="*/ 69 w 157"/>
                <a:gd name="T17" fmla="*/ 45 h 220"/>
                <a:gd name="T18" fmla="*/ 132 w 157"/>
                <a:gd name="T19" fmla="*/ 0 h 220"/>
                <a:gd name="T20" fmla="*/ 157 w 157"/>
                <a:gd name="T21" fmla="*/ 3 h 220"/>
                <a:gd name="T22" fmla="*/ 154 w 157"/>
                <a:gd name="T23" fmla="*/ 6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220">
                  <a:moveTo>
                    <a:pt x="154" y="65"/>
                  </a:moveTo>
                  <a:cubicBezTo>
                    <a:pt x="145" y="62"/>
                    <a:pt x="137" y="62"/>
                    <a:pt x="128" y="62"/>
                  </a:cubicBezTo>
                  <a:cubicBezTo>
                    <a:pt x="94" y="62"/>
                    <a:pt x="74" y="87"/>
                    <a:pt x="74" y="129"/>
                  </a:cubicBezTo>
                  <a:cubicBezTo>
                    <a:pt x="74" y="220"/>
                    <a:pt x="74" y="220"/>
                    <a:pt x="74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81" y="17"/>
                    <a:pt x="100" y="0"/>
                    <a:pt x="132" y="0"/>
                  </a:cubicBezTo>
                  <a:cubicBezTo>
                    <a:pt x="141" y="0"/>
                    <a:pt x="150" y="1"/>
                    <a:pt x="157" y="3"/>
                  </a:cubicBezTo>
                  <a:lnTo>
                    <a:pt x="154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2D273E57-3DEE-D29B-E149-CF6AAF1AA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788" y="346075"/>
              <a:ext cx="2274887" cy="557213"/>
            </a:xfrm>
            <a:custGeom>
              <a:avLst/>
              <a:gdLst>
                <a:gd name="T0" fmla="*/ 1 w 605"/>
                <a:gd name="T1" fmla="*/ 80 h 148"/>
                <a:gd name="T2" fmla="*/ 103 w 605"/>
                <a:gd name="T3" fmla="*/ 40 h 148"/>
                <a:gd name="T4" fmla="*/ 120 w 605"/>
                <a:gd name="T5" fmla="*/ 27 h 148"/>
                <a:gd name="T6" fmla="*/ 159 w 605"/>
                <a:gd name="T7" fmla="*/ 40 h 148"/>
                <a:gd name="T8" fmla="*/ 229 w 605"/>
                <a:gd name="T9" fmla="*/ 62 h 148"/>
                <a:gd name="T10" fmla="*/ 334 w 605"/>
                <a:gd name="T11" fmla="*/ 62 h 148"/>
                <a:gd name="T12" fmla="*/ 426 w 605"/>
                <a:gd name="T13" fmla="*/ 36 h 148"/>
                <a:gd name="T14" fmla="*/ 439 w 605"/>
                <a:gd name="T15" fmla="*/ 27 h 148"/>
                <a:gd name="T16" fmla="*/ 478 w 605"/>
                <a:gd name="T17" fmla="*/ 0 h 148"/>
                <a:gd name="T18" fmla="*/ 504 w 605"/>
                <a:gd name="T19" fmla="*/ 27 h 148"/>
                <a:gd name="T20" fmla="*/ 478 w 605"/>
                <a:gd name="T21" fmla="*/ 58 h 148"/>
                <a:gd name="T22" fmla="*/ 480 w 605"/>
                <a:gd name="T23" fmla="*/ 101 h 148"/>
                <a:gd name="T24" fmla="*/ 497 w 605"/>
                <a:gd name="T25" fmla="*/ 100 h 148"/>
                <a:gd name="T26" fmla="*/ 551 w 605"/>
                <a:gd name="T27" fmla="*/ 72 h 148"/>
                <a:gd name="T28" fmla="*/ 542 w 605"/>
                <a:gd name="T29" fmla="*/ 55 h 148"/>
                <a:gd name="T30" fmla="*/ 506 w 605"/>
                <a:gd name="T31" fmla="*/ 34 h 148"/>
                <a:gd name="T32" fmla="*/ 587 w 605"/>
                <a:gd name="T33" fmla="*/ 35 h 148"/>
                <a:gd name="T34" fmla="*/ 604 w 605"/>
                <a:gd name="T35" fmla="*/ 131 h 148"/>
                <a:gd name="T36" fmla="*/ 566 w 605"/>
                <a:gd name="T37" fmla="*/ 137 h 148"/>
                <a:gd name="T38" fmla="*/ 506 w 605"/>
                <a:gd name="T39" fmla="*/ 130 h 148"/>
                <a:gd name="T40" fmla="*/ 463 w 605"/>
                <a:gd name="T41" fmla="*/ 138 h 148"/>
                <a:gd name="T42" fmla="*/ 439 w 605"/>
                <a:gd name="T43" fmla="*/ 60 h 148"/>
                <a:gd name="T44" fmla="*/ 376 w 605"/>
                <a:gd name="T45" fmla="*/ 63 h 148"/>
                <a:gd name="T46" fmla="*/ 412 w 605"/>
                <a:gd name="T47" fmla="*/ 96 h 148"/>
                <a:gd name="T48" fmla="*/ 407 w 605"/>
                <a:gd name="T49" fmla="*/ 138 h 148"/>
                <a:gd name="T50" fmla="*/ 333 w 605"/>
                <a:gd name="T51" fmla="*/ 97 h 148"/>
                <a:gd name="T52" fmla="*/ 264 w 605"/>
                <a:gd name="T53" fmla="*/ 93 h 148"/>
                <a:gd name="T54" fmla="*/ 333 w 605"/>
                <a:gd name="T55" fmla="*/ 117 h 148"/>
                <a:gd name="T56" fmla="*/ 230 w 605"/>
                <a:gd name="T57" fmla="*/ 104 h 148"/>
                <a:gd name="T58" fmla="*/ 191 w 605"/>
                <a:gd name="T59" fmla="*/ 137 h 148"/>
                <a:gd name="T60" fmla="*/ 190 w 605"/>
                <a:gd name="T61" fmla="*/ 72 h 148"/>
                <a:gd name="T62" fmla="*/ 159 w 605"/>
                <a:gd name="T63" fmla="*/ 76 h 148"/>
                <a:gd name="T64" fmla="*/ 159 w 605"/>
                <a:gd name="T65" fmla="*/ 137 h 148"/>
                <a:gd name="T66" fmla="*/ 121 w 605"/>
                <a:gd name="T67" fmla="*/ 100 h 148"/>
                <a:gd name="T68" fmla="*/ 12 w 605"/>
                <a:gd name="T69" fmla="*/ 117 h 148"/>
                <a:gd name="T70" fmla="*/ 9 w 605"/>
                <a:gd name="T71" fmla="*/ 113 h 148"/>
                <a:gd name="T72" fmla="*/ 61 w 605"/>
                <a:gd name="T73" fmla="*/ 57 h 148"/>
                <a:gd name="T74" fmla="*/ 62 w 605"/>
                <a:gd name="T75" fmla="*/ 107 h 148"/>
                <a:gd name="T76" fmla="*/ 552 w 605"/>
                <a:gd name="T77" fmla="*/ 89 h 148"/>
                <a:gd name="T78" fmla="*/ 535 w 605"/>
                <a:gd name="T79" fmla="*/ 108 h 148"/>
                <a:gd name="T80" fmla="*/ 565 w 605"/>
                <a:gd name="T81" fmla="*/ 106 h 148"/>
                <a:gd name="T82" fmla="*/ 552 w 605"/>
                <a:gd name="T83" fmla="*/ 89 h 148"/>
                <a:gd name="T84" fmla="*/ 280 w 605"/>
                <a:gd name="T85" fmla="*/ 53 h 148"/>
                <a:gd name="T86" fmla="*/ 301 w 605"/>
                <a:gd name="T87" fmla="*/ 7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5" h="148">
                  <a:moveTo>
                    <a:pt x="9" y="113"/>
                  </a:moveTo>
                  <a:cubicBezTo>
                    <a:pt x="4" y="103"/>
                    <a:pt x="0" y="92"/>
                    <a:pt x="1" y="80"/>
                  </a:cubicBezTo>
                  <a:cubicBezTo>
                    <a:pt x="1" y="53"/>
                    <a:pt x="26" y="27"/>
                    <a:pt x="53" y="25"/>
                  </a:cubicBezTo>
                  <a:cubicBezTo>
                    <a:pt x="71" y="24"/>
                    <a:pt x="89" y="26"/>
                    <a:pt x="103" y="40"/>
                  </a:cubicBezTo>
                  <a:cubicBezTo>
                    <a:pt x="110" y="46"/>
                    <a:pt x="115" y="55"/>
                    <a:pt x="120" y="62"/>
                  </a:cubicBezTo>
                  <a:cubicBezTo>
                    <a:pt x="120" y="52"/>
                    <a:pt x="120" y="40"/>
                    <a:pt x="120" y="27"/>
                  </a:cubicBezTo>
                  <a:cubicBezTo>
                    <a:pt x="133" y="27"/>
                    <a:pt x="146" y="27"/>
                    <a:pt x="159" y="27"/>
                  </a:cubicBezTo>
                  <a:cubicBezTo>
                    <a:pt x="159" y="32"/>
                    <a:pt x="159" y="36"/>
                    <a:pt x="159" y="40"/>
                  </a:cubicBezTo>
                  <a:cubicBezTo>
                    <a:pt x="171" y="28"/>
                    <a:pt x="185" y="23"/>
                    <a:pt x="202" y="26"/>
                  </a:cubicBezTo>
                  <a:cubicBezTo>
                    <a:pt x="220" y="30"/>
                    <a:pt x="227" y="43"/>
                    <a:pt x="229" y="62"/>
                  </a:cubicBezTo>
                  <a:cubicBezTo>
                    <a:pt x="242" y="32"/>
                    <a:pt x="264" y="22"/>
                    <a:pt x="293" y="26"/>
                  </a:cubicBezTo>
                  <a:cubicBezTo>
                    <a:pt x="314" y="29"/>
                    <a:pt x="327" y="41"/>
                    <a:pt x="334" y="62"/>
                  </a:cubicBezTo>
                  <a:cubicBezTo>
                    <a:pt x="343" y="44"/>
                    <a:pt x="355" y="32"/>
                    <a:pt x="374" y="27"/>
                  </a:cubicBezTo>
                  <a:cubicBezTo>
                    <a:pt x="392" y="23"/>
                    <a:pt x="410" y="25"/>
                    <a:pt x="426" y="36"/>
                  </a:cubicBezTo>
                  <a:cubicBezTo>
                    <a:pt x="426" y="33"/>
                    <a:pt x="427" y="31"/>
                    <a:pt x="427" y="28"/>
                  </a:cubicBezTo>
                  <a:cubicBezTo>
                    <a:pt x="431" y="27"/>
                    <a:pt x="435" y="27"/>
                    <a:pt x="439" y="27"/>
                  </a:cubicBezTo>
                  <a:cubicBezTo>
                    <a:pt x="439" y="18"/>
                    <a:pt x="439" y="9"/>
                    <a:pt x="439" y="0"/>
                  </a:cubicBezTo>
                  <a:cubicBezTo>
                    <a:pt x="452" y="0"/>
                    <a:pt x="465" y="0"/>
                    <a:pt x="478" y="0"/>
                  </a:cubicBezTo>
                  <a:cubicBezTo>
                    <a:pt x="478" y="8"/>
                    <a:pt x="478" y="17"/>
                    <a:pt x="478" y="27"/>
                  </a:cubicBezTo>
                  <a:cubicBezTo>
                    <a:pt x="487" y="27"/>
                    <a:pt x="495" y="27"/>
                    <a:pt x="504" y="27"/>
                  </a:cubicBezTo>
                  <a:cubicBezTo>
                    <a:pt x="504" y="38"/>
                    <a:pt x="504" y="48"/>
                    <a:pt x="504" y="58"/>
                  </a:cubicBezTo>
                  <a:cubicBezTo>
                    <a:pt x="495" y="58"/>
                    <a:pt x="487" y="58"/>
                    <a:pt x="478" y="58"/>
                  </a:cubicBezTo>
                  <a:cubicBezTo>
                    <a:pt x="478" y="68"/>
                    <a:pt x="478" y="78"/>
                    <a:pt x="478" y="87"/>
                  </a:cubicBezTo>
                  <a:cubicBezTo>
                    <a:pt x="478" y="92"/>
                    <a:pt x="478" y="97"/>
                    <a:pt x="480" y="101"/>
                  </a:cubicBezTo>
                  <a:cubicBezTo>
                    <a:pt x="481" y="107"/>
                    <a:pt x="486" y="107"/>
                    <a:pt x="491" y="107"/>
                  </a:cubicBezTo>
                  <a:cubicBezTo>
                    <a:pt x="496" y="107"/>
                    <a:pt x="497" y="104"/>
                    <a:pt x="497" y="100"/>
                  </a:cubicBezTo>
                  <a:cubicBezTo>
                    <a:pt x="500" y="80"/>
                    <a:pt x="516" y="72"/>
                    <a:pt x="536" y="71"/>
                  </a:cubicBezTo>
                  <a:cubicBezTo>
                    <a:pt x="541" y="70"/>
                    <a:pt x="546" y="71"/>
                    <a:pt x="551" y="72"/>
                  </a:cubicBezTo>
                  <a:cubicBezTo>
                    <a:pt x="556" y="72"/>
                    <a:pt x="561" y="73"/>
                    <a:pt x="566" y="74"/>
                  </a:cubicBezTo>
                  <a:cubicBezTo>
                    <a:pt x="569" y="59"/>
                    <a:pt x="554" y="54"/>
                    <a:pt x="542" y="55"/>
                  </a:cubicBezTo>
                  <a:cubicBezTo>
                    <a:pt x="533" y="56"/>
                    <a:pt x="524" y="58"/>
                    <a:pt x="514" y="60"/>
                  </a:cubicBezTo>
                  <a:cubicBezTo>
                    <a:pt x="512" y="52"/>
                    <a:pt x="509" y="43"/>
                    <a:pt x="506" y="34"/>
                  </a:cubicBezTo>
                  <a:cubicBezTo>
                    <a:pt x="524" y="27"/>
                    <a:pt x="542" y="24"/>
                    <a:pt x="561" y="26"/>
                  </a:cubicBezTo>
                  <a:cubicBezTo>
                    <a:pt x="570" y="28"/>
                    <a:pt x="579" y="31"/>
                    <a:pt x="587" y="35"/>
                  </a:cubicBezTo>
                  <a:cubicBezTo>
                    <a:pt x="599" y="41"/>
                    <a:pt x="604" y="54"/>
                    <a:pt x="604" y="66"/>
                  </a:cubicBezTo>
                  <a:cubicBezTo>
                    <a:pt x="605" y="88"/>
                    <a:pt x="604" y="110"/>
                    <a:pt x="604" y="131"/>
                  </a:cubicBezTo>
                  <a:cubicBezTo>
                    <a:pt x="604" y="133"/>
                    <a:pt x="604" y="135"/>
                    <a:pt x="604" y="137"/>
                  </a:cubicBezTo>
                  <a:cubicBezTo>
                    <a:pt x="592" y="137"/>
                    <a:pt x="579" y="137"/>
                    <a:pt x="566" y="137"/>
                  </a:cubicBezTo>
                  <a:cubicBezTo>
                    <a:pt x="566" y="134"/>
                    <a:pt x="566" y="131"/>
                    <a:pt x="566" y="127"/>
                  </a:cubicBezTo>
                  <a:cubicBezTo>
                    <a:pt x="545" y="144"/>
                    <a:pt x="522" y="143"/>
                    <a:pt x="506" y="130"/>
                  </a:cubicBezTo>
                  <a:cubicBezTo>
                    <a:pt x="502" y="132"/>
                    <a:pt x="500" y="135"/>
                    <a:pt x="497" y="136"/>
                  </a:cubicBezTo>
                  <a:cubicBezTo>
                    <a:pt x="486" y="140"/>
                    <a:pt x="475" y="141"/>
                    <a:pt x="463" y="138"/>
                  </a:cubicBezTo>
                  <a:cubicBezTo>
                    <a:pt x="448" y="135"/>
                    <a:pt x="440" y="122"/>
                    <a:pt x="440" y="103"/>
                  </a:cubicBezTo>
                  <a:cubicBezTo>
                    <a:pt x="439" y="88"/>
                    <a:pt x="439" y="74"/>
                    <a:pt x="439" y="60"/>
                  </a:cubicBezTo>
                  <a:cubicBezTo>
                    <a:pt x="427" y="55"/>
                    <a:pt x="419" y="63"/>
                    <a:pt x="411" y="69"/>
                  </a:cubicBezTo>
                  <a:cubicBezTo>
                    <a:pt x="399" y="56"/>
                    <a:pt x="386" y="54"/>
                    <a:pt x="376" y="63"/>
                  </a:cubicBezTo>
                  <a:cubicBezTo>
                    <a:pt x="367" y="72"/>
                    <a:pt x="366" y="91"/>
                    <a:pt x="375" y="101"/>
                  </a:cubicBezTo>
                  <a:cubicBezTo>
                    <a:pt x="385" y="111"/>
                    <a:pt x="397" y="110"/>
                    <a:pt x="412" y="96"/>
                  </a:cubicBezTo>
                  <a:cubicBezTo>
                    <a:pt x="420" y="102"/>
                    <a:pt x="429" y="108"/>
                    <a:pt x="438" y="115"/>
                  </a:cubicBezTo>
                  <a:cubicBezTo>
                    <a:pt x="430" y="126"/>
                    <a:pt x="420" y="134"/>
                    <a:pt x="407" y="138"/>
                  </a:cubicBezTo>
                  <a:cubicBezTo>
                    <a:pt x="380" y="145"/>
                    <a:pt x="353" y="135"/>
                    <a:pt x="339" y="112"/>
                  </a:cubicBezTo>
                  <a:cubicBezTo>
                    <a:pt x="336" y="107"/>
                    <a:pt x="335" y="102"/>
                    <a:pt x="333" y="97"/>
                  </a:cubicBezTo>
                  <a:cubicBezTo>
                    <a:pt x="332" y="96"/>
                    <a:pt x="330" y="93"/>
                    <a:pt x="329" y="93"/>
                  </a:cubicBezTo>
                  <a:cubicBezTo>
                    <a:pt x="307" y="93"/>
                    <a:pt x="286" y="93"/>
                    <a:pt x="264" y="93"/>
                  </a:cubicBezTo>
                  <a:cubicBezTo>
                    <a:pt x="269" y="113"/>
                    <a:pt x="288" y="116"/>
                    <a:pt x="312" y="100"/>
                  </a:cubicBezTo>
                  <a:cubicBezTo>
                    <a:pt x="319" y="106"/>
                    <a:pt x="326" y="111"/>
                    <a:pt x="333" y="117"/>
                  </a:cubicBezTo>
                  <a:cubicBezTo>
                    <a:pt x="319" y="135"/>
                    <a:pt x="301" y="141"/>
                    <a:pt x="280" y="140"/>
                  </a:cubicBezTo>
                  <a:cubicBezTo>
                    <a:pt x="257" y="138"/>
                    <a:pt x="240" y="127"/>
                    <a:pt x="230" y="104"/>
                  </a:cubicBezTo>
                  <a:cubicBezTo>
                    <a:pt x="230" y="116"/>
                    <a:pt x="230" y="126"/>
                    <a:pt x="230" y="137"/>
                  </a:cubicBezTo>
                  <a:cubicBezTo>
                    <a:pt x="217" y="137"/>
                    <a:pt x="204" y="137"/>
                    <a:pt x="191" y="137"/>
                  </a:cubicBezTo>
                  <a:cubicBezTo>
                    <a:pt x="191" y="124"/>
                    <a:pt x="191" y="111"/>
                    <a:pt x="191" y="98"/>
                  </a:cubicBezTo>
                  <a:cubicBezTo>
                    <a:pt x="191" y="89"/>
                    <a:pt x="191" y="80"/>
                    <a:pt x="190" y="72"/>
                  </a:cubicBezTo>
                  <a:cubicBezTo>
                    <a:pt x="188" y="63"/>
                    <a:pt x="182" y="58"/>
                    <a:pt x="174" y="59"/>
                  </a:cubicBezTo>
                  <a:cubicBezTo>
                    <a:pt x="165" y="60"/>
                    <a:pt x="159" y="66"/>
                    <a:pt x="159" y="76"/>
                  </a:cubicBezTo>
                  <a:cubicBezTo>
                    <a:pt x="159" y="94"/>
                    <a:pt x="159" y="113"/>
                    <a:pt x="159" y="131"/>
                  </a:cubicBezTo>
                  <a:cubicBezTo>
                    <a:pt x="159" y="133"/>
                    <a:pt x="159" y="135"/>
                    <a:pt x="159" y="137"/>
                  </a:cubicBezTo>
                  <a:cubicBezTo>
                    <a:pt x="146" y="137"/>
                    <a:pt x="134" y="137"/>
                    <a:pt x="121" y="137"/>
                  </a:cubicBezTo>
                  <a:cubicBezTo>
                    <a:pt x="121" y="125"/>
                    <a:pt x="121" y="113"/>
                    <a:pt x="121" y="100"/>
                  </a:cubicBezTo>
                  <a:cubicBezTo>
                    <a:pt x="116" y="107"/>
                    <a:pt x="113" y="113"/>
                    <a:pt x="109" y="119"/>
                  </a:cubicBezTo>
                  <a:cubicBezTo>
                    <a:pt x="82" y="148"/>
                    <a:pt x="38" y="147"/>
                    <a:pt x="12" y="117"/>
                  </a:cubicBezTo>
                  <a:cubicBezTo>
                    <a:pt x="11" y="116"/>
                    <a:pt x="11" y="115"/>
                    <a:pt x="10" y="114"/>
                  </a:cubicBezTo>
                  <a:cubicBezTo>
                    <a:pt x="10" y="114"/>
                    <a:pt x="9" y="114"/>
                    <a:pt x="9" y="113"/>
                  </a:cubicBezTo>
                  <a:close/>
                  <a:moveTo>
                    <a:pt x="85" y="83"/>
                  </a:moveTo>
                  <a:cubicBezTo>
                    <a:pt x="85" y="69"/>
                    <a:pt x="75" y="58"/>
                    <a:pt x="61" y="57"/>
                  </a:cubicBezTo>
                  <a:cubicBezTo>
                    <a:pt x="49" y="57"/>
                    <a:pt x="38" y="68"/>
                    <a:pt x="38" y="82"/>
                  </a:cubicBezTo>
                  <a:cubicBezTo>
                    <a:pt x="38" y="96"/>
                    <a:pt x="49" y="107"/>
                    <a:pt x="62" y="107"/>
                  </a:cubicBezTo>
                  <a:cubicBezTo>
                    <a:pt x="75" y="107"/>
                    <a:pt x="85" y="97"/>
                    <a:pt x="85" y="83"/>
                  </a:cubicBezTo>
                  <a:close/>
                  <a:moveTo>
                    <a:pt x="552" y="89"/>
                  </a:moveTo>
                  <a:cubicBezTo>
                    <a:pt x="549" y="90"/>
                    <a:pt x="546" y="90"/>
                    <a:pt x="543" y="91"/>
                  </a:cubicBezTo>
                  <a:cubicBezTo>
                    <a:pt x="535" y="94"/>
                    <a:pt x="532" y="101"/>
                    <a:pt x="535" y="108"/>
                  </a:cubicBezTo>
                  <a:cubicBezTo>
                    <a:pt x="537" y="114"/>
                    <a:pt x="543" y="116"/>
                    <a:pt x="548" y="116"/>
                  </a:cubicBezTo>
                  <a:cubicBezTo>
                    <a:pt x="555" y="116"/>
                    <a:pt x="561" y="113"/>
                    <a:pt x="565" y="106"/>
                  </a:cubicBezTo>
                  <a:cubicBezTo>
                    <a:pt x="570" y="97"/>
                    <a:pt x="568" y="92"/>
                    <a:pt x="558" y="90"/>
                  </a:cubicBezTo>
                  <a:cubicBezTo>
                    <a:pt x="556" y="89"/>
                    <a:pt x="554" y="89"/>
                    <a:pt x="552" y="89"/>
                  </a:cubicBezTo>
                  <a:close/>
                  <a:moveTo>
                    <a:pt x="301" y="73"/>
                  </a:moveTo>
                  <a:cubicBezTo>
                    <a:pt x="299" y="59"/>
                    <a:pt x="292" y="53"/>
                    <a:pt x="280" y="53"/>
                  </a:cubicBezTo>
                  <a:cubicBezTo>
                    <a:pt x="271" y="54"/>
                    <a:pt x="264" y="63"/>
                    <a:pt x="264" y="73"/>
                  </a:cubicBezTo>
                  <a:cubicBezTo>
                    <a:pt x="276" y="73"/>
                    <a:pt x="288" y="73"/>
                    <a:pt x="30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0B53FD37-23BE-A31A-E472-B1BE21A20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0438" y="436563"/>
              <a:ext cx="425450" cy="447675"/>
            </a:xfrm>
            <a:custGeom>
              <a:avLst/>
              <a:gdLst>
                <a:gd name="T0" fmla="*/ 112 w 113"/>
                <a:gd name="T1" fmla="*/ 89 h 119"/>
                <a:gd name="T2" fmla="*/ 113 w 113"/>
                <a:gd name="T3" fmla="*/ 90 h 119"/>
                <a:gd name="T4" fmla="*/ 54 w 113"/>
                <a:gd name="T5" fmla="*/ 115 h 119"/>
                <a:gd name="T6" fmla="*/ 8 w 113"/>
                <a:gd name="T7" fmla="*/ 70 h 119"/>
                <a:gd name="T8" fmla="*/ 61 w 113"/>
                <a:gd name="T9" fmla="*/ 1 h 119"/>
                <a:gd name="T10" fmla="*/ 112 w 113"/>
                <a:gd name="T11" fmla="*/ 26 h 119"/>
                <a:gd name="T12" fmla="*/ 86 w 113"/>
                <a:gd name="T13" fmla="*/ 45 h 119"/>
                <a:gd name="T14" fmla="*/ 64 w 113"/>
                <a:gd name="T15" fmla="*/ 34 h 119"/>
                <a:gd name="T16" fmla="*/ 51 w 113"/>
                <a:gd name="T17" fmla="*/ 41 h 119"/>
                <a:gd name="T18" fmla="*/ 50 w 113"/>
                <a:gd name="T19" fmla="*/ 76 h 119"/>
                <a:gd name="T20" fmla="*/ 87 w 113"/>
                <a:gd name="T21" fmla="*/ 73 h 119"/>
                <a:gd name="T22" fmla="*/ 112 w 113"/>
                <a:gd name="T23" fmla="*/ 8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119">
                  <a:moveTo>
                    <a:pt x="112" y="89"/>
                  </a:moveTo>
                  <a:cubicBezTo>
                    <a:pt x="112" y="90"/>
                    <a:pt x="113" y="90"/>
                    <a:pt x="113" y="90"/>
                  </a:cubicBezTo>
                  <a:cubicBezTo>
                    <a:pt x="99" y="112"/>
                    <a:pt x="78" y="119"/>
                    <a:pt x="54" y="115"/>
                  </a:cubicBezTo>
                  <a:cubicBezTo>
                    <a:pt x="29" y="111"/>
                    <a:pt x="12" y="95"/>
                    <a:pt x="8" y="70"/>
                  </a:cubicBezTo>
                  <a:cubicBezTo>
                    <a:pt x="0" y="32"/>
                    <a:pt x="28" y="3"/>
                    <a:pt x="61" y="1"/>
                  </a:cubicBezTo>
                  <a:cubicBezTo>
                    <a:pt x="82" y="0"/>
                    <a:pt x="100" y="7"/>
                    <a:pt x="112" y="26"/>
                  </a:cubicBezTo>
                  <a:cubicBezTo>
                    <a:pt x="104" y="32"/>
                    <a:pt x="95" y="38"/>
                    <a:pt x="86" y="45"/>
                  </a:cubicBezTo>
                  <a:cubicBezTo>
                    <a:pt x="81" y="38"/>
                    <a:pt x="74" y="32"/>
                    <a:pt x="64" y="34"/>
                  </a:cubicBezTo>
                  <a:cubicBezTo>
                    <a:pt x="60" y="34"/>
                    <a:pt x="54" y="37"/>
                    <a:pt x="51" y="41"/>
                  </a:cubicBezTo>
                  <a:cubicBezTo>
                    <a:pt x="41" y="49"/>
                    <a:pt x="42" y="67"/>
                    <a:pt x="50" y="76"/>
                  </a:cubicBezTo>
                  <a:cubicBezTo>
                    <a:pt x="60" y="87"/>
                    <a:pt x="70" y="86"/>
                    <a:pt x="87" y="73"/>
                  </a:cubicBezTo>
                  <a:cubicBezTo>
                    <a:pt x="95" y="78"/>
                    <a:pt x="104" y="84"/>
                    <a:pt x="112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cxnSp>
        <p:nvCxnSpPr>
          <p:cNvPr id="47" name="Straight Arrow Connector 31">
            <a:extLst>
              <a:ext uri="{FF2B5EF4-FFF2-40B4-BE49-F238E27FC236}">
                <a16:creationId xmlns:a16="http://schemas.microsoft.com/office/drawing/2014/main" id="{2F201D48-2DCA-4896-158A-1DC1CB9A7C10}"/>
              </a:ext>
            </a:extLst>
          </p:cNvPr>
          <p:cNvCxnSpPr>
            <a:cxnSpLocks/>
          </p:cNvCxnSpPr>
          <p:nvPr/>
        </p:nvCxnSpPr>
        <p:spPr>
          <a:xfrm flipV="1">
            <a:off x="8636911" y="3860029"/>
            <a:ext cx="490662" cy="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D7B4A49-D702-D857-CE6F-7EC3B1230297}"/>
              </a:ext>
            </a:extLst>
          </p:cNvPr>
          <p:cNvGrpSpPr/>
          <p:nvPr/>
        </p:nvGrpSpPr>
        <p:grpSpPr>
          <a:xfrm>
            <a:off x="3761807" y="2642722"/>
            <a:ext cx="4823129" cy="468000"/>
            <a:chOff x="3761807" y="2642722"/>
            <a:chExt cx="4823129" cy="468000"/>
          </a:xfrm>
        </p:grpSpPr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4CAA1F2D-4310-8ABD-7873-AE03DA8C2036}"/>
                </a:ext>
              </a:extLst>
            </p:cNvPr>
            <p:cNvSpPr/>
            <p:nvPr/>
          </p:nvSpPr>
          <p:spPr>
            <a:xfrm>
              <a:off x="3761807" y="2642722"/>
              <a:ext cx="468000" cy="46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6">
              <a:extLst>
                <a:ext uri="{FF2B5EF4-FFF2-40B4-BE49-F238E27FC236}">
                  <a16:creationId xmlns:a16="http://schemas.microsoft.com/office/drawing/2014/main" id="{44B7C455-685A-4336-55B6-6098F41A4792}"/>
                </a:ext>
              </a:extLst>
            </p:cNvPr>
            <p:cNvSpPr/>
            <p:nvPr/>
          </p:nvSpPr>
          <p:spPr>
            <a:xfrm>
              <a:off x="4229807" y="2642722"/>
              <a:ext cx="4355129" cy="4680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 a necessidade de dados</a:t>
              </a:r>
            </a:p>
          </p:txBody>
        </p:sp>
        <p:pic>
          <p:nvPicPr>
            <p:cNvPr id="56" name="Gráfico 55">
              <a:extLst>
                <a:ext uri="{FF2B5EF4-FFF2-40B4-BE49-F238E27FC236}">
                  <a16:creationId xmlns:a16="http://schemas.microsoft.com/office/drawing/2014/main" id="{EEEBD832-9105-510D-026B-901CFA096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9104" y="2743353"/>
              <a:ext cx="293407" cy="293407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795BD00-4788-1B60-C808-7F18366B0C92}"/>
              </a:ext>
            </a:extLst>
          </p:cNvPr>
          <p:cNvGrpSpPr/>
          <p:nvPr/>
        </p:nvGrpSpPr>
        <p:grpSpPr>
          <a:xfrm>
            <a:off x="3761807" y="3147268"/>
            <a:ext cx="4823129" cy="468000"/>
            <a:chOff x="3761807" y="3147268"/>
            <a:chExt cx="4823129" cy="468000"/>
          </a:xfrm>
        </p:grpSpPr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7AB79209-C57E-4654-30B4-F185A630537C}"/>
                </a:ext>
              </a:extLst>
            </p:cNvPr>
            <p:cNvSpPr/>
            <p:nvPr/>
          </p:nvSpPr>
          <p:spPr>
            <a:xfrm>
              <a:off x="3761807" y="3147268"/>
              <a:ext cx="468000" cy="46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6">
              <a:extLst>
                <a:ext uri="{FF2B5EF4-FFF2-40B4-BE49-F238E27FC236}">
                  <a16:creationId xmlns:a16="http://schemas.microsoft.com/office/drawing/2014/main" id="{6B63D8F0-4300-D5D6-D1C2-3B58E28256E9}"/>
                </a:ext>
              </a:extLst>
            </p:cNvPr>
            <p:cNvSpPr/>
            <p:nvPr/>
          </p:nvSpPr>
          <p:spPr>
            <a:xfrm>
              <a:off x="4229807" y="3147268"/>
              <a:ext cx="4355129" cy="4680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pPr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Oferta solução técnica</a:t>
              </a:r>
            </a:p>
          </p:txBody>
        </p:sp>
        <p:pic>
          <p:nvPicPr>
            <p:cNvPr id="58" name="Gráfico 57">
              <a:extLst>
                <a:ext uri="{FF2B5EF4-FFF2-40B4-BE49-F238E27FC236}">
                  <a16:creationId xmlns:a16="http://schemas.microsoft.com/office/drawing/2014/main" id="{E02692D6-ADF5-FEA1-2FE1-C8F65844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57695" y="3236534"/>
              <a:ext cx="276225" cy="295275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1A82E6D-A943-0133-0794-8E65D19291F4}"/>
              </a:ext>
            </a:extLst>
          </p:cNvPr>
          <p:cNvGrpSpPr/>
          <p:nvPr/>
        </p:nvGrpSpPr>
        <p:grpSpPr>
          <a:xfrm>
            <a:off x="3761807" y="4156360"/>
            <a:ext cx="4823129" cy="468000"/>
            <a:chOff x="3761807" y="4156360"/>
            <a:chExt cx="4823129" cy="468000"/>
          </a:xfrm>
        </p:grpSpPr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8A17F3C2-BFEF-975B-7E2D-3C18A92EEDF3}"/>
                </a:ext>
              </a:extLst>
            </p:cNvPr>
            <p:cNvSpPr/>
            <p:nvPr/>
          </p:nvSpPr>
          <p:spPr>
            <a:xfrm>
              <a:off x="3761807" y="4156360"/>
              <a:ext cx="468000" cy="46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55F24CC0-800C-A927-F4A8-29D96006568A}"/>
                </a:ext>
              </a:extLst>
            </p:cNvPr>
            <p:cNvSpPr/>
            <p:nvPr/>
          </p:nvSpPr>
          <p:spPr>
            <a:xfrm>
              <a:off x="4229807" y="4156360"/>
              <a:ext cx="4355129" cy="4680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pPr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Divulga as API disponíveis</a:t>
              </a:r>
            </a:p>
          </p:txBody>
        </p:sp>
        <p:pic>
          <p:nvPicPr>
            <p:cNvPr id="60" name="Gráfico 59">
              <a:extLst>
                <a:ext uri="{FF2B5EF4-FFF2-40B4-BE49-F238E27FC236}">
                  <a16:creationId xmlns:a16="http://schemas.microsoft.com/office/drawing/2014/main" id="{9E16D862-9A16-5A7D-43AE-0FC718E00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7695" y="4252247"/>
              <a:ext cx="276225" cy="276225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C704F77-32EF-66EE-1D76-2F3E9873BB0B}"/>
              </a:ext>
            </a:extLst>
          </p:cNvPr>
          <p:cNvGrpSpPr/>
          <p:nvPr/>
        </p:nvGrpSpPr>
        <p:grpSpPr>
          <a:xfrm>
            <a:off x="3761807" y="5670000"/>
            <a:ext cx="4823129" cy="468000"/>
            <a:chOff x="3761807" y="5670000"/>
            <a:chExt cx="4823129" cy="468000"/>
          </a:xfrm>
        </p:grpSpPr>
        <p:sp>
          <p:nvSpPr>
            <p:cNvPr id="33" name="Rectangle 6">
              <a:extLst>
                <a:ext uri="{FF2B5EF4-FFF2-40B4-BE49-F238E27FC236}">
                  <a16:creationId xmlns:a16="http://schemas.microsoft.com/office/drawing/2014/main" id="{C8463E76-059C-5A34-39EC-6042FCD1745F}"/>
                </a:ext>
              </a:extLst>
            </p:cNvPr>
            <p:cNvSpPr/>
            <p:nvPr/>
          </p:nvSpPr>
          <p:spPr>
            <a:xfrm>
              <a:off x="3761807" y="5670000"/>
              <a:ext cx="468000" cy="46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D3CBD5A2-C5F6-5E66-51A6-73B843C95B43}"/>
                </a:ext>
              </a:extLst>
            </p:cNvPr>
            <p:cNvSpPr/>
            <p:nvPr/>
          </p:nvSpPr>
          <p:spPr>
            <a:xfrm>
              <a:off x="4229807" y="5670000"/>
              <a:ext cx="4355129" cy="4680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pPr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Custeia o acesso (MGI)</a:t>
              </a:r>
            </a:p>
          </p:txBody>
        </p:sp>
        <p:pic>
          <p:nvPicPr>
            <p:cNvPr id="64" name="Gráfico 63">
              <a:extLst>
                <a:ext uri="{FF2B5EF4-FFF2-40B4-BE49-F238E27FC236}">
                  <a16:creationId xmlns:a16="http://schemas.microsoft.com/office/drawing/2014/main" id="{44FBA316-E3B8-98B3-57DA-99C6BC4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33882" y="5794462"/>
              <a:ext cx="323850" cy="219075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091342B-A39A-CA72-F7B2-CFE42CD27AB1}"/>
              </a:ext>
            </a:extLst>
          </p:cNvPr>
          <p:cNvGrpSpPr/>
          <p:nvPr/>
        </p:nvGrpSpPr>
        <p:grpSpPr>
          <a:xfrm>
            <a:off x="3761807" y="4660906"/>
            <a:ext cx="4823129" cy="468000"/>
            <a:chOff x="3761807" y="4660906"/>
            <a:chExt cx="4823129" cy="468000"/>
          </a:xfrm>
        </p:grpSpPr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F4FF2029-8E4E-9A8A-823E-C4121BE6DE46}"/>
                </a:ext>
              </a:extLst>
            </p:cNvPr>
            <p:cNvSpPr/>
            <p:nvPr/>
          </p:nvSpPr>
          <p:spPr>
            <a:xfrm>
              <a:off x="3761807" y="4660906"/>
              <a:ext cx="468000" cy="46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FA98A148-75EF-5BEB-0137-B2E5F5ECE8DA}"/>
                </a:ext>
              </a:extLst>
            </p:cNvPr>
            <p:cNvSpPr/>
            <p:nvPr/>
          </p:nvSpPr>
          <p:spPr>
            <a:xfrm>
              <a:off x="4229807" y="4660906"/>
              <a:ext cx="4355129" cy="4680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pPr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Viabiliza a autorização de acesso</a:t>
              </a:r>
            </a:p>
          </p:txBody>
        </p:sp>
        <p:pic>
          <p:nvPicPr>
            <p:cNvPr id="66" name="Gráfico 65">
              <a:extLst>
                <a:ext uri="{FF2B5EF4-FFF2-40B4-BE49-F238E27FC236}">
                  <a16:creationId xmlns:a16="http://schemas.microsoft.com/office/drawing/2014/main" id="{747FA7C2-D55B-57E4-1D0C-4716C29CE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59600" y="4809883"/>
              <a:ext cx="272415" cy="199073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4CFCB6B-5EF1-794B-5072-8A64E8B17FB4}"/>
              </a:ext>
            </a:extLst>
          </p:cNvPr>
          <p:cNvGrpSpPr/>
          <p:nvPr/>
        </p:nvGrpSpPr>
        <p:grpSpPr>
          <a:xfrm>
            <a:off x="3761807" y="5165452"/>
            <a:ext cx="4823129" cy="468000"/>
            <a:chOff x="3761807" y="5165452"/>
            <a:chExt cx="4823129" cy="468000"/>
          </a:xfrm>
        </p:grpSpPr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29818C0C-D53F-9421-F77F-50681D07C3BE}"/>
                </a:ext>
              </a:extLst>
            </p:cNvPr>
            <p:cNvSpPr/>
            <p:nvPr/>
          </p:nvSpPr>
          <p:spPr>
            <a:xfrm>
              <a:off x="3761807" y="5165452"/>
              <a:ext cx="468000" cy="46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6">
              <a:extLst>
                <a:ext uri="{FF2B5EF4-FFF2-40B4-BE49-F238E27FC236}">
                  <a16:creationId xmlns:a16="http://schemas.microsoft.com/office/drawing/2014/main" id="{96F26CB0-F13F-F22C-4C82-3A73183356B3}"/>
                </a:ext>
              </a:extLst>
            </p:cNvPr>
            <p:cNvSpPr/>
            <p:nvPr/>
          </p:nvSpPr>
          <p:spPr>
            <a:xfrm>
              <a:off x="4229807" y="5165452"/>
              <a:ext cx="4355129" cy="4680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pPr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Pactua e monitora as integrações</a:t>
              </a:r>
            </a:p>
          </p:txBody>
        </p:sp>
        <p:pic>
          <p:nvPicPr>
            <p:cNvPr id="68" name="Gráfico 67">
              <a:extLst>
                <a:ext uri="{FF2B5EF4-FFF2-40B4-BE49-F238E27FC236}">
                  <a16:creationId xmlns:a16="http://schemas.microsoft.com/office/drawing/2014/main" id="{BABBB199-C80B-FBBD-B761-9E96ACA59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57695" y="5293671"/>
              <a:ext cx="276225" cy="21907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74792A3-DC41-5B88-4C56-90B2F664135A}"/>
              </a:ext>
            </a:extLst>
          </p:cNvPr>
          <p:cNvGrpSpPr/>
          <p:nvPr/>
        </p:nvGrpSpPr>
        <p:grpSpPr>
          <a:xfrm>
            <a:off x="3761807" y="3651814"/>
            <a:ext cx="4823129" cy="468000"/>
            <a:chOff x="3761807" y="3651814"/>
            <a:chExt cx="4823129" cy="468000"/>
          </a:xfrm>
        </p:grpSpPr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77B69538-8745-0389-C0CB-43222B4CF7E9}"/>
                </a:ext>
              </a:extLst>
            </p:cNvPr>
            <p:cNvSpPr/>
            <p:nvPr/>
          </p:nvSpPr>
          <p:spPr>
            <a:xfrm>
              <a:off x="3761807" y="3651814"/>
              <a:ext cx="468000" cy="46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6">
              <a:extLst>
                <a:ext uri="{FF2B5EF4-FFF2-40B4-BE49-F238E27FC236}">
                  <a16:creationId xmlns:a16="http://schemas.microsoft.com/office/drawing/2014/main" id="{6181CDDA-0AB9-4EB9-BA94-A81352B1EDFF}"/>
                </a:ext>
              </a:extLst>
            </p:cNvPr>
            <p:cNvSpPr/>
            <p:nvPr/>
          </p:nvSpPr>
          <p:spPr>
            <a:xfrm>
              <a:off x="4229807" y="3651814"/>
              <a:ext cx="4355129" cy="4680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pPr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Promove o desenvolvimento da API</a:t>
              </a:r>
            </a:p>
          </p:txBody>
        </p:sp>
        <p:pic>
          <p:nvPicPr>
            <p:cNvPr id="70" name="Gráfico 69">
              <a:extLst>
                <a:ext uri="{FF2B5EF4-FFF2-40B4-BE49-F238E27FC236}">
                  <a16:creationId xmlns:a16="http://schemas.microsoft.com/office/drawing/2014/main" id="{84C82E89-1B74-4A89-D80D-BB07A7773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65693" y="3764350"/>
              <a:ext cx="260228" cy="260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58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704BFBA-079C-DA25-3F5E-57E87FF1C1A5}"/>
              </a:ext>
            </a:extLst>
          </p:cNvPr>
          <p:cNvGrpSpPr/>
          <p:nvPr/>
        </p:nvGrpSpPr>
        <p:grpSpPr>
          <a:xfrm>
            <a:off x="3761807" y="4982848"/>
            <a:ext cx="4816039" cy="716196"/>
            <a:chOff x="3761807" y="4979626"/>
            <a:chExt cx="4816039" cy="716196"/>
          </a:xfrm>
        </p:grpSpPr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77B69538-8745-0389-C0CB-43222B4CF7E9}"/>
                </a:ext>
              </a:extLst>
            </p:cNvPr>
            <p:cNvSpPr/>
            <p:nvPr/>
          </p:nvSpPr>
          <p:spPr>
            <a:xfrm>
              <a:off x="3761807" y="4979626"/>
              <a:ext cx="468000" cy="716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2FC08EF4-34ED-1770-B906-A8873662ACFF}"/>
                </a:ext>
              </a:extLst>
            </p:cNvPr>
            <p:cNvSpPr/>
            <p:nvPr/>
          </p:nvSpPr>
          <p:spPr>
            <a:xfrm>
              <a:off x="4222717" y="4979626"/>
              <a:ext cx="4355129" cy="71619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pPr>
                <a:lnSpc>
                  <a:spcPct val="90000"/>
                </a:lnSpc>
              </a:pPr>
              <a:r>
                <a:rPr lang="pt-BR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Apoia na resolução de impedimentos (jurídicos, contratuais, orçamentários, tecnológicos)</a:t>
              </a: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8A2A355B-1651-C7B5-F13D-FCB9B9BF064A}"/>
              </a:ext>
            </a:extLst>
          </p:cNvPr>
          <p:cNvSpPr/>
          <p:nvPr/>
        </p:nvSpPr>
        <p:spPr>
          <a:xfrm>
            <a:off x="3761808" y="1610531"/>
            <a:ext cx="4823128" cy="988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 ESTRATÉGICA</a:t>
            </a:r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Instituída por portaria do MGI e CC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4E86D94-99C9-C12F-6562-F010BC59FBBF}"/>
              </a:ext>
            </a:extLst>
          </p:cNvPr>
          <p:cNvSpPr/>
          <p:nvPr/>
        </p:nvSpPr>
        <p:spPr>
          <a:xfrm>
            <a:off x="1384829" y="1582057"/>
            <a:ext cx="1753511" cy="4897025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Órgão </a:t>
            </a:r>
          </a:p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solicitante</a:t>
            </a: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Dados</a:t>
            </a:r>
          </a:p>
        </p:txBody>
      </p:sp>
      <p:cxnSp>
        <p:nvCxnSpPr>
          <p:cNvPr id="23" name="Straight Arrow Connector 31">
            <a:extLst>
              <a:ext uri="{FF2B5EF4-FFF2-40B4-BE49-F238E27FC236}">
                <a16:creationId xmlns:a16="http://schemas.microsoft.com/office/drawing/2014/main" id="{918BC6AD-4EC5-6752-1049-41484E4D9597}"/>
              </a:ext>
            </a:extLst>
          </p:cNvPr>
          <p:cNvCxnSpPr>
            <a:cxnSpLocks/>
          </p:cNvCxnSpPr>
          <p:nvPr/>
        </p:nvCxnSpPr>
        <p:spPr>
          <a:xfrm flipV="1">
            <a:off x="3192747" y="3860029"/>
            <a:ext cx="490662" cy="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6">
            <a:extLst>
              <a:ext uri="{FF2B5EF4-FFF2-40B4-BE49-F238E27FC236}">
                <a16:creationId xmlns:a16="http://schemas.microsoft.com/office/drawing/2014/main" id="{BCCA9B16-8C7B-AC2E-B609-85F484B66589}"/>
              </a:ext>
            </a:extLst>
          </p:cNvPr>
          <p:cNvSpPr/>
          <p:nvPr/>
        </p:nvSpPr>
        <p:spPr>
          <a:xfrm>
            <a:off x="9185765" y="1582057"/>
            <a:ext cx="1753511" cy="4897029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Órgão </a:t>
            </a:r>
          </a:p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cedente</a:t>
            </a: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pt-BR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Dados</a:t>
            </a:r>
          </a:p>
        </p:txBody>
      </p:sp>
      <p:grpSp>
        <p:nvGrpSpPr>
          <p:cNvPr id="35" name="Grupo 20">
            <a:extLst>
              <a:ext uri="{FF2B5EF4-FFF2-40B4-BE49-F238E27FC236}">
                <a16:creationId xmlns:a16="http://schemas.microsoft.com/office/drawing/2014/main" id="{EFE70827-F8C4-9DBB-4F85-168E3B2DA88A}"/>
              </a:ext>
            </a:extLst>
          </p:cNvPr>
          <p:cNvGrpSpPr/>
          <p:nvPr/>
        </p:nvGrpSpPr>
        <p:grpSpPr>
          <a:xfrm>
            <a:off x="7944197" y="2252361"/>
            <a:ext cx="616438" cy="296825"/>
            <a:chOff x="8580438" y="346075"/>
            <a:chExt cx="4227512" cy="1914525"/>
          </a:xfrm>
          <a:solidFill>
            <a:schemeClr val="bg1"/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5FB50D44-F72B-76AC-E20F-B3E117FB5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7425" y="1079500"/>
              <a:ext cx="901700" cy="1181100"/>
            </a:xfrm>
            <a:custGeom>
              <a:avLst/>
              <a:gdLst>
                <a:gd name="T0" fmla="*/ 119 w 240"/>
                <a:gd name="T1" fmla="*/ 164 h 314"/>
                <a:gd name="T2" fmla="*/ 167 w 240"/>
                <a:gd name="T3" fmla="*/ 109 h 314"/>
                <a:gd name="T4" fmla="*/ 119 w 240"/>
                <a:gd name="T5" fmla="*/ 57 h 314"/>
                <a:gd name="T6" fmla="*/ 77 w 240"/>
                <a:gd name="T7" fmla="*/ 111 h 314"/>
                <a:gd name="T8" fmla="*/ 119 w 240"/>
                <a:gd name="T9" fmla="*/ 164 h 314"/>
                <a:gd name="T10" fmla="*/ 240 w 240"/>
                <a:gd name="T11" fmla="*/ 196 h 314"/>
                <a:gd name="T12" fmla="*/ 109 w 240"/>
                <a:gd name="T13" fmla="*/ 314 h 314"/>
                <a:gd name="T14" fmla="*/ 26 w 240"/>
                <a:gd name="T15" fmla="*/ 300 h 314"/>
                <a:gd name="T16" fmla="*/ 30 w 240"/>
                <a:gd name="T17" fmla="*/ 241 h 314"/>
                <a:gd name="T18" fmla="*/ 103 w 240"/>
                <a:gd name="T19" fmla="*/ 259 h 314"/>
                <a:gd name="T20" fmla="*/ 170 w 240"/>
                <a:gd name="T21" fmla="*/ 196 h 314"/>
                <a:gd name="T22" fmla="*/ 170 w 240"/>
                <a:gd name="T23" fmla="*/ 185 h 314"/>
                <a:gd name="T24" fmla="*/ 169 w 240"/>
                <a:gd name="T25" fmla="*/ 185 h 314"/>
                <a:gd name="T26" fmla="*/ 96 w 240"/>
                <a:gd name="T27" fmla="*/ 222 h 314"/>
                <a:gd name="T28" fmla="*/ 0 w 240"/>
                <a:gd name="T29" fmla="*/ 113 h 314"/>
                <a:gd name="T30" fmla="*/ 97 w 240"/>
                <a:gd name="T31" fmla="*/ 0 h 314"/>
                <a:gd name="T32" fmla="*/ 171 w 240"/>
                <a:gd name="T33" fmla="*/ 44 h 314"/>
                <a:gd name="T34" fmla="*/ 172 w 240"/>
                <a:gd name="T35" fmla="*/ 44 h 314"/>
                <a:gd name="T36" fmla="*/ 172 w 240"/>
                <a:gd name="T37" fmla="*/ 5 h 314"/>
                <a:gd name="T38" fmla="*/ 240 w 240"/>
                <a:gd name="T39" fmla="*/ 5 h 314"/>
                <a:gd name="T40" fmla="*/ 240 w 240"/>
                <a:gd name="T41" fmla="*/ 19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314">
                  <a:moveTo>
                    <a:pt x="119" y="164"/>
                  </a:moveTo>
                  <a:cubicBezTo>
                    <a:pt x="146" y="164"/>
                    <a:pt x="167" y="142"/>
                    <a:pt x="167" y="109"/>
                  </a:cubicBezTo>
                  <a:cubicBezTo>
                    <a:pt x="167" y="84"/>
                    <a:pt x="153" y="57"/>
                    <a:pt x="119" y="57"/>
                  </a:cubicBezTo>
                  <a:cubicBezTo>
                    <a:pt x="92" y="57"/>
                    <a:pt x="77" y="82"/>
                    <a:pt x="77" y="111"/>
                  </a:cubicBezTo>
                  <a:cubicBezTo>
                    <a:pt x="77" y="145"/>
                    <a:pt x="97" y="164"/>
                    <a:pt x="119" y="164"/>
                  </a:cubicBezTo>
                  <a:moveTo>
                    <a:pt x="240" y="196"/>
                  </a:moveTo>
                  <a:cubicBezTo>
                    <a:pt x="240" y="285"/>
                    <a:pt x="196" y="314"/>
                    <a:pt x="109" y="314"/>
                  </a:cubicBezTo>
                  <a:cubicBezTo>
                    <a:pt x="73" y="314"/>
                    <a:pt x="44" y="306"/>
                    <a:pt x="26" y="300"/>
                  </a:cubicBezTo>
                  <a:cubicBezTo>
                    <a:pt x="30" y="241"/>
                    <a:pt x="30" y="241"/>
                    <a:pt x="30" y="241"/>
                  </a:cubicBezTo>
                  <a:cubicBezTo>
                    <a:pt x="53" y="252"/>
                    <a:pt x="72" y="259"/>
                    <a:pt x="103" y="259"/>
                  </a:cubicBezTo>
                  <a:cubicBezTo>
                    <a:pt x="147" y="259"/>
                    <a:pt x="170" y="239"/>
                    <a:pt x="170" y="19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69" y="185"/>
                    <a:pt x="169" y="185"/>
                    <a:pt x="169" y="185"/>
                  </a:cubicBezTo>
                  <a:cubicBezTo>
                    <a:pt x="151" y="210"/>
                    <a:pt x="126" y="222"/>
                    <a:pt x="96" y="222"/>
                  </a:cubicBezTo>
                  <a:cubicBezTo>
                    <a:pt x="37" y="222"/>
                    <a:pt x="0" y="177"/>
                    <a:pt x="0" y="113"/>
                  </a:cubicBezTo>
                  <a:cubicBezTo>
                    <a:pt x="0" y="48"/>
                    <a:pt x="30" y="0"/>
                    <a:pt x="97" y="0"/>
                  </a:cubicBezTo>
                  <a:cubicBezTo>
                    <a:pt x="129" y="0"/>
                    <a:pt x="155" y="17"/>
                    <a:pt x="171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240" y="5"/>
                    <a:pt x="240" y="5"/>
                    <a:pt x="240" y="5"/>
                  </a:cubicBezTo>
                  <a:lnTo>
                    <a:pt x="24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E786B68-6DA0-F249-6C91-977A36B94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913" y="1101725"/>
              <a:ext cx="901700" cy="808038"/>
            </a:xfrm>
            <a:custGeom>
              <a:avLst/>
              <a:gdLst>
                <a:gd name="T0" fmla="*/ 184 w 568"/>
                <a:gd name="T1" fmla="*/ 509 h 509"/>
                <a:gd name="T2" fmla="*/ 383 w 568"/>
                <a:gd name="T3" fmla="*/ 509 h 509"/>
                <a:gd name="T4" fmla="*/ 568 w 568"/>
                <a:gd name="T5" fmla="*/ 0 h 509"/>
                <a:gd name="T6" fmla="*/ 395 w 568"/>
                <a:gd name="T7" fmla="*/ 0 h 509"/>
                <a:gd name="T8" fmla="*/ 291 w 568"/>
                <a:gd name="T9" fmla="*/ 363 h 509"/>
                <a:gd name="T10" fmla="*/ 289 w 568"/>
                <a:gd name="T11" fmla="*/ 363 h 509"/>
                <a:gd name="T12" fmla="*/ 184 w 568"/>
                <a:gd name="T13" fmla="*/ 0 h 509"/>
                <a:gd name="T14" fmla="*/ 0 w 568"/>
                <a:gd name="T15" fmla="*/ 0 h 509"/>
                <a:gd name="T16" fmla="*/ 184 w 568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509">
                  <a:moveTo>
                    <a:pt x="184" y="509"/>
                  </a:moveTo>
                  <a:lnTo>
                    <a:pt x="383" y="509"/>
                  </a:lnTo>
                  <a:lnTo>
                    <a:pt x="568" y="0"/>
                  </a:lnTo>
                  <a:lnTo>
                    <a:pt x="395" y="0"/>
                  </a:lnTo>
                  <a:lnTo>
                    <a:pt x="291" y="363"/>
                  </a:lnTo>
                  <a:lnTo>
                    <a:pt x="289" y="363"/>
                  </a:lnTo>
                  <a:lnTo>
                    <a:pt x="184" y="0"/>
                  </a:lnTo>
                  <a:lnTo>
                    <a:pt x="0" y="0"/>
                  </a:lnTo>
                  <a:lnTo>
                    <a:pt x="184" y="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464ED359-8B2D-2244-F8FD-67B76B3FD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3888" y="1082675"/>
              <a:ext cx="939800" cy="846138"/>
            </a:xfrm>
            <a:custGeom>
              <a:avLst/>
              <a:gdLst>
                <a:gd name="T0" fmla="*/ 173 w 250"/>
                <a:gd name="T1" fmla="*/ 113 h 225"/>
                <a:gd name="T2" fmla="*/ 125 w 250"/>
                <a:gd name="T3" fmla="*/ 52 h 225"/>
                <a:gd name="T4" fmla="*/ 77 w 250"/>
                <a:gd name="T5" fmla="*/ 113 h 225"/>
                <a:gd name="T6" fmla="*/ 125 w 250"/>
                <a:gd name="T7" fmla="*/ 173 h 225"/>
                <a:gd name="T8" fmla="*/ 173 w 250"/>
                <a:gd name="T9" fmla="*/ 113 h 225"/>
                <a:gd name="T10" fmla="*/ 0 w 250"/>
                <a:gd name="T11" fmla="*/ 113 h 225"/>
                <a:gd name="T12" fmla="*/ 125 w 250"/>
                <a:gd name="T13" fmla="*/ 0 h 225"/>
                <a:gd name="T14" fmla="*/ 250 w 250"/>
                <a:gd name="T15" fmla="*/ 113 h 225"/>
                <a:gd name="T16" fmla="*/ 125 w 250"/>
                <a:gd name="T17" fmla="*/ 225 h 225"/>
                <a:gd name="T18" fmla="*/ 0 w 250"/>
                <a:gd name="T1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25">
                  <a:moveTo>
                    <a:pt x="173" y="113"/>
                  </a:moveTo>
                  <a:cubicBezTo>
                    <a:pt x="173" y="81"/>
                    <a:pt x="159" y="52"/>
                    <a:pt x="125" y="52"/>
                  </a:cubicBezTo>
                  <a:cubicBezTo>
                    <a:pt x="91" y="52"/>
                    <a:pt x="77" y="81"/>
                    <a:pt x="77" y="113"/>
                  </a:cubicBezTo>
                  <a:cubicBezTo>
                    <a:pt x="77" y="145"/>
                    <a:pt x="91" y="173"/>
                    <a:pt x="125" y="173"/>
                  </a:cubicBezTo>
                  <a:cubicBezTo>
                    <a:pt x="159" y="173"/>
                    <a:pt x="173" y="145"/>
                    <a:pt x="173" y="113"/>
                  </a:cubicBezTo>
                  <a:moveTo>
                    <a:pt x="0" y="113"/>
                  </a:moveTo>
                  <a:cubicBezTo>
                    <a:pt x="0" y="41"/>
                    <a:pt x="54" y="0"/>
                    <a:pt x="125" y="0"/>
                  </a:cubicBezTo>
                  <a:cubicBezTo>
                    <a:pt x="196" y="0"/>
                    <a:pt x="250" y="41"/>
                    <a:pt x="250" y="113"/>
                  </a:cubicBezTo>
                  <a:cubicBezTo>
                    <a:pt x="250" y="184"/>
                    <a:pt x="196" y="225"/>
                    <a:pt x="125" y="225"/>
                  </a:cubicBezTo>
                  <a:cubicBezTo>
                    <a:pt x="54" y="225"/>
                    <a:pt x="0" y="184"/>
                    <a:pt x="0" y="1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A84E4576-DA33-47B5-E6E7-A0D7EBFDD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7250" y="1665288"/>
              <a:ext cx="263525" cy="263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FA419A9-6698-D414-ED40-D60A0F151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07763" y="744538"/>
              <a:ext cx="909637" cy="1184275"/>
            </a:xfrm>
            <a:custGeom>
              <a:avLst/>
              <a:gdLst>
                <a:gd name="T0" fmla="*/ 120 w 242"/>
                <a:gd name="T1" fmla="*/ 147 h 315"/>
                <a:gd name="T2" fmla="*/ 75 w 242"/>
                <a:gd name="T3" fmla="*/ 203 h 315"/>
                <a:gd name="T4" fmla="*/ 120 w 242"/>
                <a:gd name="T5" fmla="*/ 258 h 315"/>
                <a:gd name="T6" fmla="*/ 165 w 242"/>
                <a:gd name="T7" fmla="*/ 200 h 315"/>
                <a:gd name="T8" fmla="*/ 120 w 242"/>
                <a:gd name="T9" fmla="*/ 147 h 315"/>
                <a:gd name="T10" fmla="*/ 0 w 242"/>
                <a:gd name="T11" fmla="*/ 0 h 315"/>
                <a:gd name="T12" fmla="*/ 75 w 242"/>
                <a:gd name="T13" fmla="*/ 0 h 315"/>
                <a:gd name="T14" fmla="*/ 75 w 242"/>
                <a:gd name="T15" fmla="*/ 123 h 315"/>
                <a:gd name="T16" fmla="*/ 76 w 242"/>
                <a:gd name="T17" fmla="*/ 123 h 315"/>
                <a:gd name="T18" fmla="*/ 150 w 242"/>
                <a:gd name="T19" fmla="*/ 90 h 315"/>
                <a:gd name="T20" fmla="*/ 242 w 242"/>
                <a:gd name="T21" fmla="*/ 199 h 315"/>
                <a:gd name="T22" fmla="*/ 144 w 242"/>
                <a:gd name="T23" fmla="*/ 315 h 315"/>
                <a:gd name="T24" fmla="*/ 70 w 242"/>
                <a:gd name="T25" fmla="*/ 272 h 315"/>
                <a:gd name="T26" fmla="*/ 69 w 242"/>
                <a:gd name="T27" fmla="*/ 272 h 315"/>
                <a:gd name="T28" fmla="*/ 69 w 242"/>
                <a:gd name="T29" fmla="*/ 310 h 315"/>
                <a:gd name="T30" fmla="*/ 0 w 242"/>
                <a:gd name="T31" fmla="*/ 310 h 315"/>
                <a:gd name="T32" fmla="*/ 0 w 242"/>
                <a:gd name="T3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315">
                  <a:moveTo>
                    <a:pt x="120" y="147"/>
                  </a:moveTo>
                  <a:cubicBezTo>
                    <a:pt x="93" y="147"/>
                    <a:pt x="75" y="171"/>
                    <a:pt x="75" y="203"/>
                  </a:cubicBezTo>
                  <a:cubicBezTo>
                    <a:pt x="75" y="235"/>
                    <a:pt x="95" y="258"/>
                    <a:pt x="120" y="258"/>
                  </a:cubicBezTo>
                  <a:cubicBezTo>
                    <a:pt x="148" y="258"/>
                    <a:pt x="165" y="235"/>
                    <a:pt x="165" y="200"/>
                  </a:cubicBezTo>
                  <a:cubicBezTo>
                    <a:pt x="165" y="172"/>
                    <a:pt x="149" y="147"/>
                    <a:pt x="120" y="147"/>
                  </a:cubicBezTo>
                  <a:moveTo>
                    <a:pt x="0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95" y="99"/>
                    <a:pt x="120" y="90"/>
                    <a:pt x="150" y="90"/>
                  </a:cubicBezTo>
                  <a:cubicBezTo>
                    <a:pt x="209" y="90"/>
                    <a:pt x="242" y="147"/>
                    <a:pt x="242" y="199"/>
                  </a:cubicBezTo>
                  <a:cubicBezTo>
                    <a:pt x="242" y="262"/>
                    <a:pt x="208" y="315"/>
                    <a:pt x="144" y="315"/>
                  </a:cubicBezTo>
                  <a:cubicBezTo>
                    <a:pt x="109" y="315"/>
                    <a:pt x="79" y="296"/>
                    <a:pt x="70" y="272"/>
                  </a:cubicBezTo>
                  <a:cubicBezTo>
                    <a:pt x="69" y="272"/>
                    <a:pt x="69" y="272"/>
                    <a:pt x="69" y="272"/>
                  </a:cubicBezTo>
                  <a:cubicBezTo>
                    <a:pt x="69" y="310"/>
                    <a:pt x="69" y="310"/>
                    <a:pt x="69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1220E26A-B744-EE5A-EE4A-C581CF7EC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7400" y="1082675"/>
              <a:ext cx="590550" cy="827088"/>
            </a:xfrm>
            <a:custGeom>
              <a:avLst/>
              <a:gdLst>
                <a:gd name="T0" fmla="*/ 154 w 157"/>
                <a:gd name="T1" fmla="*/ 65 h 220"/>
                <a:gd name="T2" fmla="*/ 128 w 157"/>
                <a:gd name="T3" fmla="*/ 62 h 220"/>
                <a:gd name="T4" fmla="*/ 74 w 157"/>
                <a:gd name="T5" fmla="*/ 129 h 220"/>
                <a:gd name="T6" fmla="*/ 74 w 157"/>
                <a:gd name="T7" fmla="*/ 220 h 220"/>
                <a:gd name="T8" fmla="*/ 0 w 157"/>
                <a:gd name="T9" fmla="*/ 220 h 220"/>
                <a:gd name="T10" fmla="*/ 0 w 157"/>
                <a:gd name="T11" fmla="*/ 5 h 220"/>
                <a:gd name="T12" fmla="*/ 68 w 157"/>
                <a:gd name="T13" fmla="*/ 5 h 220"/>
                <a:gd name="T14" fmla="*/ 68 w 157"/>
                <a:gd name="T15" fmla="*/ 45 h 220"/>
                <a:gd name="T16" fmla="*/ 69 w 157"/>
                <a:gd name="T17" fmla="*/ 45 h 220"/>
                <a:gd name="T18" fmla="*/ 132 w 157"/>
                <a:gd name="T19" fmla="*/ 0 h 220"/>
                <a:gd name="T20" fmla="*/ 157 w 157"/>
                <a:gd name="T21" fmla="*/ 3 h 220"/>
                <a:gd name="T22" fmla="*/ 154 w 157"/>
                <a:gd name="T23" fmla="*/ 6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220">
                  <a:moveTo>
                    <a:pt x="154" y="65"/>
                  </a:moveTo>
                  <a:cubicBezTo>
                    <a:pt x="145" y="62"/>
                    <a:pt x="137" y="62"/>
                    <a:pt x="128" y="62"/>
                  </a:cubicBezTo>
                  <a:cubicBezTo>
                    <a:pt x="94" y="62"/>
                    <a:pt x="74" y="87"/>
                    <a:pt x="74" y="129"/>
                  </a:cubicBezTo>
                  <a:cubicBezTo>
                    <a:pt x="74" y="220"/>
                    <a:pt x="74" y="220"/>
                    <a:pt x="74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81" y="17"/>
                    <a:pt x="100" y="0"/>
                    <a:pt x="132" y="0"/>
                  </a:cubicBezTo>
                  <a:cubicBezTo>
                    <a:pt x="141" y="0"/>
                    <a:pt x="150" y="1"/>
                    <a:pt x="157" y="3"/>
                  </a:cubicBezTo>
                  <a:lnTo>
                    <a:pt x="154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2D273E57-3DEE-D29B-E149-CF6AAF1AA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788" y="346075"/>
              <a:ext cx="2274887" cy="557213"/>
            </a:xfrm>
            <a:custGeom>
              <a:avLst/>
              <a:gdLst>
                <a:gd name="T0" fmla="*/ 1 w 605"/>
                <a:gd name="T1" fmla="*/ 80 h 148"/>
                <a:gd name="T2" fmla="*/ 103 w 605"/>
                <a:gd name="T3" fmla="*/ 40 h 148"/>
                <a:gd name="T4" fmla="*/ 120 w 605"/>
                <a:gd name="T5" fmla="*/ 27 h 148"/>
                <a:gd name="T6" fmla="*/ 159 w 605"/>
                <a:gd name="T7" fmla="*/ 40 h 148"/>
                <a:gd name="T8" fmla="*/ 229 w 605"/>
                <a:gd name="T9" fmla="*/ 62 h 148"/>
                <a:gd name="T10" fmla="*/ 334 w 605"/>
                <a:gd name="T11" fmla="*/ 62 h 148"/>
                <a:gd name="T12" fmla="*/ 426 w 605"/>
                <a:gd name="T13" fmla="*/ 36 h 148"/>
                <a:gd name="T14" fmla="*/ 439 w 605"/>
                <a:gd name="T15" fmla="*/ 27 h 148"/>
                <a:gd name="T16" fmla="*/ 478 w 605"/>
                <a:gd name="T17" fmla="*/ 0 h 148"/>
                <a:gd name="T18" fmla="*/ 504 w 605"/>
                <a:gd name="T19" fmla="*/ 27 h 148"/>
                <a:gd name="T20" fmla="*/ 478 w 605"/>
                <a:gd name="T21" fmla="*/ 58 h 148"/>
                <a:gd name="T22" fmla="*/ 480 w 605"/>
                <a:gd name="T23" fmla="*/ 101 h 148"/>
                <a:gd name="T24" fmla="*/ 497 w 605"/>
                <a:gd name="T25" fmla="*/ 100 h 148"/>
                <a:gd name="T26" fmla="*/ 551 w 605"/>
                <a:gd name="T27" fmla="*/ 72 h 148"/>
                <a:gd name="T28" fmla="*/ 542 w 605"/>
                <a:gd name="T29" fmla="*/ 55 h 148"/>
                <a:gd name="T30" fmla="*/ 506 w 605"/>
                <a:gd name="T31" fmla="*/ 34 h 148"/>
                <a:gd name="T32" fmla="*/ 587 w 605"/>
                <a:gd name="T33" fmla="*/ 35 h 148"/>
                <a:gd name="T34" fmla="*/ 604 w 605"/>
                <a:gd name="T35" fmla="*/ 131 h 148"/>
                <a:gd name="T36" fmla="*/ 566 w 605"/>
                <a:gd name="T37" fmla="*/ 137 h 148"/>
                <a:gd name="T38" fmla="*/ 506 w 605"/>
                <a:gd name="T39" fmla="*/ 130 h 148"/>
                <a:gd name="T40" fmla="*/ 463 w 605"/>
                <a:gd name="T41" fmla="*/ 138 h 148"/>
                <a:gd name="T42" fmla="*/ 439 w 605"/>
                <a:gd name="T43" fmla="*/ 60 h 148"/>
                <a:gd name="T44" fmla="*/ 376 w 605"/>
                <a:gd name="T45" fmla="*/ 63 h 148"/>
                <a:gd name="T46" fmla="*/ 412 w 605"/>
                <a:gd name="T47" fmla="*/ 96 h 148"/>
                <a:gd name="T48" fmla="*/ 407 w 605"/>
                <a:gd name="T49" fmla="*/ 138 h 148"/>
                <a:gd name="T50" fmla="*/ 333 w 605"/>
                <a:gd name="T51" fmla="*/ 97 h 148"/>
                <a:gd name="T52" fmla="*/ 264 w 605"/>
                <a:gd name="T53" fmla="*/ 93 h 148"/>
                <a:gd name="T54" fmla="*/ 333 w 605"/>
                <a:gd name="T55" fmla="*/ 117 h 148"/>
                <a:gd name="T56" fmla="*/ 230 w 605"/>
                <a:gd name="T57" fmla="*/ 104 h 148"/>
                <a:gd name="T58" fmla="*/ 191 w 605"/>
                <a:gd name="T59" fmla="*/ 137 h 148"/>
                <a:gd name="T60" fmla="*/ 190 w 605"/>
                <a:gd name="T61" fmla="*/ 72 h 148"/>
                <a:gd name="T62" fmla="*/ 159 w 605"/>
                <a:gd name="T63" fmla="*/ 76 h 148"/>
                <a:gd name="T64" fmla="*/ 159 w 605"/>
                <a:gd name="T65" fmla="*/ 137 h 148"/>
                <a:gd name="T66" fmla="*/ 121 w 605"/>
                <a:gd name="T67" fmla="*/ 100 h 148"/>
                <a:gd name="T68" fmla="*/ 12 w 605"/>
                <a:gd name="T69" fmla="*/ 117 h 148"/>
                <a:gd name="T70" fmla="*/ 9 w 605"/>
                <a:gd name="T71" fmla="*/ 113 h 148"/>
                <a:gd name="T72" fmla="*/ 61 w 605"/>
                <a:gd name="T73" fmla="*/ 57 h 148"/>
                <a:gd name="T74" fmla="*/ 62 w 605"/>
                <a:gd name="T75" fmla="*/ 107 h 148"/>
                <a:gd name="T76" fmla="*/ 552 w 605"/>
                <a:gd name="T77" fmla="*/ 89 h 148"/>
                <a:gd name="T78" fmla="*/ 535 w 605"/>
                <a:gd name="T79" fmla="*/ 108 h 148"/>
                <a:gd name="T80" fmla="*/ 565 w 605"/>
                <a:gd name="T81" fmla="*/ 106 h 148"/>
                <a:gd name="T82" fmla="*/ 552 w 605"/>
                <a:gd name="T83" fmla="*/ 89 h 148"/>
                <a:gd name="T84" fmla="*/ 280 w 605"/>
                <a:gd name="T85" fmla="*/ 53 h 148"/>
                <a:gd name="T86" fmla="*/ 301 w 605"/>
                <a:gd name="T87" fmla="*/ 7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5" h="148">
                  <a:moveTo>
                    <a:pt x="9" y="113"/>
                  </a:moveTo>
                  <a:cubicBezTo>
                    <a:pt x="4" y="103"/>
                    <a:pt x="0" y="92"/>
                    <a:pt x="1" y="80"/>
                  </a:cubicBezTo>
                  <a:cubicBezTo>
                    <a:pt x="1" y="53"/>
                    <a:pt x="26" y="27"/>
                    <a:pt x="53" y="25"/>
                  </a:cubicBezTo>
                  <a:cubicBezTo>
                    <a:pt x="71" y="24"/>
                    <a:pt x="89" y="26"/>
                    <a:pt x="103" y="40"/>
                  </a:cubicBezTo>
                  <a:cubicBezTo>
                    <a:pt x="110" y="46"/>
                    <a:pt x="115" y="55"/>
                    <a:pt x="120" y="62"/>
                  </a:cubicBezTo>
                  <a:cubicBezTo>
                    <a:pt x="120" y="52"/>
                    <a:pt x="120" y="40"/>
                    <a:pt x="120" y="27"/>
                  </a:cubicBezTo>
                  <a:cubicBezTo>
                    <a:pt x="133" y="27"/>
                    <a:pt x="146" y="27"/>
                    <a:pt x="159" y="27"/>
                  </a:cubicBezTo>
                  <a:cubicBezTo>
                    <a:pt x="159" y="32"/>
                    <a:pt x="159" y="36"/>
                    <a:pt x="159" y="40"/>
                  </a:cubicBezTo>
                  <a:cubicBezTo>
                    <a:pt x="171" y="28"/>
                    <a:pt x="185" y="23"/>
                    <a:pt x="202" y="26"/>
                  </a:cubicBezTo>
                  <a:cubicBezTo>
                    <a:pt x="220" y="30"/>
                    <a:pt x="227" y="43"/>
                    <a:pt x="229" y="62"/>
                  </a:cubicBezTo>
                  <a:cubicBezTo>
                    <a:pt x="242" y="32"/>
                    <a:pt x="264" y="22"/>
                    <a:pt x="293" y="26"/>
                  </a:cubicBezTo>
                  <a:cubicBezTo>
                    <a:pt x="314" y="29"/>
                    <a:pt x="327" y="41"/>
                    <a:pt x="334" y="62"/>
                  </a:cubicBezTo>
                  <a:cubicBezTo>
                    <a:pt x="343" y="44"/>
                    <a:pt x="355" y="32"/>
                    <a:pt x="374" y="27"/>
                  </a:cubicBezTo>
                  <a:cubicBezTo>
                    <a:pt x="392" y="23"/>
                    <a:pt x="410" y="25"/>
                    <a:pt x="426" y="36"/>
                  </a:cubicBezTo>
                  <a:cubicBezTo>
                    <a:pt x="426" y="33"/>
                    <a:pt x="427" y="31"/>
                    <a:pt x="427" y="28"/>
                  </a:cubicBezTo>
                  <a:cubicBezTo>
                    <a:pt x="431" y="27"/>
                    <a:pt x="435" y="27"/>
                    <a:pt x="439" y="27"/>
                  </a:cubicBezTo>
                  <a:cubicBezTo>
                    <a:pt x="439" y="18"/>
                    <a:pt x="439" y="9"/>
                    <a:pt x="439" y="0"/>
                  </a:cubicBezTo>
                  <a:cubicBezTo>
                    <a:pt x="452" y="0"/>
                    <a:pt x="465" y="0"/>
                    <a:pt x="478" y="0"/>
                  </a:cubicBezTo>
                  <a:cubicBezTo>
                    <a:pt x="478" y="8"/>
                    <a:pt x="478" y="17"/>
                    <a:pt x="478" y="27"/>
                  </a:cubicBezTo>
                  <a:cubicBezTo>
                    <a:pt x="487" y="27"/>
                    <a:pt x="495" y="27"/>
                    <a:pt x="504" y="27"/>
                  </a:cubicBezTo>
                  <a:cubicBezTo>
                    <a:pt x="504" y="38"/>
                    <a:pt x="504" y="48"/>
                    <a:pt x="504" y="58"/>
                  </a:cubicBezTo>
                  <a:cubicBezTo>
                    <a:pt x="495" y="58"/>
                    <a:pt x="487" y="58"/>
                    <a:pt x="478" y="58"/>
                  </a:cubicBezTo>
                  <a:cubicBezTo>
                    <a:pt x="478" y="68"/>
                    <a:pt x="478" y="78"/>
                    <a:pt x="478" y="87"/>
                  </a:cubicBezTo>
                  <a:cubicBezTo>
                    <a:pt x="478" y="92"/>
                    <a:pt x="478" y="97"/>
                    <a:pt x="480" y="101"/>
                  </a:cubicBezTo>
                  <a:cubicBezTo>
                    <a:pt x="481" y="107"/>
                    <a:pt x="486" y="107"/>
                    <a:pt x="491" y="107"/>
                  </a:cubicBezTo>
                  <a:cubicBezTo>
                    <a:pt x="496" y="107"/>
                    <a:pt x="497" y="104"/>
                    <a:pt x="497" y="100"/>
                  </a:cubicBezTo>
                  <a:cubicBezTo>
                    <a:pt x="500" y="80"/>
                    <a:pt x="516" y="72"/>
                    <a:pt x="536" y="71"/>
                  </a:cubicBezTo>
                  <a:cubicBezTo>
                    <a:pt x="541" y="70"/>
                    <a:pt x="546" y="71"/>
                    <a:pt x="551" y="72"/>
                  </a:cubicBezTo>
                  <a:cubicBezTo>
                    <a:pt x="556" y="72"/>
                    <a:pt x="561" y="73"/>
                    <a:pt x="566" y="74"/>
                  </a:cubicBezTo>
                  <a:cubicBezTo>
                    <a:pt x="569" y="59"/>
                    <a:pt x="554" y="54"/>
                    <a:pt x="542" y="55"/>
                  </a:cubicBezTo>
                  <a:cubicBezTo>
                    <a:pt x="533" y="56"/>
                    <a:pt x="524" y="58"/>
                    <a:pt x="514" y="60"/>
                  </a:cubicBezTo>
                  <a:cubicBezTo>
                    <a:pt x="512" y="52"/>
                    <a:pt x="509" y="43"/>
                    <a:pt x="506" y="34"/>
                  </a:cubicBezTo>
                  <a:cubicBezTo>
                    <a:pt x="524" y="27"/>
                    <a:pt x="542" y="24"/>
                    <a:pt x="561" y="26"/>
                  </a:cubicBezTo>
                  <a:cubicBezTo>
                    <a:pt x="570" y="28"/>
                    <a:pt x="579" y="31"/>
                    <a:pt x="587" y="35"/>
                  </a:cubicBezTo>
                  <a:cubicBezTo>
                    <a:pt x="599" y="41"/>
                    <a:pt x="604" y="54"/>
                    <a:pt x="604" y="66"/>
                  </a:cubicBezTo>
                  <a:cubicBezTo>
                    <a:pt x="605" y="88"/>
                    <a:pt x="604" y="110"/>
                    <a:pt x="604" y="131"/>
                  </a:cubicBezTo>
                  <a:cubicBezTo>
                    <a:pt x="604" y="133"/>
                    <a:pt x="604" y="135"/>
                    <a:pt x="604" y="137"/>
                  </a:cubicBezTo>
                  <a:cubicBezTo>
                    <a:pt x="592" y="137"/>
                    <a:pt x="579" y="137"/>
                    <a:pt x="566" y="137"/>
                  </a:cubicBezTo>
                  <a:cubicBezTo>
                    <a:pt x="566" y="134"/>
                    <a:pt x="566" y="131"/>
                    <a:pt x="566" y="127"/>
                  </a:cubicBezTo>
                  <a:cubicBezTo>
                    <a:pt x="545" y="144"/>
                    <a:pt x="522" y="143"/>
                    <a:pt x="506" y="130"/>
                  </a:cubicBezTo>
                  <a:cubicBezTo>
                    <a:pt x="502" y="132"/>
                    <a:pt x="500" y="135"/>
                    <a:pt x="497" y="136"/>
                  </a:cubicBezTo>
                  <a:cubicBezTo>
                    <a:pt x="486" y="140"/>
                    <a:pt x="475" y="141"/>
                    <a:pt x="463" y="138"/>
                  </a:cubicBezTo>
                  <a:cubicBezTo>
                    <a:pt x="448" y="135"/>
                    <a:pt x="440" y="122"/>
                    <a:pt x="440" y="103"/>
                  </a:cubicBezTo>
                  <a:cubicBezTo>
                    <a:pt x="439" y="88"/>
                    <a:pt x="439" y="74"/>
                    <a:pt x="439" y="60"/>
                  </a:cubicBezTo>
                  <a:cubicBezTo>
                    <a:pt x="427" y="55"/>
                    <a:pt x="419" y="63"/>
                    <a:pt x="411" y="69"/>
                  </a:cubicBezTo>
                  <a:cubicBezTo>
                    <a:pt x="399" y="56"/>
                    <a:pt x="386" y="54"/>
                    <a:pt x="376" y="63"/>
                  </a:cubicBezTo>
                  <a:cubicBezTo>
                    <a:pt x="367" y="72"/>
                    <a:pt x="366" y="91"/>
                    <a:pt x="375" y="101"/>
                  </a:cubicBezTo>
                  <a:cubicBezTo>
                    <a:pt x="385" y="111"/>
                    <a:pt x="397" y="110"/>
                    <a:pt x="412" y="96"/>
                  </a:cubicBezTo>
                  <a:cubicBezTo>
                    <a:pt x="420" y="102"/>
                    <a:pt x="429" y="108"/>
                    <a:pt x="438" y="115"/>
                  </a:cubicBezTo>
                  <a:cubicBezTo>
                    <a:pt x="430" y="126"/>
                    <a:pt x="420" y="134"/>
                    <a:pt x="407" y="138"/>
                  </a:cubicBezTo>
                  <a:cubicBezTo>
                    <a:pt x="380" y="145"/>
                    <a:pt x="353" y="135"/>
                    <a:pt x="339" y="112"/>
                  </a:cubicBezTo>
                  <a:cubicBezTo>
                    <a:pt x="336" y="107"/>
                    <a:pt x="335" y="102"/>
                    <a:pt x="333" y="97"/>
                  </a:cubicBezTo>
                  <a:cubicBezTo>
                    <a:pt x="332" y="96"/>
                    <a:pt x="330" y="93"/>
                    <a:pt x="329" y="93"/>
                  </a:cubicBezTo>
                  <a:cubicBezTo>
                    <a:pt x="307" y="93"/>
                    <a:pt x="286" y="93"/>
                    <a:pt x="264" y="93"/>
                  </a:cubicBezTo>
                  <a:cubicBezTo>
                    <a:pt x="269" y="113"/>
                    <a:pt x="288" y="116"/>
                    <a:pt x="312" y="100"/>
                  </a:cubicBezTo>
                  <a:cubicBezTo>
                    <a:pt x="319" y="106"/>
                    <a:pt x="326" y="111"/>
                    <a:pt x="333" y="117"/>
                  </a:cubicBezTo>
                  <a:cubicBezTo>
                    <a:pt x="319" y="135"/>
                    <a:pt x="301" y="141"/>
                    <a:pt x="280" y="140"/>
                  </a:cubicBezTo>
                  <a:cubicBezTo>
                    <a:pt x="257" y="138"/>
                    <a:pt x="240" y="127"/>
                    <a:pt x="230" y="104"/>
                  </a:cubicBezTo>
                  <a:cubicBezTo>
                    <a:pt x="230" y="116"/>
                    <a:pt x="230" y="126"/>
                    <a:pt x="230" y="137"/>
                  </a:cubicBezTo>
                  <a:cubicBezTo>
                    <a:pt x="217" y="137"/>
                    <a:pt x="204" y="137"/>
                    <a:pt x="191" y="137"/>
                  </a:cubicBezTo>
                  <a:cubicBezTo>
                    <a:pt x="191" y="124"/>
                    <a:pt x="191" y="111"/>
                    <a:pt x="191" y="98"/>
                  </a:cubicBezTo>
                  <a:cubicBezTo>
                    <a:pt x="191" y="89"/>
                    <a:pt x="191" y="80"/>
                    <a:pt x="190" y="72"/>
                  </a:cubicBezTo>
                  <a:cubicBezTo>
                    <a:pt x="188" y="63"/>
                    <a:pt x="182" y="58"/>
                    <a:pt x="174" y="59"/>
                  </a:cubicBezTo>
                  <a:cubicBezTo>
                    <a:pt x="165" y="60"/>
                    <a:pt x="159" y="66"/>
                    <a:pt x="159" y="76"/>
                  </a:cubicBezTo>
                  <a:cubicBezTo>
                    <a:pt x="159" y="94"/>
                    <a:pt x="159" y="113"/>
                    <a:pt x="159" y="131"/>
                  </a:cubicBezTo>
                  <a:cubicBezTo>
                    <a:pt x="159" y="133"/>
                    <a:pt x="159" y="135"/>
                    <a:pt x="159" y="137"/>
                  </a:cubicBezTo>
                  <a:cubicBezTo>
                    <a:pt x="146" y="137"/>
                    <a:pt x="134" y="137"/>
                    <a:pt x="121" y="137"/>
                  </a:cubicBezTo>
                  <a:cubicBezTo>
                    <a:pt x="121" y="125"/>
                    <a:pt x="121" y="113"/>
                    <a:pt x="121" y="100"/>
                  </a:cubicBezTo>
                  <a:cubicBezTo>
                    <a:pt x="116" y="107"/>
                    <a:pt x="113" y="113"/>
                    <a:pt x="109" y="119"/>
                  </a:cubicBezTo>
                  <a:cubicBezTo>
                    <a:pt x="82" y="148"/>
                    <a:pt x="38" y="147"/>
                    <a:pt x="12" y="117"/>
                  </a:cubicBezTo>
                  <a:cubicBezTo>
                    <a:pt x="11" y="116"/>
                    <a:pt x="11" y="115"/>
                    <a:pt x="10" y="114"/>
                  </a:cubicBezTo>
                  <a:cubicBezTo>
                    <a:pt x="10" y="114"/>
                    <a:pt x="9" y="114"/>
                    <a:pt x="9" y="113"/>
                  </a:cubicBezTo>
                  <a:close/>
                  <a:moveTo>
                    <a:pt x="85" y="83"/>
                  </a:moveTo>
                  <a:cubicBezTo>
                    <a:pt x="85" y="69"/>
                    <a:pt x="75" y="58"/>
                    <a:pt x="61" y="57"/>
                  </a:cubicBezTo>
                  <a:cubicBezTo>
                    <a:pt x="49" y="57"/>
                    <a:pt x="38" y="68"/>
                    <a:pt x="38" y="82"/>
                  </a:cubicBezTo>
                  <a:cubicBezTo>
                    <a:pt x="38" y="96"/>
                    <a:pt x="49" y="107"/>
                    <a:pt x="62" y="107"/>
                  </a:cubicBezTo>
                  <a:cubicBezTo>
                    <a:pt x="75" y="107"/>
                    <a:pt x="85" y="97"/>
                    <a:pt x="85" y="83"/>
                  </a:cubicBezTo>
                  <a:close/>
                  <a:moveTo>
                    <a:pt x="552" y="89"/>
                  </a:moveTo>
                  <a:cubicBezTo>
                    <a:pt x="549" y="90"/>
                    <a:pt x="546" y="90"/>
                    <a:pt x="543" y="91"/>
                  </a:cubicBezTo>
                  <a:cubicBezTo>
                    <a:pt x="535" y="94"/>
                    <a:pt x="532" y="101"/>
                    <a:pt x="535" y="108"/>
                  </a:cubicBezTo>
                  <a:cubicBezTo>
                    <a:pt x="537" y="114"/>
                    <a:pt x="543" y="116"/>
                    <a:pt x="548" y="116"/>
                  </a:cubicBezTo>
                  <a:cubicBezTo>
                    <a:pt x="555" y="116"/>
                    <a:pt x="561" y="113"/>
                    <a:pt x="565" y="106"/>
                  </a:cubicBezTo>
                  <a:cubicBezTo>
                    <a:pt x="570" y="97"/>
                    <a:pt x="568" y="92"/>
                    <a:pt x="558" y="90"/>
                  </a:cubicBezTo>
                  <a:cubicBezTo>
                    <a:pt x="556" y="89"/>
                    <a:pt x="554" y="89"/>
                    <a:pt x="552" y="89"/>
                  </a:cubicBezTo>
                  <a:close/>
                  <a:moveTo>
                    <a:pt x="301" y="73"/>
                  </a:moveTo>
                  <a:cubicBezTo>
                    <a:pt x="299" y="59"/>
                    <a:pt x="292" y="53"/>
                    <a:pt x="280" y="53"/>
                  </a:cubicBezTo>
                  <a:cubicBezTo>
                    <a:pt x="271" y="54"/>
                    <a:pt x="264" y="63"/>
                    <a:pt x="264" y="73"/>
                  </a:cubicBezTo>
                  <a:cubicBezTo>
                    <a:pt x="276" y="73"/>
                    <a:pt x="288" y="73"/>
                    <a:pt x="30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0B53FD37-23BE-A31A-E472-B1BE21A20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0438" y="436563"/>
              <a:ext cx="425450" cy="447675"/>
            </a:xfrm>
            <a:custGeom>
              <a:avLst/>
              <a:gdLst>
                <a:gd name="T0" fmla="*/ 112 w 113"/>
                <a:gd name="T1" fmla="*/ 89 h 119"/>
                <a:gd name="T2" fmla="*/ 113 w 113"/>
                <a:gd name="T3" fmla="*/ 90 h 119"/>
                <a:gd name="T4" fmla="*/ 54 w 113"/>
                <a:gd name="T5" fmla="*/ 115 h 119"/>
                <a:gd name="T6" fmla="*/ 8 w 113"/>
                <a:gd name="T7" fmla="*/ 70 h 119"/>
                <a:gd name="T8" fmla="*/ 61 w 113"/>
                <a:gd name="T9" fmla="*/ 1 h 119"/>
                <a:gd name="T10" fmla="*/ 112 w 113"/>
                <a:gd name="T11" fmla="*/ 26 h 119"/>
                <a:gd name="T12" fmla="*/ 86 w 113"/>
                <a:gd name="T13" fmla="*/ 45 h 119"/>
                <a:gd name="T14" fmla="*/ 64 w 113"/>
                <a:gd name="T15" fmla="*/ 34 h 119"/>
                <a:gd name="T16" fmla="*/ 51 w 113"/>
                <a:gd name="T17" fmla="*/ 41 h 119"/>
                <a:gd name="T18" fmla="*/ 50 w 113"/>
                <a:gd name="T19" fmla="*/ 76 h 119"/>
                <a:gd name="T20" fmla="*/ 87 w 113"/>
                <a:gd name="T21" fmla="*/ 73 h 119"/>
                <a:gd name="T22" fmla="*/ 112 w 113"/>
                <a:gd name="T23" fmla="*/ 8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119">
                  <a:moveTo>
                    <a:pt x="112" y="89"/>
                  </a:moveTo>
                  <a:cubicBezTo>
                    <a:pt x="112" y="90"/>
                    <a:pt x="113" y="90"/>
                    <a:pt x="113" y="90"/>
                  </a:cubicBezTo>
                  <a:cubicBezTo>
                    <a:pt x="99" y="112"/>
                    <a:pt x="78" y="119"/>
                    <a:pt x="54" y="115"/>
                  </a:cubicBezTo>
                  <a:cubicBezTo>
                    <a:pt x="29" y="111"/>
                    <a:pt x="12" y="95"/>
                    <a:pt x="8" y="70"/>
                  </a:cubicBezTo>
                  <a:cubicBezTo>
                    <a:pt x="0" y="32"/>
                    <a:pt x="28" y="3"/>
                    <a:pt x="61" y="1"/>
                  </a:cubicBezTo>
                  <a:cubicBezTo>
                    <a:pt x="82" y="0"/>
                    <a:pt x="100" y="7"/>
                    <a:pt x="112" y="26"/>
                  </a:cubicBezTo>
                  <a:cubicBezTo>
                    <a:pt x="104" y="32"/>
                    <a:pt x="95" y="38"/>
                    <a:pt x="86" y="45"/>
                  </a:cubicBezTo>
                  <a:cubicBezTo>
                    <a:pt x="81" y="38"/>
                    <a:pt x="74" y="32"/>
                    <a:pt x="64" y="34"/>
                  </a:cubicBezTo>
                  <a:cubicBezTo>
                    <a:pt x="60" y="34"/>
                    <a:pt x="54" y="37"/>
                    <a:pt x="51" y="41"/>
                  </a:cubicBezTo>
                  <a:cubicBezTo>
                    <a:pt x="41" y="49"/>
                    <a:pt x="42" y="67"/>
                    <a:pt x="50" y="76"/>
                  </a:cubicBezTo>
                  <a:cubicBezTo>
                    <a:pt x="60" y="87"/>
                    <a:pt x="70" y="86"/>
                    <a:pt x="87" y="73"/>
                  </a:cubicBezTo>
                  <a:cubicBezTo>
                    <a:pt x="95" y="78"/>
                    <a:pt x="104" y="84"/>
                    <a:pt x="112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cxnSp>
        <p:nvCxnSpPr>
          <p:cNvPr id="47" name="Straight Arrow Connector 31">
            <a:extLst>
              <a:ext uri="{FF2B5EF4-FFF2-40B4-BE49-F238E27FC236}">
                <a16:creationId xmlns:a16="http://schemas.microsoft.com/office/drawing/2014/main" id="{2F201D48-2DCA-4896-158A-1DC1CB9A7C10}"/>
              </a:ext>
            </a:extLst>
          </p:cNvPr>
          <p:cNvCxnSpPr>
            <a:cxnSpLocks/>
          </p:cNvCxnSpPr>
          <p:nvPr/>
        </p:nvCxnSpPr>
        <p:spPr>
          <a:xfrm flipV="1">
            <a:off x="8636911" y="3860029"/>
            <a:ext cx="490662" cy="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3489C1D-9D2D-57C9-B9ED-2D0EF8C1E4F3}"/>
              </a:ext>
            </a:extLst>
          </p:cNvPr>
          <p:cNvGrpSpPr/>
          <p:nvPr/>
        </p:nvGrpSpPr>
        <p:grpSpPr>
          <a:xfrm>
            <a:off x="3761807" y="5762891"/>
            <a:ext cx="4816039" cy="716196"/>
            <a:chOff x="3761807" y="5582136"/>
            <a:chExt cx="4816039" cy="716196"/>
          </a:xfrm>
        </p:grpSpPr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7AB79209-C57E-4654-30B4-F185A630537C}"/>
                </a:ext>
              </a:extLst>
            </p:cNvPr>
            <p:cNvSpPr/>
            <p:nvPr/>
          </p:nvSpPr>
          <p:spPr>
            <a:xfrm>
              <a:off x="3761807" y="5582136"/>
              <a:ext cx="468000" cy="716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6">
              <a:extLst>
                <a:ext uri="{FF2B5EF4-FFF2-40B4-BE49-F238E27FC236}">
                  <a16:creationId xmlns:a16="http://schemas.microsoft.com/office/drawing/2014/main" id="{6B63D8F0-4300-D5D6-D1C2-3B58E28256E9}"/>
                </a:ext>
              </a:extLst>
            </p:cNvPr>
            <p:cNvSpPr/>
            <p:nvPr/>
          </p:nvSpPr>
          <p:spPr>
            <a:xfrm>
              <a:off x="4222717" y="5582136"/>
              <a:ext cx="4355129" cy="71619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pPr>
                <a:lnSpc>
                  <a:spcPct val="90000"/>
                </a:lnSpc>
              </a:pPr>
              <a:r>
                <a:rPr lang="pt-BR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Apoia o desenvolvimento da Solução Tecnológica, com Serpro e Dataprev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9EC5D07-EEAF-7F00-1F9C-01D74DCE9691}"/>
              </a:ext>
            </a:extLst>
          </p:cNvPr>
          <p:cNvGrpSpPr/>
          <p:nvPr/>
        </p:nvGrpSpPr>
        <p:grpSpPr>
          <a:xfrm>
            <a:off x="3761807" y="3422764"/>
            <a:ext cx="4816039" cy="716196"/>
            <a:chOff x="3761807" y="3395631"/>
            <a:chExt cx="4816039" cy="716196"/>
          </a:xfrm>
        </p:grpSpPr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F4FF2029-8E4E-9A8A-823E-C4121BE6DE46}"/>
                </a:ext>
              </a:extLst>
            </p:cNvPr>
            <p:cNvSpPr/>
            <p:nvPr/>
          </p:nvSpPr>
          <p:spPr>
            <a:xfrm>
              <a:off x="3761807" y="3395631"/>
              <a:ext cx="468000" cy="716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FA98A148-75EF-5BEB-0137-B2E5F5ECE8DA}"/>
                </a:ext>
              </a:extLst>
            </p:cNvPr>
            <p:cNvSpPr/>
            <p:nvPr/>
          </p:nvSpPr>
          <p:spPr>
            <a:xfrm>
              <a:off x="4222717" y="3395631"/>
              <a:ext cx="4355129" cy="71619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pPr>
                <a:lnSpc>
                  <a:spcPct val="90000"/>
                </a:lnSpc>
              </a:pPr>
              <a:r>
                <a:rPr lang="pt-BR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Nomeia MGI como </a:t>
              </a:r>
              <a:r>
                <a:rPr lang="pt-BR"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Intermediador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772C02C-3692-E137-18E0-4671110941ED}"/>
              </a:ext>
            </a:extLst>
          </p:cNvPr>
          <p:cNvGrpSpPr/>
          <p:nvPr/>
        </p:nvGrpSpPr>
        <p:grpSpPr>
          <a:xfrm>
            <a:off x="3761807" y="4202806"/>
            <a:ext cx="4816039" cy="716196"/>
            <a:chOff x="3761807" y="4378648"/>
            <a:chExt cx="4816039" cy="716196"/>
          </a:xfrm>
        </p:grpSpPr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29818C0C-D53F-9421-F77F-50681D07C3BE}"/>
                </a:ext>
              </a:extLst>
            </p:cNvPr>
            <p:cNvSpPr/>
            <p:nvPr/>
          </p:nvSpPr>
          <p:spPr>
            <a:xfrm>
              <a:off x="3761807" y="4378648"/>
              <a:ext cx="468000" cy="716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6">
              <a:extLst>
                <a:ext uri="{FF2B5EF4-FFF2-40B4-BE49-F238E27FC236}">
                  <a16:creationId xmlns:a16="http://schemas.microsoft.com/office/drawing/2014/main" id="{96F26CB0-F13F-F22C-4C82-3A73183356B3}"/>
                </a:ext>
              </a:extLst>
            </p:cNvPr>
            <p:cNvSpPr/>
            <p:nvPr/>
          </p:nvSpPr>
          <p:spPr>
            <a:xfrm>
              <a:off x="4222717" y="4378648"/>
              <a:ext cx="4355129" cy="71619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pPr>
                <a:lnSpc>
                  <a:spcPct val="90000"/>
                </a:lnSpc>
              </a:pPr>
              <a:r>
                <a:rPr lang="pt-BR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Pactua prioridade com solicitante e cedente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920C50A-8B4E-4D81-1210-5AD3F7843EEF}"/>
              </a:ext>
            </a:extLst>
          </p:cNvPr>
          <p:cNvGrpSpPr/>
          <p:nvPr/>
        </p:nvGrpSpPr>
        <p:grpSpPr>
          <a:xfrm>
            <a:off x="3761807" y="2642722"/>
            <a:ext cx="4816039" cy="716196"/>
            <a:chOff x="3761807" y="2642722"/>
            <a:chExt cx="4816039" cy="716196"/>
          </a:xfrm>
        </p:grpSpPr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4CAA1F2D-4310-8ABD-7873-AE03DA8C2036}"/>
                </a:ext>
              </a:extLst>
            </p:cNvPr>
            <p:cNvSpPr/>
            <p:nvPr/>
          </p:nvSpPr>
          <p:spPr>
            <a:xfrm>
              <a:off x="3761807" y="2642722"/>
              <a:ext cx="468000" cy="716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pt-BR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6">
              <a:extLst>
                <a:ext uri="{FF2B5EF4-FFF2-40B4-BE49-F238E27FC236}">
                  <a16:creationId xmlns:a16="http://schemas.microsoft.com/office/drawing/2014/main" id="{44B7C455-685A-4336-55B6-6098F41A4792}"/>
                </a:ext>
              </a:extLst>
            </p:cNvPr>
            <p:cNvSpPr/>
            <p:nvPr/>
          </p:nvSpPr>
          <p:spPr>
            <a:xfrm>
              <a:off x="4222717" y="2642722"/>
              <a:ext cx="4355129" cy="71619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rtlCol="0" anchor="ctr"/>
            <a:lstStyle/>
            <a:p>
              <a:r>
                <a:rPr lang="pt-BR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 a </a:t>
              </a:r>
              <a:r>
                <a:rPr lang="pt-BR"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necessidade</a:t>
              </a:r>
              <a:r>
                <a:rPr lang="pt-BR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 dados</a:t>
              </a:r>
            </a:p>
          </p:txBody>
        </p:sp>
      </p:grpSp>
      <p:pic>
        <p:nvPicPr>
          <p:cNvPr id="56" name="Gráfico 55">
            <a:extLst>
              <a:ext uri="{FF2B5EF4-FFF2-40B4-BE49-F238E27FC236}">
                <a16:creationId xmlns:a16="http://schemas.microsoft.com/office/drawing/2014/main" id="{EEEBD832-9105-510D-026B-901CFA09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9452" y="2894999"/>
            <a:ext cx="293407" cy="293407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E02692D6-ADF5-FEA1-2FE1-C8F65844E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8043" y="5981791"/>
            <a:ext cx="276225" cy="295275"/>
          </a:xfrm>
          <a:prstGeom prst="rect">
            <a:avLst/>
          </a:prstGeom>
        </p:spPr>
      </p:pic>
      <p:pic>
        <p:nvPicPr>
          <p:cNvPr id="66" name="Gráfico 65">
            <a:extLst>
              <a:ext uri="{FF2B5EF4-FFF2-40B4-BE49-F238E27FC236}">
                <a16:creationId xmlns:a16="http://schemas.microsoft.com/office/drawing/2014/main" id="{747FA7C2-D55B-57E4-1D0C-4716C29CE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9948" y="3691958"/>
            <a:ext cx="272415" cy="199073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BABBB199-C80B-FBBD-B761-9E96ACA591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8043" y="4461999"/>
            <a:ext cx="276225" cy="219075"/>
          </a:xfrm>
          <a:prstGeom prst="rect">
            <a:avLst/>
          </a:prstGeom>
        </p:spPr>
      </p:pic>
      <p:pic>
        <p:nvPicPr>
          <p:cNvPr id="70" name="Gráfico 69">
            <a:extLst>
              <a:ext uri="{FF2B5EF4-FFF2-40B4-BE49-F238E27FC236}">
                <a16:creationId xmlns:a16="http://schemas.microsoft.com/office/drawing/2014/main" id="{84C82E89-1B74-4A89-D80D-BB07A77739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76041" y="5209154"/>
            <a:ext cx="260228" cy="260228"/>
          </a:xfrm>
          <a:prstGeom prst="rect">
            <a:avLst/>
          </a:prstGeom>
        </p:spPr>
      </p:pic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26A5252F-108F-88FB-BAA1-B7D52B62A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756" y="682336"/>
            <a:ext cx="11244803" cy="5435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3600">
                <a:solidFill>
                  <a:schemeClr val="tx1"/>
                </a:solidFill>
                <a:latin typeface="Arial Black" panose="020B0A04020102020204" pitchFamily="34" charset="0"/>
              </a:rPr>
              <a:t>Decreto Política Governança de Dados </a:t>
            </a:r>
            <a:r>
              <a:rPr lang="pt-BR" sz="3600">
                <a:solidFill>
                  <a:srgbClr val="0070C0"/>
                </a:solidFill>
                <a:latin typeface="Arial Black" panose="020B0A04020102020204" pitchFamily="34" charset="0"/>
              </a:rPr>
              <a:t>[IND]</a:t>
            </a:r>
            <a:endParaRPr lang="pt-BR" sz="36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09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1">
            <a:extLst>
              <a:ext uri="{FF2B5EF4-FFF2-40B4-BE49-F238E27FC236}">
                <a16:creationId xmlns:a16="http://schemas.microsoft.com/office/drawing/2014/main" id="{D6E82D5E-32C9-B2F2-A689-FBCFFFFEA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/>
          <a:lstStyle/>
          <a:p>
            <a:r>
              <a:rPr lang="pt-BR">
                <a:latin typeface="Arial Black" panose="020B0A04020102020204" pitchFamily="34" charset="0"/>
              </a:rPr>
              <a:t>Conecta </a:t>
            </a:r>
            <a:r>
              <a:rPr lang="pt-BR" err="1">
                <a:latin typeface="Arial Black" panose="020B0A04020102020204" pitchFamily="34" charset="0"/>
              </a:rPr>
              <a:t>gov.br</a:t>
            </a:r>
            <a:endParaRPr lang="pt-BR">
              <a:latin typeface="Arial Black" panose="020B0A040201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4766393-8D9B-869A-5303-786A1DC5944F}"/>
              </a:ext>
            </a:extLst>
          </p:cNvPr>
          <p:cNvGraphicFramePr/>
          <p:nvPr/>
        </p:nvGraphicFramePr>
        <p:xfrm>
          <a:off x="390776" y="1673473"/>
          <a:ext cx="11364684" cy="483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7">
            <a:extLst>
              <a:ext uri="{FF2B5EF4-FFF2-40B4-BE49-F238E27FC236}">
                <a16:creationId xmlns:a16="http://schemas.microsoft.com/office/drawing/2014/main" id="{D3501708-F920-8984-31C0-1C665C23EB35}"/>
              </a:ext>
            </a:extLst>
          </p:cNvPr>
          <p:cNvSpPr txBox="1"/>
          <p:nvPr/>
        </p:nvSpPr>
        <p:spPr>
          <a:xfrm>
            <a:off x="335664" y="1372982"/>
            <a:ext cx="1141979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Dados disponíveis </a:t>
            </a:r>
            <a:r>
              <a:rPr lang="pt-B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com acesso </a:t>
            </a:r>
            <a:r>
              <a:rPr lang="pt-BR" sz="2000">
                <a:solidFill>
                  <a:schemeClr val="bg1"/>
                </a:solidFill>
                <a:highlight>
                  <a:srgbClr val="5E2B97"/>
                </a:highlight>
              </a:rPr>
              <a:t>gratuito</a:t>
            </a:r>
            <a:r>
              <a:rPr lang="pt-B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aos órgãos (custo centralizado no MGI)</a:t>
            </a:r>
          </a:p>
        </p:txBody>
      </p:sp>
    </p:spTree>
    <p:extLst>
      <p:ext uri="{BB962C8B-B14F-4D97-AF65-F5344CB8AC3E}">
        <p14:creationId xmlns:p14="http://schemas.microsoft.com/office/powerpoint/2010/main" val="3419760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1">
            <a:extLst>
              <a:ext uri="{FF2B5EF4-FFF2-40B4-BE49-F238E27FC236}">
                <a16:creationId xmlns:a16="http://schemas.microsoft.com/office/drawing/2014/main" id="{D6E82D5E-32C9-B2F2-A689-FBCFFFFEA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/>
          <a:lstStyle/>
          <a:p>
            <a:r>
              <a:rPr lang="pt-BR">
                <a:latin typeface="Arial Black" panose="020B0A04020102020204" pitchFamily="34" charset="0"/>
              </a:rPr>
              <a:t>Conecta </a:t>
            </a:r>
            <a:r>
              <a:rPr lang="pt-BR" err="1">
                <a:latin typeface="Arial Black" panose="020B0A04020102020204" pitchFamily="34" charset="0"/>
              </a:rPr>
              <a:t>gov.br</a:t>
            </a:r>
            <a:endParaRPr lang="pt-BR">
              <a:latin typeface="Arial Black" panose="020B0A04020102020204" pitchFamily="34" charset="0"/>
            </a:endParaRPr>
          </a:p>
        </p:txBody>
      </p:sp>
      <p:graphicFrame>
        <p:nvGraphicFramePr>
          <p:cNvPr id="4" name="Diagram 1">
            <a:extLst>
              <a:ext uri="{FF2B5EF4-FFF2-40B4-BE49-F238E27FC236}">
                <a16:creationId xmlns:a16="http://schemas.microsoft.com/office/drawing/2014/main" id="{105736CD-2FB6-AF10-3A40-E5F20EA016D7}"/>
              </a:ext>
            </a:extLst>
          </p:cNvPr>
          <p:cNvGraphicFramePr/>
          <p:nvPr/>
        </p:nvGraphicFramePr>
        <p:xfrm>
          <a:off x="413658" y="2067683"/>
          <a:ext cx="11364684" cy="4395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F36E93-BB30-0997-812D-60D978784A3F}"/>
              </a:ext>
            </a:extLst>
          </p:cNvPr>
          <p:cNvSpPr txBox="1"/>
          <p:nvPr/>
        </p:nvSpPr>
        <p:spPr>
          <a:xfrm>
            <a:off x="534169" y="1451895"/>
            <a:ext cx="1141979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Exemplos de </a:t>
            </a:r>
            <a:r>
              <a:rPr lang="pt-B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dados importantes ainda não conectados </a:t>
            </a:r>
          </a:p>
        </p:txBody>
      </p:sp>
    </p:spTree>
    <p:extLst>
      <p:ext uri="{BB962C8B-B14F-4D97-AF65-F5344CB8AC3E}">
        <p14:creationId xmlns:p14="http://schemas.microsoft.com/office/powerpoint/2010/main" val="2107091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1">
            <a:extLst>
              <a:ext uri="{FF2B5EF4-FFF2-40B4-BE49-F238E27FC236}">
                <a16:creationId xmlns:a16="http://schemas.microsoft.com/office/drawing/2014/main" id="{D6E82D5E-32C9-B2F2-A689-FBCFFFFEA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/>
          <a:lstStyle/>
          <a:p>
            <a:r>
              <a:rPr lang="pt-BR">
                <a:latin typeface="Arial Black" panose="020B0A04020102020204" pitchFamily="34" charset="0"/>
              </a:rPr>
              <a:t>Conecta </a:t>
            </a:r>
            <a:r>
              <a:rPr lang="pt-BR" err="1">
                <a:latin typeface="Arial Black" panose="020B0A04020102020204" pitchFamily="34" charset="0"/>
              </a:rPr>
              <a:t>gov.br</a:t>
            </a:r>
            <a:endParaRPr lang="pt-BR">
              <a:latin typeface="Arial Black" panose="020B0A04020102020204" pitchFamily="34" charset="0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AE125EA4-1068-2185-0E7D-3C6FA6138F80}"/>
              </a:ext>
            </a:extLst>
          </p:cNvPr>
          <p:cNvGrpSpPr/>
          <p:nvPr/>
        </p:nvGrpSpPr>
        <p:grpSpPr>
          <a:xfrm>
            <a:off x="1392248" y="1420567"/>
            <a:ext cx="2851016" cy="4670068"/>
            <a:chOff x="8268552" y="1426076"/>
            <a:chExt cx="2559664" cy="4681273"/>
          </a:xfrm>
        </p:grpSpPr>
        <p:sp>
          <p:nvSpPr>
            <p:cNvPr id="3" name="Google Shape;759;p41">
              <a:extLst>
                <a:ext uri="{FF2B5EF4-FFF2-40B4-BE49-F238E27FC236}">
                  <a16:creationId xmlns:a16="http://schemas.microsoft.com/office/drawing/2014/main" id="{932E604F-8783-4635-289C-70DE342326DF}"/>
                </a:ext>
              </a:extLst>
            </p:cNvPr>
            <p:cNvSpPr/>
            <p:nvPr/>
          </p:nvSpPr>
          <p:spPr>
            <a:xfrm>
              <a:off x="8313984" y="2366023"/>
              <a:ext cx="2468800" cy="1690263"/>
            </a:xfrm>
            <a:prstGeom prst="rect">
              <a:avLst/>
            </a:prstGeom>
            <a:solidFill>
              <a:srgbClr val="00206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BR" sz="3600" b="1" dirty="0">
                  <a:solidFill>
                    <a:schemeClr val="bg1"/>
                  </a:solidFill>
                  <a:sym typeface="Source Sans Pro"/>
                </a:rPr>
                <a:t>R$ 3,7 bi</a:t>
              </a:r>
              <a:br>
                <a:rPr lang="pt-BR" sz="2000" dirty="0">
                  <a:solidFill>
                    <a:schemeClr val="bg1"/>
                  </a:solidFill>
                  <a:ea typeface="Source Sans Pro"/>
                  <a:cs typeface="Source Sans Pro"/>
                </a:rPr>
              </a:br>
              <a:r>
                <a:rPr lang="pt-BR" sz="2000" dirty="0">
                  <a:solidFill>
                    <a:schemeClr val="bg1"/>
                  </a:solidFill>
                  <a:ea typeface="Source Sans Pro"/>
                  <a:cs typeface="Source Sans Pro"/>
                  <a:sym typeface="Source Sans Pro"/>
                </a:rPr>
                <a:t>economia estimada</a:t>
              </a:r>
              <a:endParaRPr sz="2000" dirty="0">
                <a:solidFill>
                  <a:schemeClr val="bg1"/>
                </a:solidFill>
                <a:ea typeface="Source Sans Pro"/>
                <a:cs typeface="Source Sans Pro"/>
              </a:endParaRPr>
            </a:p>
          </p:txBody>
        </p:sp>
        <p:sp>
          <p:nvSpPr>
            <p:cNvPr id="6" name="Google Shape;760;p41">
              <a:extLst>
                <a:ext uri="{FF2B5EF4-FFF2-40B4-BE49-F238E27FC236}">
                  <a16:creationId xmlns:a16="http://schemas.microsoft.com/office/drawing/2014/main" id="{94866B2D-7F4C-0301-430E-F3E91AFC3035}"/>
                </a:ext>
              </a:extLst>
            </p:cNvPr>
            <p:cNvSpPr/>
            <p:nvPr/>
          </p:nvSpPr>
          <p:spPr>
            <a:xfrm>
              <a:off x="8313984" y="4417086"/>
              <a:ext cx="2468800" cy="1690263"/>
            </a:xfrm>
            <a:prstGeom prst="rect">
              <a:avLst/>
            </a:prstGeom>
            <a:solidFill>
              <a:srgbClr val="00206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pt-BR" sz="4000" b="1">
                  <a:solidFill>
                    <a:schemeClr val="bg1"/>
                  </a:solidFill>
                  <a:sym typeface="Source Sans Pro"/>
                </a:rPr>
                <a:t>550 mi</a:t>
              </a:r>
              <a:br>
                <a:rPr lang="pt-BR" sz="2000">
                  <a:ea typeface="Source Sans Pro"/>
                  <a:cs typeface="Source Sans Pro"/>
                </a:rPr>
              </a:br>
              <a:r>
                <a:rPr lang="pt-BR" sz="2000">
                  <a:solidFill>
                    <a:schemeClr val="bg1"/>
                  </a:solidFill>
                  <a:ea typeface="Source Sans Pro"/>
                  <a:cs typeface="Source Sans Pro"/>
                  <a:sym typeface="Source Sans Pro"/>
                </a:rPr>
                <a:t>chamadas às APIs</a:t>
              </a:r>
              <a:endParaRPr lang="pt-BR" sz="2000">
                <a:solidFill>
                  <a:schemeClr val="bg1"/>
                </a:solidFill>
                <a:ea typeface="Source Sans Pro"/>
                <a:cs typeface="Source Sans Pro"/>
              </a:endParaRP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CDB41C7F-C7C4-9896-3D6E-23EE8CAB8F1C}"/>
                </a:ext>
              </a:extLst>
            </p:cNvPr>
            <p:cNvSpPr txBox="1"/>
            <p:nvPr/>
          </p:nvSpPr>
          <p:spPr>
            <a:xfrm>
              <a:off x="8268552" y="1426076"/>
              <a:ext cx="2559664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pt-B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Acumulado</a:t>
              </a:r>
            </a:p>
            <a:p>
              <a:pPr algn="ctr"/>
              <a:r>
                <a:rPr lang="pt-B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2023 e 2024 </a:t>
              </a:r>
              <a:r>
                <a:rPr lang="pt-B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(agosto)</a:t>
              </a:r>
              <a:endParaRPr lang="pt-BR" sz="2000">
                <a:solidFill>
                  <a:schemeClr val="tx1">
                    <a:lumMod val="75000"/>
                    <a:lumOff val="25000"/>
                  </a:schemeClr>
                </a:solidFill>
                <a:ea typeface="Verdana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6FA56C-6B21-B52E-78EF-5D4EA038CC03}"/>
              </a:ext>
            </a:extLst>
          </p:cNvPr>
          <p:cNvGrpSpPr/>
          <p:nvPr/>
        </p:nvGrpSpPr>
        <p:grpSpPr>
          <a:xfrm>
            <a:off x="6096000" y="1717137"/>
            <a:ext cx="5256010" cy="4373499"/>
            <a:chOff x="766697" y="1733851"/>
            <a:chExt cx="5256010" cy="4373499"/>
          </a:xfrm>
        </p:grpSpPr>
        <p:sp>
          <p:nvSpPr>
            <p:cNvPr id="9" name="Google Shape;761;p41">
              <a:extLst>
                <a:ext uri="{FF2B5EF4-FFF2-40B4-BE49-F238E27FC236}">
                  <a16:creationId xmlns:a16="http://schemas.microsoft.com/office/drawing/2014/main" id="{42702CA1-567F-A072-FC0A-7F1055C8A3DE}"/>
                </a:ext>
              </a:extLst>
            </p:cNvPr>
            <p:cNvSpPr/>
            <p:nvPr/>
          </p:nvSpPr>
          <p:spPr>
            <a:xfrm>
              <a:off x="3553907" y="2366024"/>
              <a:ext cx="2468800" cy="1690263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pt-BR" sz="4400" b="1">
                  <a:solidFill>
                    <a:schemeClr val="bg1"/>
                  </a:solidFill>
                  <a:sym typeface="Source Sans Pro"/>
                </a:rPr>
                <a:t>980</a:t>
              </a:r>
              <a:endParaRPr lang="pt-BR" sz="3600">
                <a:solidFill>
                  <a:schemeClr val="bg1"/>
                </a:solidFill>
                <a:ea typeface="Source Sans Pro"/>
                <a:cs typeface="Source Sans Pro"/>
              </a:endParaRPr>
            </a:p>
            <a:p>
              <a:pPr algn="ctr"/>
              <a:r>
                <a:rPr lang="pt-BR" sz="2000">
                  <a:solidFill>
                    <a:schemeClr val="bg1"/>
                  </a:solidFill>
                  <a:ea typeface="Source Sans Pro"/>
                  <a:cs typeface="Source Sans Pro"/>
                  <a:sym typeface="Source Sans Pro"/>
                </a:rPr>
                <a:t>serviços públicos usando APIs</a:t>
              </a:r>
              <a:endParaRPr sz="2000">
                <a:solidFill>
                  <a:schemeClr val="bg1"/>
                </a:solidFill>
                <a:ea typeface="Source Sans Pro"/>
                <a:cs typeface="Source Sans Pro"/>
              </a:endParaRPr>
            </a:p>
          </p:txBody>
        </p:sp>
        <p:sp>
          <p:nvSpPr>
            <p:cNvPr id="10" name="Google Shape;761;p41">
              <a:extLst>
                <a:ext uri="{FF2B5EF4-FFF2-40B4-BE49-F238E27FC236}">
                  <a16:creationId xmlns:a16="http://schemas.microsoft.com/office/drawing/2014/main" id="{DA998A8F-ABC8-EBBB-A572-D5A05A61403C}"/>
                </a:ext>
              </a:extLst>
            </p:cNvPr>
            <p:cNvSpPr/>
            <p:nvPr/>
          </p:nvSpPr>
          <p:spPr>
            <a:xfrm>
              <a:off x="766697" y="2352704"/>
              <a:ext cx="2468800" cy="1690263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pt-BR" sz="4400" b="1">
                  <a:solidFill>
                    <a:schemeClr val="bg1"/>
                  </a:solidFill>
                  <a:sym typeface="Source Sans Pro"/>
                </a:rPr>
                <a:t>76</a:t>
              </a:r>
              <a:br>
                <a:rPr lang="pt-BR" sz="2400">
                  <a:ea typeface="Source Sans Pro"/>
                  <a:cs typeface="Source Sans Pro"/>
                </a:rPr>
              </a:br>
              <a:r>
                <a:rPr lang="pt-BR" sz="2000">
                  <a:solidFill>
                    <a:schemeClr val="bg1"/>
                  </a:solidFill>
                  <a:ea typeface="Source Sans Pro"/>
                  <a:cs typeface="Source Sans Pro"/>
                  <a:sym typeface="Source Sans Pro"/>
                </a:rPr>
                <a:t>APIs disponíveis</a:t>
              </a:r>
              <a:endParaRPr lang="pt-BR" sz="2000">
                <a:solidFill>
                  <a:schemeClr val="bg1"/>
                </a:solidFill>
                <a:ea typeface="Source Sans Pro"/>
                <a:cs typeface="Source Sans Pro"/>
              </a:endParaRPr>
            </a:p>
          </p:txBody>
        </p:sp>
        <p:sp>
          <p:nvSpPr>
            <p:cNvPr id="11" name="Google Shape;761;p41">
              <a:extLst>
                <a:ext uri="{FF2B5EF4-FFF2-40B4-BE49-F238E27FC236}">
                  <a16:creationId xmlns:a16="http://schemas.microsoft.com/office/drawing/2014/main" id="{01780209-879C-5ABE-B266-9AC6E5672C14}"/>
                </a:ext>
              </a:extLst>
            </p:cNvPr>
            <p:cNvSpPr/>
            <p:nvPr/>
          </p:nvSpPr>
          <p:spPr>
            <a:xfrm>
              <a:off x="2124415" y="4417087"/>
              <a:ext cx="2468800" cy="1690263"/>
            </a:xfrm>
            <a:prstGeom prst="rect">
              <a:avLst/>
            </a:prstGeom>
            <a:solidFill>
              <a:srgbClr val="0070C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pt-BR" sz="4400" b="1">
                  <a:solidFill>
                    <a:schemeClr val="bg1"/>
                  </a:solidFill>
                  <a:sym typeface="Source Sans Pro"/>
                </a:rPr>
                <a:t>171</a:t>
              </a:r>
              <a:br>
                <a:rPr lang="pt-BR" sz="2400">
                  <a:ea typeface="Source Sans Pro"/>
                  <a:cs typeface="Source Sans Pro"/>
                </a:rPr>
              </a:br>
              <a:r>
                <a:rPr lang="pt-BR" sz="2000">
                  <a:solidFill>
                    <a:schemeClr val="bg1"/>
                  </a:solidFill>
                  <a:ea typeface="Source Sans Pro"/>
                  <a:cs typeface="Source Sans Pro"/>
                </a:rPr>
                <a:t>órgãos parceiros</a:t>
              </a: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6F16D51C-4F02-2CDF-12BA-CDC04672062D}"/>
                </a:ext>
              </a:extLst>
            </p:cNvPr>
            <p:cNvSpPr txBox="1"/>
            <p:nvPr/>
          </p:nvSpPr>
          <p:spPr>
            <a:xfrm>
              <a:off x="766697" y="1733851"/>
              <a:ext cx="52560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Situação em </a:t>
              </a:r>
              <a:r>
                <a:rPr lang="pt-BR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2024 </a:t>
              </a:r>
              <a:r>
                <a:rPr lang="pt-B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(agosto)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712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1">
            <a:extLst>
              <a:ext uri="{FF2B5EF4-FFF2-40B4-BE49-F238E27FC236}">
                <a16:creationId xmlns:a16="http://schemas.microsoft.com/office/drawing/2014/main" id="{D6E82D5E-32C9-B2F2-A689-FBCFFFFEA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/>
          <a:lstStyle/>
          <a:p>
            <a:r>
              <a:rPr lang="pt-BR">
                <a:latin typeface="Arial Black" panose="020B0A04020102020204" pitchFamily="34" charset="0"/>
              </a:rPr>
              <a:t>Conecta </a:t>
            </a:r>
            <a:r>
              <a:rPr lang="pt-BR" err="1">
                <a:latin typeface="Arial Black" panose="020B0A04020102020204" pitchFamily="34" charset="0"/>
              </a:rPr>
              <a:t>gov.br</a:t>
            </a:r>
            <a:endParaRPr lang="pt-BR">
              <a:latin typeface="Arial Black" panose="020B0A04020102020204" pitchFamily="34" charset="0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9B6545F-FDD3-C137-C554-E84FF4D6FBFD}"/>
              </a:ext>
            </a:extLst>
          </p:cNvPr>
          <p:cNvGrpSpPr/>
          <p:nvPr/>
        </p:nvGrpSpPr>
        <p:grpSpPr>
          <a:xfrm>
            <a:off x="999460" y="2058154"/>
            <a:ext cx="3843417" cy="3519143"/>
            <a:chOff x="999459" y="2254100"/>
            <a:chExt cx="2907399" cy="3519143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55888D26-CBC0-3FAC-2841-CFB3E37F218A}"/>
                </a:ext>
              </a:extLst>
            </p:cNvPr>
            <p:cNvSpPr/>
            <p:nvPr/>
          </p:nvSpPr>
          <p:spPr>
            <a:xfrm>
              <a:off x="999459" y="4800575"/>
              <a:ext cx="2907399" cy="9726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4D49700-F7A5-8364-40DC-0DAEB32F6FA4}"/>
                </a:ext>
              </a:extLst>
            </p:cNvPr>
            <p:cNvSpPr/>
            <p:nvPr/>
          </p:nvSpPr>
          <p:spPr>
            <a:xfrm>
              <a:off x="999460" y="2254100"/>
              <a:ext cx="2583712" cy="138223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Conecta</a:t>
              </a:r>
            </a:p>
            <a:p>
              <a:pPr algn="ctr"/>
              <a:r>
                <a:rPr lang="pt-BR" sz="2800" b="1" dirty="0"/>
                <a:t>Federal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1C30C18-0272-6666-112E-0ED81E77A936}"/>
                </a:ext>
              </a:extLst>
            </p:cNvPr>
            <p:cNvSpPr txBox="1"/>
            <p:nvPr/>
          </p:nvSpPr>
          <p:spPr>
            <a:xfrm>
              <a:off x="999460" y="3870249"/>
              <a:ext cx="2501859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/>
                <a:t>V1</a:t>
              </a:r>
            </a:p>
            <a:p>
              <a:pPr marL="285750" indent="-285750">
                <a:buFontTx/>
                <a:buChar char="-"/>
              </a:pPr>
              <a:r>
                <a:rPr lang="pt-BR" sz="1600"/>
                <a:t>Dados comuns aos órgãos</a:t>
              </a:r>
            </a:p>
            <a:p>
              <a:pPr marL="285750" indent="-285750">
                <a:buFontTx/>
                <a:buChar char="-"/>
              </a:pPr>
              <a:r>
                <a:rPr lang="pt-BR" sz="1600"/>
                <a:t>Dados individualizados</a:t>
              </a:r>
            </a:p>
            <a:p>
              <a:pPr marL="285750" indent="-285750">
                <a:buFontTx/>
                <a:buChar char="-"/>
              </a:pPr>
              <a:endParaRPr lang="pt-BR" sz="1600"/>
            </a:p>
            <a:p>
              <a:r>
                <a:rPr lang="pt-BR" sz="1600" b="1"/>
                <a:t>V2</a:t>
              </a:r>
            </a:p>
            <a:p>
              <a:pPr marL="285750" indent="-285750">
                <a:buFontTx/>
                <a:buChar char="-"/>
              </a:pPr>
              <a:r>
                <a:rPr lang="pt-BR" sz="1600"/>
                <a:t>Dados por </a:t>
              </a:r>
              <a:r>
                <a:rPr lang="pt-BR" sz="1600" b="1"/>
                <a:t>ecossistema</a:t>
              </a:r>
            </a:p>
            <a:p>
              <a:pPr marL="285750" indent="-285750">
                <a:buFontTx/>
                <a:buChar char="-"/>
              </a:pPr>
              <a:r>
                <a:rPr lang="pt-BR" sz="1600"/>
                <a:t>Dados em </a:t>
              </a:r>
              <a:r>
                <a:rPr lang="pt-BR" sz="1600" b="1"/>
                <a:t>grande volume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2A8D348-C73D-F875-5344-3D124B6CA57A}"/>
              </a:ext>
            </a:extLst>
          </p:cNvPr>
          <p:cNvGrpSpPr/>
          <p:nvPr/>
        </p:nvGrpSpPr>
        <p:grpSpPr>
          <a:xfrm>
            <a:off x="5267426" y="2058154"/>
            <a:ext cx="2583712" cy="3185809"/>
            <a:chOff x="5228692" y="2456121"/>
            <a:chExt cx="2583712" cy="3185809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1E243B5-82D3-54A6-AA97-D9442F28E025}"/>
                </a:ext>
              </a:extLst>
            </p:cNvPr>
            <p:cNvSpPr/>
            <p:nvPr/>
          </p:nvSpPr>
          <p:spPr>
            <a:xfrm>
              <a:off x="5228692" y="2456121"/>
              <a:ext cx="2583712" cy="13822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Conecta</a:t>
              </a:r>
            </a:p>
            <a:p>
              <a:pPr algn="ctr"/>
              <a:r>
                <a:rPr lang="pt-BR" sz="2800" b="1" dirty="0"/>
                <a:t>Nacional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1CFCD5B9-AD43-E9D6-DD23-6A523EBBD4F6}"/>
                </a:ext>
              </a:extLst>
            </p:cNvPr>
            <p:cNvSpPr txBox="1"/>
            <p:nvPr/>
          </p:nvSpPr>
          <p:spPr>
            <a:xfrm>
              <a:off x="5228692" y="4072270"/>
              <a:ext cx="258371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pt-BR" sz="1600"/>
                <a:t>Estados</a:t>
              </a:r>
            </a:p>
            <a:p>
              <a:pPr marL="285750" indent="-285750">
                <a:buFontTx/>
                <a:buChar char="-"/>
              </a:pPr>
              <a:r>
                <a:rPr lang="pt-BR" sz="1600"/>
                <a:t>Municípios</a:t>
              </a:r>
            </a:p>
            <a:p>
              <a:endParaRPr lang="pt-BR" sz="1600" b="1"/>
            </a:p>
            <a:p>
              <a:endParaRPr lang="pt-BR" sz="1600" b="1"/>
            </a:p>
            <a:p>
              <a:r>
                <a:rPr lang="pt-BR" sz="1600" b="1"/>
                <a:t>Estratégia Nacional de Governo Digital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8C1E42E-1991-0350-1AB9-015C1274E300}"/>
              </a:ext>
            </a:extLst>
          </p:cNvPr>
          <p:cNvGrpSpPr/>
          <p:nvPr/>
        </p:nvGrpSpPr>
        <p:grpSpPr>
          <a:xfrm>
            <a:off x="8608828" y="2058154"/>
            <a:ext cx="2583712" cy="3247365"/>
            <a:chOff x="8608828" y="2456121"/>
            <a:chExt cx="2583712" cy="3247365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FA6C5A3-C518-1092-2571-0470ED809276}"/>
                </a:ext>
              </a:extLst>
            </p:cNvPr>
            <p:cNvSpPr/>
            <p:nvPr/>
          </p:nvSpPr>
          <p:spPr>
            <a:xfrm>
              <a:off x="8608828" y="2456121"/>
              <a:ext cx="2583712" cy="13822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Conecta </a:t>
              </a:r>
            </a:p>
            <a:p>
              <a:pPr algn="ctr"/>
              <a:r>
                <a:rPr lang="pt-BR" sz="2800" b="1"/>
                <a:t>+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4316F3C-3BEE-E90A-AD5B-C43A73C0AF12}"/>
                </a:ext>
              </a:extLst>
            </p:cNvPr>
            <p:cNvSpPr txBox="1"/>
            <p:nvPr/>
          </p:nvSpPr>
          <p:spPr>
            <a:xfrm>
              <a:off x="8608828" y="4072270"/>
              <a:ext cx="25837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pt-BR" sz="1600"/>
                <a:t>Empresas privadas</a:t>
              </a:r>
            </a:p>
            <a:p>
              <a:pPr marL="285750" indent="-285750">
                <a:buFontTx/>
                <a:buChar char="-"/>
              </a:pPr>
              <a:r>
                <a:rPr lang="pt-BR" sz="1600"/>
                <a:t>Organizações da Sociedade Civil</a:t>
              </a:r>
            </a:p>
            <a:p>
              <a:endParaRPr lang="pt-BR" sz="1600" b="1"/>
            </a:p>
            <a:p>
              <a:r>
                <a:rPr lang="pt-BR" sz="1600"/>
                <a:t>Baseado em </a:t>
              </a:r>
              <a:r>
                <a:rPr lang="pt-BR" sz="1600" b="1"/>
                <a:t>consentimento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5109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23B504-7BFA-CA5A-B81C-5DAEB1BAF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688" y="719999"/>
            <a:ext cx="10270142" cy="1061299"/>
          </a:xfrm>
        </p:spPr>
        <p:txBody>
          <a:bodyPr/>
          <a:lstStyle/>
          <a:p>
            <a:r>
              <a:rPr lang="pt-BR" b="1">
                <a:latin typeface="Arial Black" panose="020B0A04020102020204" pitchFamily="34" charset="0"/>
              </a:rPr>
              <a:t>J</a:t>
            </a:r>
            <a:r>
              <a:rPr lang="pt-BR">
                <a:latin typeface="Arial Black" panose="020B0A04020102020204" pitchFamily="34" charset="0"/>
              </a:rPr>
              <a:t>ornada do Usuário x </a:t>
            </a:r>
            <a:r>
              <a:rPr lang="pt-BR"/>
              <a:t>Serviço</a:t>
            </a:r>
            <a:endParaRPr lang="pt-BR">
              <a:latin typeface="Arial Black" panose="020B0A040201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A03C937-6486-B498-22E4-A2FFA7735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8" r="55687"/>
          <a:stretch/>
        </p:blipFill>
        <p:spPr bwMode="auto">
          <a:xfrm>
            <a:off x="1104943" y="2084943"/>
            <a:ext cx="4094309" cy="387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A6E806-8DF7-CCA5-DB77-A3F0D9D84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8" t="26598"/>
          <a:stretch/>
        </p:blipFill>
        <p:spPr bwMode="auto">
          <a:xfrm>
            <a:off x="5199253" y="2074479"/>
            <a:ext cx="5140040" cy="38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43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249AB486-A890-5E7A-93C4-B5BC3E3F11E5}"/>
              </a:ext>
            </a:extLst>
          </p:cNvPr>
          <p:cNvSpPr/>
          <p:nvPr/>
        </p:nvSpPr>
        <p:spPr>
          <a:xfrm>
            <a:off x="5034048" y="2113062"/>
            <a:ext cx="1026177" cy="4015267"/>
          </a:xfrm>
          <a:prstGeom prst="rect">
            <a:avLst/>
          </a:prstGeom>
          <a:solidFill>
            <a:srgbClr val="377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endParaRPr lang="pt-BR" sz="160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4C6142-796E-D028-3523-6F53126411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687" y="719999"/>
            <a:ext cx="10110483" cy="10612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pt-BR"/>
              <a:t>Infraestrutura Nacional de Dados</a:t>
            </a:r>
          </a:p>
          <a:p>
            <a:pPr>
              <a:spcBef>
                <a:spcPts val="0"/>
              </a:spcBef>
            </a:pPr>
            <a:r>
              <a:rPr lang="pt-BR">
                <a:latin typeface="Arial Black" panose="020B0A04020102020204" pitchFamily="34" charset="0"/>
              </a:rPr>
              <a:t>Controle de dados pelo cidadão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E5D0C20-592B-E181-0278-952283531F81}"/>
              </a:ext>
            </a:extLst>
          </p:cNvPr>
          <p:cNvSpPr/>
          <p:nvPr/>
        </p:nvSpPr>
        <p:spPr>
          <a:xfrm>
            <a:off x="1827041" y="2567505"/>
            <a:ext cx="3064273" cy="10612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90000"/>
              </a:lnSpc>
            </a:pP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banco checasse sua faixa de renda automaticamente para conceder crédito?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D0F67CB-C3DD-D7DA-0C07-0A737426F899}"/>
              </a:ext>
            </a:extLst>
          </p:cNvPr>
          <p:cNvSpPr/>
          <p:nvPr/>
        </p:nvSpPr>
        <p:spPr>
          <a:xfrm>
            <a:off x="783539" y="2113063"/>
            <a:ext cx="4107775" cy="345056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r>
              <a:rPr lang="pt-BR" sz="16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 se ...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0DEC8B2-C203-3B7A-1691-69CB9DCCECF5}"/>
              </a:ext>
            </a:extLst>
          </p:cNvPr>
          <p:cNvSpPr/>
          <p:nvPr/>
        </p:nvSpPr>
        <p:spPr>
          <a:xfrm>
            <a:off x="6202961" y="2113063"/>
            <a:ext cx="5196114" cy="336098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r>
              <a:rPr lang="pt-BR" sz="16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Desafio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30996FE-81B4-AC8C-168A-D98AB0D89A03}"/>
              </a:ext>
            </a:extLst>
          </p:cNvPr>
          <p:cNvSpPr/>
          <p:nvPr/>
        </p:nvSpPr>
        <p:spPr>
          <a:xfrm>
            <a:off x="1827041" y="3814635"/>
            <a:ext cx="3064273" cy="10612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90000"/>
              </a:lnSpc>
            </a:pP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locadora de veículos checasse a validade de sua CNH digitalmente?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0286FBE-F530-2009-3285-3FF2240D2EE4}"/>
              </a:ext>
            </a:extLst>
          </p:cNvPr>
          <p:cNvSpPr/>
          <p:nvPr/>
        </p:nvSpPr>
        <p:spPr>
          <a:xfrm>
            <a:off x="1827041" y="5070660"/>
            <a:ext cx="3064273" cy="106129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90000"/>
              </a:lnSpc>
            </a:pP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companhia aérea checasse a validade do seu passaporte durante a compra de uma passagem internacional?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DF61BA2-F8C7-AF3E-9983-95A5822043A2}"/>
              </a:ext>
            </a:extLst>
          </p:cNvPr>
          <p:cNvSpPr/>
          <p:nvPr/>
        </p:nvSpPr>
        <p:spPr>
          <a:xfrm>
            <a:off x="783539" y="2567154"/>
            <a:ext cx="1062000" cy="1062000"/>
          </a:xfrm>
          <a:prstGeom prst="rect">
            <a:avLst/>
          </a:prstGeom>
          <a:blipFill rotWithShape="1">
            <a:blip r:embed="rId2"/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F3C0B0-A7F6-4BD8-2D10-61905EE251DB}"/>
              </a:ext>
            </a:extLst>
          </p:cNvPr>
          <p:cNvSpPr/>
          <p:nvPr/>
        </p:nvSpPr>
        <p:spPr>
          <a:xfrm>
            <a:off x="783539" y="3814402"/>
            <a:ext cx="1062000" cy="1062000"/>
          </a:xfrm>
          <a:prstGeom prst="rect">
            <a:avLst/>
          </a:prstGeom>
          <a:blipFill rotWithShape="1">
            <a:blip r:embed="rId3"/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540D527-0967-0D8D-5B05-524B20A0EB58}"/>
              </a:ext>
            </a:extLst>
          </p:cNvPr>
          <p:cNvSpPr/>
          <p:nvPr/>
        </p:nvSpPr>
        <p:spPr>
          <a:xfrm>
            <a:off x="783539" y="5066330"/>
            <a:ext cx="1062000" cy="1062000"/>
          </a:xfrm>
          <a:prstGeom prst="rect">
            <a:avLst/>
          </a:prstGeom>
          <a:blipFill rotWithShape="1">
            <a:blip r:embed="rId4"/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14CC936-983B-ECB1-902A-307BEDF59C7D}"/>
              </a:ext>
            </a:extLst>
          </p:cNvPr>
          <p:cNvSpPr/>
          <p:nvPr/>
        </p:nvSpPr>
        <p:spPr>
          <a:xfrm>
            <a:off x="6202960" y="2448459"/>
            <a:ext cx="5196113" cy="79736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90000"/>
              </a:lnSpc>
            </a:pP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Permitir que o cidadão compartilhe de maneira automática seus dados pessoais que já são </a:t>
            </a:r>
            <a:r>
              <a:rPr lang="pt-BR" sz="1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compartilhados atualmente</a:t>
            </a: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6131CF-B487-33BE-3CFE-3FF24EA69E1E}"/>
              </a:ext>
            </a:extLst>
          </p:cNvPr>
          <p:cNvSpPr/>
          <p:nvPr/>
        </p:nvSpPr>
        <p:spPr>
          <a:xfrm>
            <a:off x="6202961" y="3322125"/>
            <a:ext cx="5196114" cy="336098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r>
              <a:rPr lang="pt-BR" sz="16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Solução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454DBAB-38C6-143A-9B04-B11A5B7D7747}"/>
              </a:ext>
            </a:extLst>
          </p:cNvPr>
          <p:cNvSpPr/>
          <p:nvPr/>
        </p:nvSpPr>
        <p:spPr>
          <a:xfrm>
            <a:off x="6202960" y="3657514"/>
            <a:ext cx="5196113" cy="59907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90000"/>
              </a:lnSpc>
            </a:pP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Plataforma que permite o compartilhamento, </a:t>
            </a:r>
            <a:r>
              <a:rPr lang="pt-BR" sz="1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 se consentido pelo cidadão</a:t>
            </a: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(conforme art. 27 LGPD).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24B19FC-B669-786A-FC5D-E3C72F70DCA7}"/>
              </a:ext>
            </a:extLst>
          </p:cNvPr>
          <p:cNvSpPr/>
          <p:nvPr/>
        </p:nvSpPr>
        <p:spPr>
          <a:xfrm>
            <a:off x="6202961" y="4343289"/>
            <a:ext cx="5196114" cy="336098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r>
              <a:rPr lang="pt-BR" sz="16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4585552-7B60-3719-8502-AF15DD13F410}"/>
              </a:ext>
            </a:extLst>
          </p:cNvPr>
          <p:cNvSpPr/>
          <p:nvPr/>
        </p:nvSpPr>
        <p:spPr>
          <a:xfrm>
            <a:off x="6202960" y="4673831"/>
            <a:ext cx="5196113" cy="145812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Menos</a:t>
            </a: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dados compartilhados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Menos fraude </a:t>
            </a: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economia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Menos fricção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inovação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 crescimento da economia com o uso de dados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2B922F7-5F42-6A28-B355-2FFED8436C40}"/>
              </a:ext>
            </a:extLst>
          </p:cNvPr>
          <p:cNvGrpSpPr/>
          <p:nvPr/>
        </p:nvGrpSpPr>
        <p:grpSpPr>
          <a:xfrm>
            <a:off x="5193207" y="3677409"/>
            <a:ext cx="707858" cy="886572"/>
            <a:chOff x="5161165" y="3821158"/>
            <a:chExt cx="778644" cy="975229"/>
          </a:xfrm>
        </p:grpSpPr>
        <p:sp>
          <p:nvSpPr>
            <p:cNvPr id="16" name="Arrow: Right 5">
              <a:extLst>
                <a:ext uri="{FF2B5EF4-FFF2-40B4-BE49-F238E27FC236}">
                  <a16:creationId xmlns:a16="http://schemas.microsoft.com/office/drawing/2014/main" id="{092FC5E5-B879-C6C0-F7E5-3160A6D3B89B}"/>
                </a:ext>
              </a:extLst>
            </p:cNvPr>
            <p:cNvSpPr/>
            <p:nvPr/>
          </p:nvSpPr>
          <p:spPr>
            <a:xfrm>
              <a:off x="5181524" y="3821158"/>
              <a:ext cx="737927" cy="599075"/>
            </a:xfrm>
            <a:prstGeom prst="rightArrow">
              <a:avLst>
                <a:gd name="adj1" fmla="val 43117"/>
                <a:gd name="adj2" fmla="val 6049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upo 4">
              <a:extLst>
                <a:ext uri="{FF2B5EF4-FFF2-40B4-BE49-F238E27FC236}">
                  <a16:creationId xmlns:a16="http://schemas.microsoft.com/office/drawing/2014/main" id="{17F1D8B4-EF4C-C0E6-EE13-645B000DBCDF}"/>
                </a:ext>
              </a:extLst>
            </p:cNvPr>
            <p:cNvGrpSpPr/>
            <p:nvPr/>
          </p:nvGrpSpPr>
          <p:grpSpPr>
            <a:xfrm>
              <a:off x="5161165" y="4513849"/>
              <a:ext cx="778644" cy="282538"/>
              <a:chOff x="7742815" y="4363568"/>
              <a:chExt cx="1836000" cy="666210"/>
            </a:xfrm>
            <a:solidFill>
              <a:schemeClr val="bg1"/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FF1FBC20-0DAA-F01C-0947-667E0C490C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42815" y="4513656"/>
                <a:ext cx="392021" cy="516122"/>
              </a:xfrm>
              <a:custGeom>
                <a:avLst/>
                <a:gdLst>
                  <a:gd name="T0" fmla="*/ 185 w 370"/>
                  <a:gd name="T1" fmla="*/ 254 h 485"/>
                  <a:gd name="T2" fmla="*/ 258 w 370"/>
                  <a:gd name="T3" fmla="*/ 168 h 485"/>
                  <a:gd name="T4" fmla="*/ 185 w 370"/>
                  <a:gd name="T5" fmla="*/ 89 h 485"/>
                  <a:gd name="T6" fmla="*/ 119 w 370"/>
                  <a:gd name="T7" fmla="*/ 172 h 485"/>
                  <a:gd name="T8" fmla="*/ 185 w 370"/>
                  <a:gd name="T9" fmla="*/ 254 h 485"/>
                  <a:gd name="T10" fmla="*/ 370 w 370"/>
                  <a:gd name="T11" fmla="*/ 303 h 485"/>
                  <a:gd name="T12" fmla="*/ 168 w 370"/>
                  <a:gd name="T13" fmla="*/ 485 h 485"/>
                  <a:gd name="T14" fmla="*/ 41 w 370"/>
                  <a:gd name="T15" fmla="*/ 464 h 485"/>
                  <a:gd name="T16" fmla="*/ 46 w 370"/>
                  <a:gd name="T17" fmla="*/ 372 h 485"/>
                  <a:gd name="T18" fmla="*/ 159 w 370"/>
                  <a:gd name="T19" fmla="*/ 400 h 485"/>
                  <a:gd name="T20" fmla="*/ 262 w 370"/>
                  <a:gd name="T21" fmla="*/ 303 h 485"/>
                  <a:gd name="T22" fmla="*/ 262 w 370"/>
                  <a:gd name="T23" fmla="*/ 285 h 485"/>
                  <a:gd name="T24" fmla="*/ 261 w 370"/>
                  <a:gd name="T25" fmla="*/ 285 h 485"/>
                  <a:gd name="T26" fmla="*/ 149 w 370"/>
                  <a:gd name="T27" fmla="*/ 342 h 485"/>
                  <a:gd name="T28" fmla="*/ 0 w 370"/>
                  <a:gd name="T29" fmla="*/ 174 h 485"/>
                  <a:gd name="T30" fmla="*/ 150 w 370"/>
                  <a:gd name="T31" fmla="*/ 0 h 485"/>
                  <a:gd name="T32" fmla="*/ 264 w 370"/>
                  <a:gd name="T33" fmla="*/ 68 h 485"/>
                  <a:gd name="T34" fmla="*/ 265 w 370"/>
                  <a:gd name="T35" fmla="*/ 68 h 485"/>
                  <a:gd name="T36" fmla="*/ 265 w 370"/>
                  <a:gd name="T37" fmla="*/ 8 h 485"/>
                  <a:gd name="T38" fmla="*/ 370 w 370"/>
                  <a:gd name="T39" fmla="*/ 8 h 485"/>
                  <a:gd name="T40" fmla="*/ 370 w 370"/>
                  <a:gd name="T41" fmla="*/ 303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0" h="485">
                    <a:moveTo>
                      <a:pt x="185" y="254"/>
                    </a:moveTo>
                    <a:cubicBezTo>
                      <a:pt x="226" y="254"/>
                      <a:pt x="258" y="219"/>
                      <a:pt x="258" y="168"/>
                    </a:cubicBezTo>
                    <a:cubicBezTo>
                      <a:pt x="258" y="130"/>
                      <a:pt x="237" y="89"/>
                      <a:pt x="185" y="89"/>
                    </a:cubicBezTo>
                    <a:cubicBezTo>
                      <a:pt x="142" y="89"/>
                      <a:pt x="119" y="126"/>
                      <a:pt x="119" y="172"/>
                    </a:cubicBezTo>
                    <a:cubicBezTo>
                      <a:pt x="119" y="224"/>
                      <a:pt x="150" y="254"/>
                      <a:pt x="185" y="254"/>
                    </a:cubicBezTo>
                    <a:moveTo>
                      <a:pt x="370" y="303"/>
                    </a:moveTo>
                    <a:cubicBezTo>
                      <a:pt x="370" y="440"/>
                      <a:pt x="303" y="485"/>
                      <a:pt x="168" y="485"/>
                    </a:cubicBezTo>
                    <a:cubicBezTo>
                      <a:pt x="113" y="485"/>
                      <a:pt x="68" y="473"/>
                      <a:pt x="41" y="464"/>
                    </a:cubicBezTo>
                    <a:cubicBezTo>
                      <a:pt x="46" y="372"/>
                      <a:pt x="46" y="372"/>
                      <a:pt x="46" y="372"/>
                    </a:cubicBezTo>
                    <a:cubicBezTo>
                      <a:pt x="82" y="390"/>
                      <a:pt x="111" y="400"/>
                      <a:pt x="159" y="400"/>
                    </a:cubicBezTo>
                    <a:cubicBezTo>
                      <a:pt x="226" y="400"/>
                      <a:pt x="262" y="369"/>
                      <a:pt x="262" y="303"/>
                    </a:cubicBezTo>
                    <a:cubicBezTo>
                      <a:pt x="262" y="285"/>
                      <a:pt x="262" y="285"/>
                      <a:pt x="262" y="285"/>
                    </a:cubicBezTo>
                    <a:cubicBezTo>
                      <a:pt x="261" y="285"/>
                      <a:pt x="261" y="285"/>
                      <a:pt x="261" y="285"/>
                    </a:cubicBezTo>
                    <a:cubicBezTo>
                      <a:pt x="233" y="324"/>
                      <a:pt x="195" y="342"/>
                      <a:pt x="149" y="342"/>
                    </a:cubicBezTo>
                    <a:cubicBezTo>
                      <a:pt x="57" y="342"/>
                      <a:pt x="0" y="273"/>
                      <a:pt x="0" y="174"/>
                    </a:cubicBezTo>
                    <a:cubicBezTo>
                      <a:pt x="0" y="74"/>
                      <a:pt x="46" y="0"/>
                      <a:pt x="150" y="0"/>
                    </a:cubicBezTo>
                    <a:cubicBezTo>
                      <a:pt x="200" y="0"/>
                      <a:pt x="240" y="27"/>
                      <a:pt x="264" y="68"/>
                    </a:cubicBezTo>
                    <a:cubicBezTo>
                      <a:pt x="265" y="68"/>
                      <a:pt x="265" y="68"/>
                      <a:pt x="265" y="68"/>
                    </a:cubicBezTo>
                    <a:cubicBezTo>
                      <a:pt x="265" y="8"/>
                      <a:pt x="265" y="8"/>
                      <a:pt x="265" y="8"/>
                    </a:cubicBezTo>
                    <a:cubicBezTo>
                      <a:pt x="370" y="8"/>
                      <a:pt x="370" y="8"/>
                      <a:pt x="370" y="8"/>
                    </a:cubicBezTo>
                    <a:lnTo>
                      <a:pt x="370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97054609-4811-C14F-D9B8-E7F7E0C92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631" y="4523064"/>
                <a:ext cx="390229" cy="351250"/>
              </a:xfrm>
              <a:custGeom>
                <a:avLst/>
                <a:gdLst>
                  <a:gd name="T0" fmla="*/ 284 w 871"/>
                  <a:gd name="T1" fmla="*/ 784 h 784"/>
                  <a:gd name="T2" fmla="*/ 587 w 871"/>
                  <a:gd name="T3" fmla="*/ 784 h 784"/>
                  <a:gd name="T4" fmla="*/ 871 w 871"/>
                  <a:gd name="T5" fmla="*/ 0 h 784"/>
                  <a:gd name="T6" fmla="*/ 606 w 871"/>
                  <a:gd name="T7" fmla="*/ 0 h 784"/>
                  <a:gd name="T8" fmla="*/ 447 w 871"/>
                  <a:gd name="T9" fmla="*/ 558 h 784"/>
                  <a:gd name="T10" fmla="*/ 442 w 871"/>
                  <a:gd name="T11" fmla="*/ 558 h 784"/>
                  <a:gd name="T12" fmla="*/ 284 w 871"/>
                  <a:gd name="T13" fmla="*/ 0 h 784"/>
                  <a:gd name="T14" fmla="*/ 0 w 871"/>
                  <a:gd name="T15" fmla="*/ 0 h 784"/>
                  <a:gd name="T16" fmla="*/ 284 w 871"/>
                  <a:gd name="T17" fmla="*/ 784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1" h="784">
                    <a:moveTo>
                      <a:pt x="284" y="784"/>
                    </a:moveTo>
                    <a:lnTo>
                      <a:pt x="587" y="784"/>
                    </a:lnTo>
                    <a:lnTo>
                      <a:pt x="871" y="0"/>
                    </a:lnTo>
                    <a:lnTo>
                      <a:pt x="606" y="0"/>
                    </a:lnTo>
                    <a:lnTo>
                      <a:pt x="447" y="558"/>
                    </a:lnTo>
                    <a:lnTo>
                      <a:pt x="442" y="558"/>
                    </a:lnTo>
                    <a:lnTo>
                      <a:pt x="284" y="0"/>
                    </a:lnTo>
                    <a:lnTo>
                      <a:pt x="0" y="0"/>
                    </a:lnTo>
                    <a:lnTo>
                      <a:pt x="284" y="7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88F30788-4BCD-E0E9-7230-952786BAEE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34836" y="4511416"/>
                <a:ext cx="412630" cy="372307"/>
              </a:xfrm>
              <a:custGeom>
                <a:avLst/>
                <a:gdLst>
                  <a:gd name="T0" fmla="*/ 269 w 389"/>
                  <a:gd name="T1" fmla="*/ 175 h 350"/>
                  <a:gd name="T2" fmla="*/ 194 w 389"/>
                  <a:gd name="T3" fmla="*/ 81 h 350"/>
                  <a:gd name="T4" fmla="*/ 119 w 389"/>
                  <a:gd name="T5" fmla="*/ 175 h 350"/>
                  <a:gd name="T6" fmla="*/ 194 w 389"/>
                  <a:gd name="T7" fmla="*/ 269 h 350"/>
                  <a:gd name="T8" fmla="*/ 269 w 389"/>
                  <a:gd name="T9" fmla="*/ 175 h 350"/>
                  <a:gd name="T10" fmla="*/ 0 w 389"/>
                  <a:gd name="T11" fmla="*/ 175 h 350"/>
                  <a:gd name="T12" fmla="*/ 194 w 389"/>
                  <a:gd name="T13" fmla="*/ 0 h 350"/>
                  <a:gd name="T14" fmla="*/ 389 w 389"/>
                  <a:gd name="T15" fmla="*/ 175 h 350"/>
                  <a:gd name="T16" fmla="*/ 194 w 389"/>
                  <a:gd name="T17" fmla="*/ 350 h 350"/>
                  <a:gd name="T18" fmla="*/ 0 w 389"/>
                  <a:gd name="T19" fmla="*/ 175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9" h="350">
                    <a:moveTo>
                      <a:pt x="269" y="175"/>
                    </a:moveTo>
                    <a:cubicBezTo>
                      <a:pt x="269" y="125"/>
                      <a:pt x="248" y="81"/>
                      <a:pt x="194" y="81"/>
                    </a:cubicBezTo>
                    <a:cubicBezTo>
                      <a:pt x="141" y="81"/>
                      <a:pt x="119" y="125"/>
                      <a:pt x="119" y="175"/>
                    </a:cubicBezTo>
                    <a:cubicBezTo>
                      <a:pt x="119" y="225"/>
                      <a:pt x="141" y="269"/>
                      <a:pt x="194" y="269"/>
                    </a:cubicBezTo>
                    <a:cubicBezTo>
                      <a:pt x="248" y="269"/>
                      <a:pt x="269" y="225"/>
                      <a:pt x="269" y="175"/>
                    </a:cubicBezTo>
                    <a:moveTo>
                      <a:pt x="0" y="175"/>
                    </a:moveTo>
                    <a:cubicBezTo>
                      <a:pt x="0" y="64"/>
                      <a:pt x="84" y="0"/>
                      <a:pt x="194" y="0"/>
                    </a:cubicBezTo>
                    <a:cubicBezTo>
                      <a:pt x="305" y="0"/>
                      <a:pt x="389" y="64"/>
                      <a:pt x="389" y="175"/>
                    </a:cubicBezTo>
                    <a:cubicBezTo>
                      <a:pt x="389" y="286"/>
                      <a:pt x="305" y="350"/>
                      <a:pt x="194" y="350"/>
                    </a:cubicBezTo>
                    <a:cubicBezTo>
                      <a:pt x="84" y="350"/>
                      <a:pt x="0" y="286"/>
                      <a:pt x="0" y="17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" name="Oval 8">
                <a:extLst>
                  <a:ext uri="{FF2B5EF4-FFF2-40B4-BE49-F238E27FC236}">
                    <a16:creationId xmlns:a16="http://schemas.microsoft.com/office/drawing/2014/main" id="{1A9FA535-7E8F-86FC-5A0B-E6A064508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3430" y="4766788"/>
                <a:ext cx="116486" cy="1169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41D47502-9A14-EB9C-CCF2-0C414B0BB4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21565" y="4363568"/>
                <a:ext cx="397397" cy="520155"/>
              </a:xfrm>
              <a:custGeom>
                <a:avLst/>
                <a:gdLst>
                  <a:gd name="T0" fmla="*/ 186 w 375"/>
                  <a:gd name="T1" fmla="*/ 228 h 489"/>
                  <a:gd name="T2" fmla="*/ 115 w 375"/>
                  <a:gd name="T3" fmla="*/ 315 h 489"/>
                  <a:gd name="T4" fmla="*/ 186 w 375"/>
                  <a:gd name="T5" fmla="*/ 401 h 489"/>
                  <a:gd name="T6" fmla="*/ 256 w 375"/>
                  <a:gd name="T7" fmla="*/ 311 h 489"/>
                  <a:gd name="T8" fmla="*/ 186 w 375"/>
                  <a:gd name="T9" fmla="*/ 228 h 489"/>
                  <a:gd name="T10" fmla="*/ 0 w 375"/>
                  <a:gd name="T11" fmla="*/ 0 h 489"/>
                  <a:gd name="T12" fmla="*/ 116 w 375"/>
                  <a:gd name="T13" fmla="*/ 0 h 489"/>
                  <a:gd name="T14" fmla="*/ 116 w 375"/>
                  <a:gd name="T15" fmla="*/ 190 h 489"/>
                  <a:gd name="T16" fmla="*/ 117 w 375"/>
                  <a:gd name="T17" fmla="*/ 190 h 489"/>
                  <a:gd name="T18" fmla="*/ 232 w 375"/>
                  <a:gd name="T19" fmla="*/ 139 h 489"/>
                  <a:gd name="T20" fmla="*/ 375 w 375"/>
                  <a:gd name="T21" fmla="*/ 308 h 489"/>
                  <a:gd name="T22" fmla="*/ 222 w 375"/>
                  <a:gd name="T23" fmla="*/ 489 h 489"/>
                  <a:gd name="T24" fmla="*/ 107 w 375"/>
                  <a:gd name="T25" fmla="*/ 422 h 489"/>
                  <a:gd name="T26" fmla="*/ 106 w 375"/>
                  <a:gd name="T27" fmla="*/ 422 h 489"/>
                  <a:gd name="T28" fmla="*/ 106 w 375"/>
                  <a:gd name="T29" fmla="*/ 482 h 489"/>
                  <a:gd name="T30" fmla="*/ 0 w 375"/>
                  <a:gd name="T31" fmla="*/ 482 h 489"/>
                  <a:gd name="T32" fmla="*/ 0 w 375"/>
                  <a:gd name="T3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5" h="489">
                    <a:moveTo>
                      <a:pt x="186" y="228"/>
                    </a:moveTo>
                    <a:cubicBezTo>
                      <a:pt x="143" y="228"/>
                      <a:pt x="115" y="265"/>
                      <a:pt x="115" y="315"/>
                    </a:cubicBezTo>
                    <a:cubicBezTo>
                      <a:pt x="115" y="364"/>
                      <a:pt x="147" y="401"/>
                      <a:pt x="186" y="401"/>
                    </a:cubicBezTo>
                    <a:cubicBezTo>
                      <a:pt x="229" y="401"/>
                      <a:pt x="256" y="364"/>
                      <a:pt x="256" y="311"/>
                    </a:cubicBezTo>
                    <a:cubicBezTo>
                      <a:pt x="256" y="267"/>
                      <a:pt x="231" y="228"/>
                      <a:pt x="186" y="228"/>
                    </a:cubicBezTo>
                    <a:moveTo>
                      <a:pt x="0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190"/>
                      <a:pt x="116" y="190"/>
                      <a:pt x="116" y="190"/>
                    </a:cubicBezTo>
                    <a:cubicBezTo>
                      <a:pt x="117" y="190"/>
                      <a:pt x="117" y="190"/>
                      <a:pt x="117" y="190"/>
                    </a:cubicBezTo>
                    <a:cubicBezTo>
                      <a:pt x="147" y="153"/>
                      <a:pt x="186" y="139"/>
                      <a:pt x="232" y="139"/>
                    </a:cubicBezTo>
                    <a:cubicBezTo>
                      <a:pt x="325" y="139"/>
                      <a:pt x="375" y="227"/>
                      <a:pt x="375" y="308"/>
                    </a:cubicBezTo>
                    <a:cubicBezTo>
                      <a:pt x="375" y="407"/>
                      <a:pt x="322" y="489"/>
                      <a:pt x="222" y="489"/>
                    </a:cubicBezTo>
                    <a:cubicBezTo>
                      <a:pt x="169" y="489"/>
                      <a:pt x="122" y="459"/>
                      <a:pt x="107" y="422"/>
                    </a:cubicBezTo>
                    <a:cubicBezTo>
                      <a:pt x="106" y="422"/>
                      <a:pt x="106" y="422"/>
                      <a:pt x="106" y="422"/>
                    </a:cubicBezTo>
                    <a:cubicBezTo>
                      <a:pt x="106" y="482"/>
                      <a:pt x="106" y="482"/>
                      <a:pt x="106" y="482"/>
                    </a:cubicBezTo>
                    <a:cubicBezTo>
                      <a:pt x="0" y="482"/>
                      <a:pt x="0" y="482"/>
                      <a:pt x="0" y="48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CA477725-2FF2-9902-28A8-EA1BC7AFE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8961" y="4511416"/>
                <a:ext cx="259854" cy="365139"/>
              </a:xfrm>
              <a:custGeom>
                <a:avLst/>
                <a:gdLst>
                  <a:gd name="T0" fmla="*/ 239 w 245"/>
                  <a:gd name="T1" fmla="*/ 101 h 343"/>
                  <a:gd name="T2" fmla="*/ 200 w 245"/>
                  <a:gd name="T3" fmla="*/ 97 h 343"/>
                  <a:gd name="T4" fmla="*/ 116 w 245"/>
                  <a:gd name="T5" fmla="*/ 201 h 343"/>
                  <a:gd name="T6" fmla="*/ 116 w 245"/>
                  <a:gd name="T7" fmla="*/ 343 h 343"/>
                  <a:gd name="T8" fmla="*/ 0 w 245"/>
                  <a:gd name="T9" fmla="*/ 343 h 343"/>
                  <a:gd name="T10" fmla="*/ 0 w 245"/>
                  <a:gd name="T11" fmla="*/ 8 h 343"/>
                  <a:gd name="T12" fmla="*/ 106 w 245"/>
                  <a:gd name="T13" fmla="*/ 8 h 343"/>
                  <a:gd name="T14" fmla="*/ 106 w 245"/>
                  <a:gd name="T15" fmla="*/ 70 h 343"/>
                  <a:gd name="T16" fmla="*/ 107 w 245"/>
                  <a:gd name="T17" fmla="*/ 70 h 343"/>
                  <a:gd name="T18" fmla="*/ 206 w 245"/>
                  <a:gd name="T19" fmla="*/ 0 h 343"/>
                  <a:gd name="T20" fmla="*/ 245 w 245"/>
                  <a:gd name="T21" fmla="*/ 4 h 343"/>
                  <a:gd name="T22" fmla="*/ 239 w 245"/>
                  <a:gd name="T23" fmla="*/ 101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5" h="343">
                    <a:moveTo>
                      <a:pt x="239" y="101"/>
                    </a:moveTo>
                    <a:cubicBezTo>
                      <a:pt x="226" y="97"/>
                      <a:pt x="213" y="97"/>
                      <a:pt x="200" y="97"/>
                    </a:cubicBezTo>
                    <a:cubicBezTo>
                      <a:pt x="146" y="97"/>
                      <a:pt x="116" y="136"/>
                      <a:pt x="116" y="201"/>
                    </a:cubicBezTo>
                    <a:cubicBezTo>
                      <a:pt x="116" y="343"/>
                      <a:pt x="116" y="343"/>
                      <a:pt x="116" y="343"/>
                    </a:cubicBezTo>
                    <a:cubicBezTo>
                      <a:pt x="0" y="343"/>
                      <a:pt x="0" y="343"/>
                      <a:pt x="0" y="34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06" y="8"/>
                      <a:pt x="106" y="8"/>
                      <a:pt x="106" y="8"/>
                    </a:cubicBezTo>
                    <a:cubicBezTo>
                      <a:pt x="106" y="70"/>
                      <a:pt x="106" y="70"/>
                      <a:pt x="106" y="70"/>
                    </a:cubicBezTo>
                    <a:cubicBezTo>
                      <a:pt x="107" y="70"/>
                      <a:pt x="107" y="70"/>
                      <a:pt x="107" y="70"/>
                    </a:cubicBezTo>
                    <a:cubicBezTo>
                      <a:pt x="127" y="27"/>
                      <a:pt x="156" y="0"/>
                      <a:pt x="206" y="0"/>
                    </a:cubicBezTo>
                    <a:cubicBezTo>
                      <a:pt x="219" y="0"/>
                      <a:pt x="233" y="2"/>
                      <a:pt x="245" y="4"/>
                    </a:cubicBezTo>
                    <a:lnTo>
                      <a:pt x="239" y="1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0108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BF86B-12F3-2E1E-3F96-7DC85FCD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7116506-2C25-1F11-82DB-78D2234C2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901731E9-311D-C5E6-E127-D782423696BE}"/>
              </a:ext>
            </a:extLst>
          </p:cNvPr>
          <p:cNvSpPr txBox="1"/>
          <p:nvPr/>
        </p:nvSpPr>
        <p:spPr>
          <a:xfrm>
            <a:off x="5591928" y="4054859"/>
            <a:ext cx="1067023" cy="369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latin typeface="Arial Black" panose="020B0A04020102020204" pitchFamily="34" charset="0"/>
                <a:cs typeface="Arial" panose="020B0604020202020204" pitchFamily="34" charset="0"/>
              </a:rPr>
              <a:t>DADO</a:t>
            </a:r>
          </a:p>
        </p:txBody>
      </p:sp>
      <p:sp>
        <p:nvSpPr>
          <p:cNvPr id="6" name="Elipse 7">
            <a:extLst>
              <a:ext uri="{FF2B5EF4-FFF2-40B4-BE49-F238E27FC236}">
                <a16:creationId xmlns:a16="http://schemas.microsoft.com/office/drawing/2014/main" id="{F2BB2798-F1B7-49F6-5C14-C39D7677E627}"/>
              </a:ext>
            </a:extLst>
          </p:cNvPr>
          <p:cNvSpPr/>
          <p:nvPr/>
        </p:nvSpPr>
        <p:spPr>
          <a:xfrm>
            <a:off x="4532511" y="214098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86" descr="User with solid fill">
            <a:extLst>
              <a:ext uri="{FF2B5EF4-FFF2-40B4-BE49-F238E27FC236}">
                <a16:creationId xmlns:a16="http://schemas.microsoft.com/office/drawing/2014/main" id="{53F5DA93-C0D1-16DC-A3B0-E3C6BB530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10" name="CaixaDeTexto 31">
            <a:extLst>
              <a:ext uri="{FF2B5EF4-FFF2-40B4-BE49-F238E27FC236}">
                <a16:creationId xmlns:a16="http://schemas.microsoft.com/office/drawing/2014/main" id="{173C2C55-FBD1-7C4D-E134-5FEE974FB3F9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12" name="CaixaDeTexto 28">
            <a:extLst>
              <a:ext uri="{FF2B5EF4-FFF2-40B4-BE49-F238E27FC236}">
                <a16:creationId xmlns:a16="http://schemas.microsoft.com/office/drawing/2014/main" id="{6BFA7785-56ED-7492-D0F4-017E770E2618}"/>
              </a:ext>
            </a:extLst>
          </p:cNvPr>
          <p:cNvSpPr txBox="1"/>
          <p:nvPr/>
        </p:nvSpPr>
        <p:spPr>
          <a:xfrm>
            <a:off x="7428209" y="230392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14" name="CaixaDeTexto 26">
            <a:extLst>
              <a:ext uri="{FF2B5EF4-FFF2-40B4-BE49-F238E27FC236}">
                <a16:creationId xmlns:a16="http://schemas.microsoft.com/office/drawing/2014/main" id="{E009ED1C-5FFE-F045-FC29-1D2B84985305}"/>
              </a:ext>
            </a:extLst>
          </p:cNvPr>
          <p:cNvSpPr txBox="1"/>
          <p:nvPr/>
        </p:nvSpPr>
        <p:spPr>
          <a:xfrm>
            <a:off x="3080452" y="5533184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16" name="CaixaDeTexto 24">
            <a:extLst>
              <a:ext uri="{FF2B5EF4-FFF2-40B4-BE49-F238E27FC236}">
                <a16:creationId xmlns:a16="http://schemas.microsoft.com/office/drawing/2014/main" id="{32962A17-B95B-0B81-DB1F-5F9D2783509E}"/>
              </a:ext>
            </a:extLst>
          </p:cNvPr>
          <p:cNvSpPr txBox="1"/>
          <p:nvPr/>
        </p:nvSpPr>
        <p:spPr>
          <a:xfrm>
            <a:off x="926586" y="3248210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18" name="CaixaDeTexto 22">
            <a:extLst>
              <a:ext uri="{FF2B5EF4-FFF2-40B4-BE49-F238E27FC236}">
                <a16:creationId xmlns:a16="http://schemas.microsoft.com/office/drawing/2014/main" id="{17E2E1FF-35EB-E16D-0207-C0A0E57A1D9B}"/>
              </a:ext>
            </a:extLst>
          </p:cNvPr>
          <p:cNvSpPr txBox="1"/>
          <p:nvPr/>
        </p:nvSpPr>
        <p:spPr>
          <a:xfrm>
            <a:off x="2572276" y="230392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0" name="CaixaDeTexto 20">
            <a:extLst>
              <a:ext uri="{FF2B5EF4-FFF2-40B4-BE49-F238E27FC236}">
                <a16:creationId xmlns:a16="http://schemas.microsoft.com/office/drawing/2014/main" id="{ADB0729C-8E7A-4EEF-5BFB-65B410C1F1A3}"/>
              </a:ext>
            </a:extLst>
          </p:cNvPr>
          <p:cNvSpPr txBox="1"/>
          <p:nvPr/>
        </p:nvSpPr>
        <p:spPr>
          <a:xfrm>
            <a:off x="612624" y="4262122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1E44C08E-1975-1C87-E9CE-64D989859FD8}"/>
              </a:ext>
            </a:extLst>
          </p:cNvPr>
          <p:cNvSpPr txBox="1"/>
          <p:nvPr/>
        </p:nvSpPr>
        <p:spPr>
          <a:xfrm>
            <a:off x="7986318" y="324821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 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27284612-5A4A-CE7F-FFBB-6AC7579AEA3C}"/>
              </a:ext>
            </a:extLst>
          </p:cNvPr>
          <p:cNvSpPr txBox="1"/>
          <p:nvPr/>
        </p:nvSpPr>
        <p:spPr>
          <a:xfrm>
            <a:off x="7717245" y="4288108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 personalizada, painel gerencial</a:t>
            </a:r>
          </a:p>
        </p:txBody>
      </p:sp>
      <p:pic>
        <p:nvPicPr>
          <p:cNvPr id="26" name="Gráfico 4" descr="Rede com preenchimento sólido">
            <a:extLst>
              <a:ext uri="{FF2B5EF4-FFF2-40B4-BE49-F238E27FC236}">
                <a16:creationId xmlns:a16="http://schemas.microsoft.com/office/drawing/2014/main" id="{C7441855-DF92-221F-3A85-32B2917D0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255524"/>
            <a:ext cx="570147" cy="570147"/>
          </a:xfrm>
          <a:prstGeom prst="rect">
            <a:avLst/>
          </a:prstGeom>
        </p:spPr>
      </p:pic>
      <p:sp>
        <p:nvSpPr>
          <p:cNvPr id="28" name="Estrela: 5 Pontas 8">
            <a:extLst>
              <a:ext uri="{FF2B5EF4-FFF2-40B4-BE49-F238E27FC236}">
                <a16:creationId xmlns:a16="http://schemas.microsoft.com/office/drawing/2014/main" id="{A6411411-F5E3-0E90-6904-85C12B1A6779}"/>
              </a:ext>
            </a:extLst>
          </p:cNvPr>
          <p:cNvSpPr/>
          <p:nvPr/>
        </p:nvSpPr>
        <p:spPr>
          <a:xfrm>
            <a:off x="7026673" y="2384430"/>
            <a:ext cx="423754" cy="423754"/>
          </a:xfrm>
          <a:prstGeom prst="star5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Gráfico 10" descr="Gráfico de barras com preenchimento sólido">
            <a:extLst>
              <a:ext uri="{FF2B5EF4-FFF2-40B4-BE49-F238E27FC236}">
                <a16:creationId xmlns:a16="http://schemas.microsoft.com/office/drawing/2014/main" id="{63323F13-DC1A-5E1B-0DF7-2946F6184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7589" y="4314117"/>
            <a:ext cx="483783" cy="483783"/>
          </a:xfrm>
          <a:prstGeom prst="rect">
            <a:avLst/>
          </a:prstGeom>
        </p:spPr>
      </p:pic>
      <p:pic>
        <p:nvPicPr>
          <p:cNvPr id="34" name="Gráfico 12" descr="Catálogo de endereços com preenchimento sólido">
            <a:extLst>
              <a:ext uri="{FF2B5EF4-FFF2-40B4-BE49-F238E27FC236}">
                <a16:creationId xmlns:a16="http://schemas.microsoft.com/office/drawing/2014/main" id="{805A6980-2008-E1AE-CB9F-2A51543E1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3303" y="5068941"/>
            <a:ext cx="456238" cy="456238"/>
          </a:xfrm>
          <a:prstGeom prst="rect">
            <a:avLst/>
          </a:prstGeom>
        </p:spPr>
      </p:pic>
      <p:pic>
        <p:nvPicPr>
          <p:cNvPr id="37" name="Graphic 88" descr="Cloud with solid fill">
            <a:extLst>
              <a:ext uri="{FF2B5EF4-FFF2-40B4-BE49-F238E27FC236}">
                <a16:creationId xmlns:a16="http://schemas.microsoft.com/office/drawing/2014/main" id="{59E17712-C7D9-0E06-5A35-29393FF37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9495" y="4288108"/>
            <a:ext cx="524171" cy="524171"/>
          </a:xfrm>
          <a:prstGeom prst="rect">
            <a:avLst/>
          </a:prstGeom>
        </p:spPr>
      </p:pic>
      <p:pic>
        <p:nvPicPr>
          <p:cNvPr id="38" name="Graphic 87" descr="Lock with solid fill">
            <a:extLst>
              <a:ext uri="{FF2B5EF4-FFF2-40B4-BE49-F238E27FC236}">
                <a16:creationId xmlns:a16="http://schemas.microsoft.com/office/drawing/2014/main" id="{8E242943-AA86-BA46-B2E4-F4CC4EB038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274517"/>
            <a:ext cx="532161" cy="532161"/>
          </a:xfrm>
          <a:prstGeom prst="rect">
            <a:avLst/>
          </a:prstGeom>
        </p:spPr>
      </p:pic>
      <p:pic>
        <p:nvPicPr>
          <p:cNvPr id="39" name="Gráfico 34" descr="Chave com preenchimento sólido">
            <a:extLst>
              <a:ext uri="{FF2B5EF4-FFF2-40B4-BE49-F238E27FC236}">
                <a16:creationId xmlns:a16="http://schemas.microsoft.com/office/drawing/2014/main" id="{82C9771A-4E7B-59F7-60B0-A9FDB7AB01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9028" y="2334222"/>
            <a:ext cx="524171" cy="524171"/>
          </a:xfrm>
          <a:prstGeom prst="rect">
            <a:avLst/>
          </a:prstGeom>
        </p:spPr>
      </p:pic>
      <p:pic>
        <p:nvPicPr>
          <p:cNvPr id="40" name="Graphic 4" descr="Database with solid fill">
            <a:extLst>
              <a:ext uri="{FF2B5EF4-FFF2-40B4-BE49-F238E27FC236}">
                <a16:creationId xmlns:a16="http://schemas.microsoft.com/office/drawing/2014/main" id="{1F8976D7-758C-B6F3-68C0-D0CDF7AD69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37337"/>
            <a:ext cx="1257132" cy="1257132"/>
          </a:xfrm>
          <a:prstGeom prst="rect">
            <a:avLst/>
          </a:prstGeom>
        </p:spPr>
      </p:pic>
      <p:pic>
        <p:nvPicPr>
          <p:cNvPr id="42" name="Graphic 41" descr="Brain with solid fill">
            <a:extLst>
              <a:ext uri="{FF2B5EF4-FFF2-40B4-BE49-F238E27FC236}">
                <a16:creationId xmlns:a16="http://schemas.microsoft.com/office/drawing/2014/main" id="{5FB8F739-1469-FB71-557A-FA55C7D9A9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96446" y="5068941"/>
            <a:ext cx="456238" cy="456238"/>
          </a:xfrm>
          <a:prstGeom prst="rect">
            <a:avLst/>
          </a:prstGeom>
        </p:spPr>
      </p:pic>
      <p:sp>
        <p:nvSpPr>
          <p:cNvPr id="43" name="CaixaDeTexto 26">
            <a:extLst>
              <a:ext uri="{FF2B5EF4-FFF2-40B4-BE49-F238E27FC236}">
                <a16:creationId xmlns:a16="http://schemas.microsoft.com/office/drawing/2014/main" id="{60395355-9CA2-90EF-EDB8-2D5E3C7C9560}"/>
              </a:ext>
            </a:extLst>
          </p:cNvPr>
          <p:cNvSpPr txBox="1"/>
          <p:nvPr/>
        </p:nvSpPr>
        <p:spPr>
          <a:xfrm>
            <a:off x="6474894" y="5533184"/>
            <a:ext cx="396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Artificial</a:t>
            </a:r>
          </a:p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recomendação, visão computacional, predição</a:t>
            </a:r>
          </a:p>
        </p:txBody>
      </p:sp>
    </p:spTree>
    <p:extLst>
      <p:ext uri="{BB962C8B-B14F-4D97-AF65-F5344CB8AC3E}">
        <p14:creationId xmlns:p14="http://schemas.microsoft.com/office/powerpoint/2010/main" val="42595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09F814-B397-9228-1EF3-058DBFD10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transporte terrestre</a:t>
            </a: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3DA020D3-6FBE-D55B-B8AF-D9C8D8DB84F5}"/>
              </a:ext>
            </a:extLst>
          </p:cNvPr>
          <p:cNvSpPr txBox="1"/>
          <p:nvPr/>
        </p:nvSpPr>
        <p:spPr>
          <a:xfrm>
            <a:off x="5650041" y="4062117"/>
            <a:ext cx="950785" cy="391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err="1">
                <a:latin typeface="Arial Black" panose="020B0A04020102020204" pitchFamily="34" charset="0"/>
                <a:cs typeface="Arial" panose="020B0604020202020204" pitchFamily="34" charset="0"/>
              </a:rPr>
              <a:t>Carro</a:t>
            </a:r>
            <a:endParaRPr lang="en-US" sz="220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áfico 5" descr="Carro com preenchimento sólido">
            <a:extLst>
              <a:ext uri="{FF2B5EF4-FFF2-40B4-BE49-F238E27FC236}">
                <a16:creationId xmlns:a16="http://schemas.microsoft.com/office/drawing/2014/main" id="{8A9B62D7-F245-418A-B266-E4E38FCE4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234" y="2874093"/>
            <a:ext cx="1494399" cy="149439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68CBE411-5CE6-DB44-903C-A5A862F5A648}"/>
              </a:ext>
            </a:extLst>
          </p:cNvPr>
          <p:cNvSpPr/>
          <p:nvPr/>
        </p:nvSpPr>
        <p:spPr>
          <a:xfrm>
            <a:off x="4532511" y="216130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86" descr="User with solid fill">
            <a:extLst>
              <a:ext uri="{FF2B5EF4-FFF2-40B4-BE49-F238E27FC236}">
                <a16:creationId xmlns:a16="http://schemas.microsoft.com/office/drawing/2014/main" id="{DB624317-69C5-4781-4780-1DB6FA6B9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4F3C6DB9-E64F-8966-307C-5AA8D54CFBD6}"/>
              </a:ext>
            </a:extLst>
          </p:cNvPr>
          <p:cNvSpPr txBox="1"/>
          <p:nvPr/>
        </p:nvSpPr>
        <p:spPr>
          <a:xfrm>
            <a:off x="6306158" y="1604706"/>
            <a:ext cx="1800027" cy="531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286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75F5AC8-0D26-7A68-449B-17319562E8BF}"/>
              </a:ext>
            </a:extLst>
          </p:cNvPr>
          <p:cNvSpPr txBox="1"/>
          <p:nvPr/>
        </p:nvSpPr>
        <p:spPr>
          <a:xfrm>
            <a:off x="7560289" y="2486800"/>
            <a:ext cx="2368363" cy="531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286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Abastecimento</a:t>
            </a:r>
          </a:p>
          <a:p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Postos de gasolina, recarregadores</a:t>
            </a:r>
          </a:p>
        </p:txBody>
      </p:sp>
      <p:pic>
        <p:nvPicPr>
          <p:cNvPr id="30" name="Gráfico 29" descr="Barril de petróleo com preenchimento sólido">
            <a:extLst>
              <a:ext uri="{FF2B5EF4-FFF2-40B4-BE49-F238E27FC236}">
                <a16:creationId xmlns:a16="http://schemas.microsoft.com/office/drawing/2014/main" id="{419F237A-6709-99E7-950D-B7151242D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2508" y="2530041"/>
            <a:ext cx="445132" cy="445133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6A89B8DE-4C2A-9C10-8F07-E7552C9EE987}"/>
              </a:ext>
            </a:extLst>
          </p:cNvPr>
          <p:cNvSpPr txBox="1"/>
          <p:nvPr/>
        </p:nvSpPr>
        <p:spPr>
          <a:xfrm>
            <a:off x="5275388" y="5617595"/>
            <a:ext cx="1657214" cy="531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>
                <a:solidFill>
                  <a:srgbClr val="286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Regulação</a:t>
            </a:r>
          </a:p>
          <a:p>
            <a:pPr algn="ctr"/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Leis, decretos, portarias</a:t>
            </a:r>
          </a:p>
        </p:txBody>
      </p:sp>
      <p:pic>
        <p:nvPicPr>
          <p:cNvPr id="28" name="Gráfico 27" descr="Martelo com preenchimento sólido">
            <a:extLst>
              <a:ext uri="{FF2B5EF4-FFF2-40B4-BE49-F238E27FC236}">
                <a16:creationId xmlns:a16="http://schemas.microsoft.com/office/drawing/2014/main" id="{3A0723B8-5F51-0023-2742-CB0FCBF500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2867" y="5164770"/>
            <a:ext cx="445132" cy="445132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3F5FCAB-17B6-2ACA-F9D2-7269D519014F}"/>
              </a:ext>
            </a:extLst>
          </p:cNvPr>
          <p:cNvSpPr txBox="1"/>
          <p:nvPr/>
        </p:nvSpPr>
        <p:spPr>
          <a:xfrm>
            <a:off x="2813264" y="3492079"/>
            <a:ext cx="1437164" cy="531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rgbClr val="286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Sinalização</a:t>
            </a:r>
          </a:p>
          <a:p>
            <a:pPr algn="r"/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Semáforos, placas</a:t>
            </a:r>
          </a:p>
        </p:txBody>
      </p:sp>
      <p:pic>
        <p:nvPicPr>
          <p:cNvPr id="26" name="Gráfico 25" descr="Semáforo com preenchimento sólido">
            <a:extLst>
              <a:ext uri="{FF2B5EF4-FFF2-40B4-BE49-F238E27FC236}">
                <a16:creationId xmlns:a16="http://schemas.microsoft.com/office/drawing/2014/main" id="{373E087D-6E39-09DA-5C83-595DB703D1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3398" y="3535320"/>
            <a:ext cx="445132" cy="44513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E88AE01-5D74-C178-85EE-243CCCB98863}"/>
              </a:ext>
            </a:extLst>
          </p:cNvPr>
          <p:cNvSpPr txBox="1"/>
          <p:nvPr/>
        </p:nvSpPr>
        <p:spPr>
          <a:xfrm>
            <a:off x="2934204" y="2486800"/>
            <a:ext cx="1687816" cy="531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rgbClr val="286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Rodovias</a:t>
            </a:r>
          </a:p>
          <a:p>
            <a:pPr algn="r"/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Estradas, recapeamento</a:t>
            </a:r>
          </a:p>
        </p:txBody>
      </p:sp>
      <p:pic>
        <p:nvPicPr>
          <p:cNvPr id="24" name="Gráfico 23" descr="Garfo na estrada com preenchimento sólido">
            <a:extLst>
              <a:ext uri="{FF2B5EF4-FFF2-40B4-BE49-F238E27FC236}">
                <a16:creationId xmlns:a16="http://schemas.microsoft.com/office/drawing/2014/main" id="{7D8AAD53-5308-E730-01AA-70F1030CD6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4725" y="2530041"/>
            <a:ext cx="445132" cy="44513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16F9D61D-EF40-7F42-0B90-E1D4D150E20F}"/>
              </a:ext>
            </a:extLst>
          </p:cNvPr>
          <p:cNvSpPr txBox="1"/>
          <p:nvPr/>
        </p:nvSpPr>
        <p:spPr>
          <a:xfrm>
            <a:off x="1132117" y="4575085"/>
            <a:ext cx="346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>
                <a:solidFill>
                  <a:srgbClr val="286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Fiscalização</a:t>
            </a:r>
          </a:p>
          <a:p>
            <a:pPr algn="r"/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Guardas de trânsito, barreiras eletrônicas</a:t>
            </a:r>
            <a:endParaRPr lang="pt-BR" sz="12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áfico 21" descr="Policial mulher com preenchimento sólido">
            <a:extLst>
              <a:ext uri="{FF2B5EF4-FFF2-40B4-BE49-F238E27FC236}">
                <a16:creationId xmlns:a16="http://schemas.microsoft.com/office/drawing/2014/main" id="{6F4B944F-039F-0CBF-829D-CFF02EC77E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2315" y="4644906"/>
            <a:ext cx="445132" cy="44513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E549DDC-87DB-43AD-27FC-11BAA257AC44}"/>
              </a:ext>
            </a:extLst>
          </p:cNvPr>
          <p:cNvSpPr txBox="1"/>
          <p:nvPr/>
        </p:nvSpPr>
        <p:spPr>
          <a:xfrm>
            <a:off x="7986318" y="3492079"/>
            <a:ext cx="1695103" cy="531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286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Educação </a:t>
            </a:r>
          </a:p>
          <a:p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Auto escola, campanhas</a:t>
            </a:r>
          </a:p>
        </p:txBody>
      </p:sp>
      <p:pic>
        <p:nvPicPr>
          <p:cNvPr id="20" name="Gráfico 19" descr="Chapéu de formatura com preenchimento sólido">
            <a:extLst>
              <a:ext uri="{FF2B5EF4-FFF2-40B4-BE49-F238E27FC236}">
                <a16:creationId xmlns:a16="http://schemas.microsoft.com/office/drawing/2014/main" id="{826AA1AD-E0DF-4216-43F5-C8753476C8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55907" y="3513063"/>
            <a:ext cx="489645" cy="48964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8202B80-DABC-B5B8-3AB5-8C84C2873BD1}"/>
              </a:ext>
            </a:extLst>
          </p:cNvPr>
          <p:cNvSpPr txBox="1"/>
          <p:nvPr/>
        </p:nvSpPr>
        <p:spPr>
          <a:xfrm>
            <a:off x="7625549" y="4601665"/>
            <a:ext cx="1543545" cy="531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286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Concessões</a:t>
            </a:r>
          </a:p>
          <a:p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Licitações, pedágios</a:t>
            </a:r>
          </a:p>
        </p:txBody>
      </p:sp>
      <p:pic>
        <p:nvPicPr>
          <p:cNvPr id="18" name="Gráfico 17" descr="Lista com preenchimento sólido">
            <a:extLst>
              <a:ext uri="{FF2B5EF4-FFF2-40B4-BE49-F238E27FC236}">
                <a16:creationId xmlns:a16="http://schemas.microsoft.com/office/drawing/2014/main" id="{881B3097-CC7A-1342-5A36-A16CC8A71C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27671" y="4644906"/>
            <a:ext cx="445133" cy="4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/>
      <p:bldP spid="29" grpId="0"/>
      <p:bldP spid="27" grpId="0"/>
      <p:bldP spid="25" grpId="0"/>
      <p:bldP spid="23" grpId="0"/>
      <p:bldP spid="21" grpId="0"/>
      <p:bldP spid="19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EAD902C-8CAD-4D69-016C-6EF474882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60CFBC-D724-F67A-FA1A-9781DD48C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CD001FF4-FEED-825C-788C-96FA231E23BF}"/>
              </a:ext>
            </a:extLst>
          </p:cNvPr>
          <p:cNvSpPr txBox="1"/>
          <p:nvPr/>
        </p:nvSpPr>
        <p:spPr>
          <a:xfrm>
            <a:off x="5414345" y="4105659"/>
            <a:ext cx="1422184" cy="640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Base de</a:t>
            </a:r>
            <a:b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DCFC1EB-4E89-FD29-B4D1-4C9EDCCCA4F1}"/>
              </a:ext>
            </a:extLst>
          </p:cNvPr>
          <p:cNvSpPr/>
          <p:nvPr/>
        </p:nvSpPr>
        <p:spPr>
          <a:xfrm>
            <a:off x="4532511" y="216130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86" descr="User with solid fill">
            <a:extLst>
              <a:ext uri="{FF2B5EF4-FFF2-40B4-BE49-F238E27FC236}">
                <a16:creationId xmlns:a16="http://schemas.microsoft.com/office/drawing/2014/main" id="{178FB5F4-8D6B-757B-688D-F683D8EC9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EADFE173-09CD-D425-63EC-A05424CBD80D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D2E47FA-C2D3-6C93-2D17-40FA7C5C31E0}"/>
              </a:ext>
            </a:extLst>
          </p:cNvPr>
          <p:cNvSpPr txBox="1"/>
          <p:nvPr/>
        </p:nvSpPr>
        <p:spPr>
          <a:xfrm>
            <a:off x="7560289" y="248680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70C9DCA-BE0A-5BB9-5F3E-434D14D9CFFA}"/>
              </a:ext>
            </a:extLst>
          </p:cNvPr>
          <p:cNvSpPr txBox="1"/>
          <p:nvPr/>
        </p:nvSpPr>
        <p:spPr>
          <a:xfrm>
            <a:off x="4724450" y="5617595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ct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94C8950-3885-9F04-DFA2-85F26015EC04}"/>
              </a:ext>
            </a:extLst>
          </p:cNvPr>
          <p:cNvSpPr txBox="1"/>
          <p:nvPr/>
        </p:nvSpPr>
        <p:spPr>
          <a:xfrm>
            <a:off x="875786" y="3492079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74B7A5F-E934-DADC-4ADA-1BE965017750}"/>
              </a:ext>
            </a:extLst>
          </p:cNvPr>
          <p:cNvSpPr txBox="1"/>
          <p:nvPr/>
        </p:nvSpPr>
        <p:spPr>
          <a:xfrm>
            <a:off x="2502529" y="24868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009F1A-434B-67C4-52BE-6AC5BE53A992}"/>
              </a:ext>
            </a:extLst>
          </p:cNvPr>
          <p:cNvSpPr txBox="1"/>
          <p:nvPr/>
        </p:nvSpPr>
        <p:spPr>
          <a:xfrm>
            <a:off x="731687" y="4575085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2FD64C-0E39-4015-21E6-F7BA41267900}"/>
              </a:ext>
            </a:extLst>
          </p:cNvPr>
          <p:cNvSpPr txBox="1"/>
          <p:nvPr/>
        </p:nvSpPr>
        <p:spPr>
          <a:xfrm>
            <a:off x="7986318" y="3492079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 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8794CC2-EDBF-A707-DE2F-357D32EF35AC}"/>
              </a:ext>
            </a:extLst>
          </p:cNvPr>
          <p:cNvSpPr txBox="1"/>
          <p:nvPr/>
        </p:nvSpPr>
        <p:spPr>
          <a:xfrm>
            <a:off x="7625549" y="4601665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Análise, estatísticas, projeções, painel gerencial</a:t>
            </a:r>
          </a:p>
        </p:txBody>
      </p:sp>
      <p:pic>
        <p:nvPicPr>
          <p:cNvPr id="5" name="Gráfico 4" descr="Rede com preenchimento sólido">
            <a:extLst>
              <a:ext uri="{FF2B5EF4-FFF2-40B4-BE49-F238E27FC236}">
                <a16:creationId xmlns:a16="http://schemas.microsoft.com/office/drawing/2014/main" id="{F1BC0CC1-64F0-C1B7-7E9A-C93F6B5CC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476392"/>
            <a:ext cx="570147" cy="570147"/>
          </a:xfrm>
          <a:prstGeom prst="rect">
            <a:avLst/>
          </a:prstGeom>
        </p:spPr>
      </p:pic>
      <p:sp>
        <p:nvSpPr>
          <p:cNvPr id="9" name="Estrela: 5 Pontas 8">
            <a:extLst>
              <a:ext uri="{FF2B5EF4-FFF2-40B4-BE49-F238E27FC236}">
                <a16:creationId xmlns:a16="http://schemas.microsoft.com/office/drawing/2014/main" id="{6FE54069-9C41-3DE7-9A29-995966048620}"/>
              </a:ext>
            </a:extLst>
          </p:cNvPr>
          <p:cNvSpPr/>
          <p:nvPr/>
        </p:nvSpPr>
        <p:spPr>
          <a:xfrm>
            <a:off x="7158753" y="2519508"/>
            <a:ext cx="423754" cy="423754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Gráfico 10" descr="Gráfico de barras com preenchimento sólido">
            <a:extLst>
              <a:ext uri="{FF2B5EF4-FFF2-40B4-BE49-F238E27FC236}">
                <a16:creationId xmlns:a16="http://schemas.microsoft.com/office/drawing/2014/main" id="{2FF07DF5-9958-BA22-6E19-B84F909A7D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7383" y="4639208"/>
            <a:ext cx="483783" cy="483783"/>
          </a:xfrm>
          <a:prstGeom prst="rect">
            <a:avLst/>
          </a:prstGeom>
        </p:spPr>
      </p:pic>
      <p:pic>
        <p:nvPicPr>
          <p:cNvPr id="13" name="Gráfico 12" descr="Catálogo de endereços com preenchimento sólido">
            <a:extLst>
              <a:ext uri="{FF2B5EF4-FFF2-40B4-BE49-F238E27FC236}">
                <a16:creationId xmlns:a16="http://schemas.microsoft.com/office/drawing/2014/main" id="{2AF11CCB-10D3-E658-ACB4-22C37C7A7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97314" y="5185618"/>
            <a:ext cx="456238" cy="456238"/>
          </a:xfrm>
          <a:prstGeom prst="rect">
            <a:avLst/>
          </a:prstGeom>
        </p:spPr>
      </p:pic>
      <p:pic>
        <p:nvPicPr>
          <p:cNvPr id="15" name="Graphic 88" descr="Cloud with solid fill">
            <a:extLst>
              <a:ext uri="{FF2B5EF4-FFF2-40B4-BE49-F238E27FC236}">
                <a16:creationId xmlns:a16="http://schemas.microsoft.com/office/drawing/2014/main" id="{2B5A40D2-2871-5B98-D8D6-F4428519E7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106" y="4592089"/>
            <a:ext cx="524171" cy="524171"/>
          </a:xfrm>
          <a:prstGeom prst="rect">
            <a:avLst/>
          </a:prstGeom>
        </p:spPr>
      </p:pic>
      <p:pic>
        <p:nvPicPr>
          <p:cNvPr id="33" name="Graphic 87" descr="Lock with solid fill">
            <a:extLst>
              <a:ext uri="{FF2B5EF4-FFF2-40B4-BE49-F238E27FC236}">
                <a16:creationId xmlns:a16="http://schemas.microsoft.com/office/drawing/2014/main" id="{93F98039-0021-063B-A966-85A487273A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451380"/>
            <a:ext cx="532161" cy="532161"/>
          </a:xfrm>
          <a:prstGeom prst="rect">
            <a:avLst/>
          </a:prstGeom>
        </p:spPr>
      </p:pic>
      <p:pic>
        <p:nvPicPr>
          <p:cNvPr id="35" name="Gráfico 34" descr="Chave com preenchimento sólido">
            <a:extLst>
              <a:ext uri="{FF2B5EF4-FFF2-40B4-BE49-F238E27FC236}">
                <a16:creationId xmlns:a16="http://schemas.microsoft.com/office/drawing/2014/main" id="{101CCDEB-E698-F4B3-43A1-E18BC537FD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7428" y="2524587"/>
            <a:ext cx="524171" cy="524171"/>
          </a:xfrm>
          <a:prstGeom prst="rect">
            <a:avLst/>
          </a:prstGeom>
        </p:spPr>
      </p:pic>
      <p:pic>
        <p:nvPicPr>
          <p:cNvPr id="36" name="Graphic 4" descr="Database with solid fill">
            <a:extLst>
              <a:ext uri="{FF2B5EF4-FFF2-40B4-BE49-F238E27FC236}">
                <a16:creationId xmlns:a16="http://schemas.microsoft.com/office/drawing/2014/main" id="{C1CF05D2-0BCA-2893-3869-79A4485DA9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67817"/>
            <a:ext cx="1257132" cy="12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4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243376-B1B9-B8F3-9609-8193804AE8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latin typeface="Arial Black" panose="020B0A04020102020204" pitchFamily="34" charset="0"/>
              </a:rPr>
              <a:t>Catálogo</a:t>
            </a:r>
            <a:r>
              <a:rPr lang="pt-BR"/>
              <a:t>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70480B-AD0C-4574-24FE-E1BD190ED2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5798" y="1694530"/>
            <a:ext cx="6226813" cy="2369470"/>
          </a:xfrm>
        </p:spPr>
        <p:txBody>
          <a:bodyPr/>
          <a:lstStyle/>
          <a:p>
            <a:pPr marL="0" indent="0">
              <a:spcAft>
                <a:spcPts val="500"/>
              </a:spcAft>
              <a:buNone/>
            </a:pPr>
            <a:r>
              <a:rPr lang="pt-BR" sz="2000" err="1">
                <a:latin typeface="Arial Black" panose="020B0A04020102020204" pitchFamily="34" charset="0"/>
              </a:rPr>
              <a:t>Encontrabilidade</a:t>
            </a:r>
            <a:endParaRPr lang="pt-BR" sz="2000">
              <a:latin typeface="Arial Black" panose="020B0A04020102020204" pitchFamily="34" charset="0"/>
            </a:endParaRPr>
          </a:p>
          <a:p>
            <a:pPr>
              <a:spcAft>
                <a:spcPts val="500"/>
              </a:spcAft>
            </a:pPr>
            <a:r>
              <a:rPr lang="pt-BR" sz="2000"/>
              <a:t>Descobrir que o dado existe;</a:t>
            </a:r>
          </a:p>
          <a:p>
            <a:pPr>
              <a:spcAft>
                <a:spcPts val="500"/>
              </a:spcAft>
            </a:pPr>
            <a:r>
              <a:rPr lang="pt-BR" sz="2000"/>
              <a:t>Definir claramente o responsável pelo dado;</a:t>
            </a:r>
          </a:p>
          <a:p>
            <a:pPr>
              <a:spcAft>
                <a:spcPts val="500"/>
              </a:spcAft>
            </a:pPr>
            <a:r>
              <a:rPr lang="pt-BR" sz="2000"/>
              <a:t>Entender o significado correto do dado;</a:t>
            </a:r>
          </a:p>
          <a:p>
            <a:pPr>
              <a:spcAft>
                <a:spcPts val="500"/>
              </a:spcAft>
            </a:pPr>
            <a:r>
              <a:rPr lang="pt-BR" sz="2000"/>
              <a:t>Identificar possibilidades de integração;</a:t>
            </a:r>
          </a:p>
          <a:p>
            <a:pPr>
              <a:spcAft>
                <a:spcPts val="500"/>
              </a:spcAft>
            </a:pPr>
            <a:r>
              <a:rPr lang="pt-BR" sz="2000"/>
              <a:t>Dar transparência ao titular dos dados.</a:t>
            </a:r>
          </a:p>
          <a:p>
            <a:pPr>
              <a:spcAft>
                <a:spcPts val="500"/>
              </a:spcAft>
            </a:pPr>
            <a:endParaRPr lang="pt-BR" sz="20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D2ABD1A-560A-F556-385D-70BBBA57AF70}"/>
              </a:ext>
            </a:extLst>
          </p:cNvPr>
          <p:cNvSpPr/>
          <p:nvPr/>
        </p:nvSpPr>
        <p:spPr>
          <a:xfrm>
            <a:off x="760716" y="4239783"/>
            <a:ext cx="1710813" cy="11080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16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90000"/>
              </a:lnSpc>
            </a:pPr>
            <a:r>
              <a:rPr lang="pt-B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 de Catalogação</a:t>
            </a:r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1A5AF39-8903-12B4-2142-E0DA2C795EED}"/>
              </a:ext>
            </a:extLst>
          </p:cNvPr>
          <p:cNvSpPr/>
          <p:nvPr/>
        </p:nvSpPr>
        <p:spPr>
          <a:xfrm>
            <a:off x="3011257" y="4239782"/>
            <a:ext cx="1710813" cy="11080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16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pt-B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Central</a:t>
            </a:r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34CBB231-C5AB-37AA-2494-651A563C0E57}"/>
              </a:ext>
            </a:extLst>
          </p:cNvPr>
          <p:cNvSpPr/>
          <p:nvPr/>
        </p:nvSpPr>
        <p:spPr>
          <a:xfrm>
            <a:off x="5261798" y="4239781"/>
            <a:ext cx="1710813" cy="1108068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pt-BR" sz="16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pt-B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 </a:t>
            </a:r>
            <a:br>
              <a:rPr lang="pt-B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 dados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31">
            <a:extLst>
              <a:ext uri="{FF2B5EF4-FFF2-40B4-BE49-F238E27FC236}">
                <a16:creationId xmlns:a16="http://schemas.microsoft.com/office/drawing/2014/main" id="{97BB04B0-50FE-1A38-7D2E-7F86C31E2780}"/>
              </a:ext>
            </a:extLst>
          </p:cNvPr>
          <p:cNvCxnSpPr>
            <a:cxnSpLocks/>
          </p:cNvCxnSpPr>
          <p:nvPr/>
        </p:nvCxnSpPr>
        <p:spPr>
          <a:xfrm flipV="1">
            <a:off x="2524127" y="4793816"/>
            <a:ext cx="405505" cy="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32">
            <a:extLst>
              <a:ext uri="{FF2B5EF4-FFF2-40B4-BE49-F238E27FC236}">
                <a16:creationId xmlns:a16="http://schemas.microsoft.com/office/drawing/2014/main" id="{CD83A223-F1C6-D2D0-6E75-51539C11601C}"/>
              </a:ext>
            </a:extLst>
          </p:cNvPr>
          <p:cNvCxnSpPr>
            <a:cxnSpLocks/>
          </p:cNvCxnSpPr>
          <p:nvPr/>
        </p:nvCxnSpPr>
        <p:spPr>
          <a:xfrm flipV="1">
            <a:off x="4774668" y="4793815"/>
            <a:ext cx="405505" cy="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8">
            <a:extLst>
              <a:ext uri="{FF2B5EF4-FFF2-40B4-BE49-F238E27FC236}">
                <a16:creationId xmlns:a16="http://schemas.microsoft.com/office/drawing/2014/main" id="{3DD485AF-F955-6F39-5B8C-08DA3D29772B}"/>
              </a:ext>
            </a:extLst>
          </p:cNvPr>
          <p:cNvSpPr txBox="1"/>
          <p:nvPr/>
        </p:nvSpPr>
        <p:spPr>
          <a:xfrm>
            <a:off x="760716" y="5405905"/>
            <a:ext cx="1710813" cy="4247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Definido </a:t>
            </a:r>
          </a:p>
          <a:p>
            <a:pPr algn="ctr">
              <a:lnSpc>
                <a:spcPct val="90000"/>
              </a:lnSpc>
            </a:pPr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(padrão internacional)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id="{17D9E3FC-98DF-476B-20CE-E60605D2F724}"/>
              </a:ext>
            </a:extLst>
          </p:cNvPr>
          <p:cNvSpPr txBox="1"/>
          <p:nvPr/>
        </p:nvSpPr>
        <p:spPr>
          <a:xfrm>
            <a:off x="3011257" y="5405905"/>
            <a:ext cx="1710813" cy="5909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Desenvolvido em parceria com a CGU (portal de dados abertos)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40">
            <a:extLst>
              <a:ext uri="{FF2B5EF4-FFF2-40B4-BE49-F238E27FC236}">
                <a16:creationId xmlns:a16="http://schemas.microsoft.com/office/drawing/2014/main" id="{AC584DE4-6C3C-0271-E4DA-5ABE8B872D76}"/>
              </a:ext>
            </a:extLst>
          </p:cNvPr>
          <p:cNvSpPr txBox="1"/>
          <p:nvPr/>
        </p:nvSpPr>
        <p:spPr>
          <a:xfrm>
            <a:off x="5261798" y="5405905"/>
            <a:ext cx="1710813" cy="2585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Piloto em andamento</a:t>
            </a:r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9A2C2C1-EDAA-CF93-7A40-0B5B86EE6C8B}"/>
              </a:ext>
            </a:extLst>
          </p:cNvPr>
          <p:cNvSpPr/>
          <p:nvPr/>
        </p:nvSpPr>
        <p:spPr>
          <a:xfrm>
            <a:off x="7852032" y="0"/>
            <a:ext cx="4339968" cy="650383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Foto preta e branca de uma estação&#10;&#10;Descrição gerada automaticamente">
            <a:extLst>
              <a:ext uri="{FF2B5EF4-FFF2-40B4-BE49-F238E27FC236}">
                <a16:creationId xmlns:a16="http://schemas.microsoft.com/office/drawing/2014/main" id="{6C1B2122-50E0-165A-99BB-957D9D673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0" r="8904"/>
          <a:stretch/>
        </p:blipFill>
        <p:spPr>
          <a:xfrm>
            <a:off x="8096258" y="753368"/>
            <a:ext cx="3851516" cy="2614658"/>
          </a:xfrm>
          <a:prstGeom prst="rect">
            <a:avLst/>
          </a:prstGeom>
        </p:spPr>
      </p:pic>
      <p:pic>
        <p:nvPicPr>
          <p:cNvPr id="15" name="Imagem 38">
            <a:extLst>
              <a:ext uri="{FF2B5EF4-FFF2-40B4-BE49-F238E27FC236}">
                <a16:creationId xmlns:a16="http://schemas.microsoft.com/office/drawing/2014/main" id="{4B8CCF03-38D9-C58B-E383-69F27B8BC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9" t="12608" r="7089"/>
          <a:stretch/>
        </p:blipFill>
        <p:spPr>
          <a:xfrm>
            <a:off x="8096259" y="3609100"/>
            <a:ext cx="3851514" cy="26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058C6-F1D6-5746-4831-3ABC3CC8F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AB1E6E8-E297-59A0-5016-C9CACBFB8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B6531D8A-0D79-5828-0D3A-5DF83286913F}"/>
              </a:ext>
            </a:extLst>
          </p:cNvPr>
          <p:cNvSpPr txBox="1"/>
          <p:nvPr/>
        </p:nvSpPr>
        <p:spPr>
          <a:xfrm>
            <a:off x="5591928" y="4054859"/>
            <a:ext cx="1067023" cy="369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latin typeface="Arial Black" panose="020B0A04020102020204" pitchFamily="34" charset="0"/>
                <a:cs typeface="Arial" panose="020B0604020202020204" pitchFamily="34" charset="0"/>
              </a:rPr>
              <a:t>DADO</a:t>
            </a:r>
          </a:p>
        </p:txBody>
      </p:sp>
      <p:sp>
        <p:nvSpPr>
          <p:cNvPr id="6" name="Elipse 7">
            <a:extLst>
              <a:ext uri="{FF2B5EF4-FFF2-40B4-BE49-F238E27FC236}">
                <a16:creationId xmlns:a16="http://schemas.microsoft.com/office/drawing/2014/main" id="{F87A9C86-9355-95ED-96F4-3C4C12DAC429}"/>
              </a:ext>
            </a:extLst>
          </p:cNvPr>
          <p:cNvSpPr/>
          <p:nvPr/>
        </p:nvSpPr>
        <p:spPr>
          <a:xfrm>
            <a:off x="4532511" y="214098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86" descr="User with solid fill">
            <a:extLst>
              <a:ext uri="{FF2B5EF4-FFF2-40B4-BE49-F238E27FC236}">
                <a16:creationId xmlns:a16="http://schemas.microsoft.com/office/drawing/2014/main" id="{30BC607D-BB0B-C9CF-678D-997B243E2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10" name="CaixaDeTexto 31">
            <a:extLst>
              <a:ext uri="{FF2B5EF4-FFF2-40B4-BE49-F238E27FC236}">
                <a16:creationId xmlns:a16="http://schemas.microsoft.com/office/drawing/2014/main" id="{6DEDFD37-3AD3-E083-0A9C-3B1D985935B9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12" name="CaixaDeTexto 28">
            <a:extLst>
              <a:ext uri="{FF2B5EF4-FFF2-40B4-BE49-F238E27FC236}">
                <a16:creationId xmlns:a16="http://schemas.microsoft.com/office/drawing/2014/main" id="{6ECC184E-0F76-108F-F47F-6D06CBB9571A}"/>
              </a:ext>
            </a:extLst>
          </p:cNvPr>
          <p:cNvSpPr txBox="1"/>
          <p:nvPr/>
        </p:nvSpPr>
        <p:spPr>
          <a:xfrm>
            <a:off x="7428209" y="230392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14" name="CaixaDeTexto 26">
            <a:extLst>
              <a:ext uri="{FF2B5EF4-FFF2-40B4-BE49-F238E27FC236}">
                <a16:creationId xmlns:a16="http://schemas.microsoft.com/office/drawing/2014/main" id="{139AA719-A214-BC36-0067-C7F4ED5A3F89}"/>
              </a:ext>
            </a:extLst>
          </p:cNvPr>
          <p:cNvSpPr txBox="1"/>
          <p:nvPr/>
        </p:nvSpPr>
        <p:spPr>
          <a:xfrm>
            <a:off x="3080452" y="5533184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16" name="CaixaDeTexto 24">
            <a:extLst>
              <a:ext uri="{FF2B5EF4-FFF2-40B4-BE49-F238E27FC236}">
                <a16:creationId xmlns:a16="http://schemas.microsoft.com/office/drawing/2014/main" id="{30C715E0-0B5C-A0F0-6B7C-C016E9401205}"/>
              </a:ext>
            </a:extLst>
          </p:cNvPr>
          <p:cNvSpPr txBox="1"/>
          <p:nvPr/>
        </p:nvSpPr>
        <p:spPr>
          <a:xfrm>
            <a:off x="926586" y="3248210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18" name="CaixaDeTexto 22">
            <a:extLst>
              <a:ext uri="{FF2B5EF4-FFF2-40B4-BE49-F238E27FC236}">
                <a16:creationId xmlns:a16="http://schemas.microsoft.com/office/drawing/2014/main" id="{3FED6EDC-1DC1-18DE-C771-952F89050596}"/>
              </a:ext>
            </a:extLst>
          </p:cNvPr>
          <p:cNvSpPr txBox="1"/>
          <p:nvPr/>
        </p:nvSpPr>
        <p:spPr>
          <a:xfrm>
            <a:off x="2572276" y="230392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0" name="CaixaDeTexto 20">
            <a:extLst>
              <a:ext uri="{FF2B5EF4-FFF2-40B4-BE49-F238E27FC236}">
                <a16:creationId xmlns:a16="http://schemas.microsoft.com/office/drawing/2014/main" id="{5361E604-514B-9B12-1DE3-BA8D57245A30}"/>
              </a:ext>
            </a:extLst>
          </p:cNvPr>
          <p:cNvSpPr txBox="1"/>
          <p:nvPr/>
        </p:nvSpPr>
        <p:spPr>
          <a:xfrm>
            <a:off x="612624" y="4262122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6828004D-720D-4216-CCBA-4793A655068A}"/>
              </a:ext>
            </a:extLst>
          </p:cNvPr>
          <p:cNvSpPr txBox="1"/>
          <p:nvPr/>
        </p:nvSpPr>
        <p:spPr>
          <a:xfrm>
            <a:off x="7986318" y="324821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 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151ACE43-9DB0-45E3-16D7-F95E37480C1D}"/>
              </a:ext>
            </a:extLst>
          </p:cNvPr>
          <p:cNvSpPr txBox="1"/>
          <p:nvPr/>
        </p:nvSpPr>
        <p:spPr>
          <a:xfrm>
            <a:off x="7717245" y="4288108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 personalizada, painel gerencial</a:t>
            </a:r>
          </a:p>
        </p:txBody>
      </p:sp>
      <p:pic>
        <p:nvPicPr>
          <p:cNvPr id="26" name="Gráfico 4" descr="Rede com preenchimento sólido">
            <a:extLst>
              <a:ext uri="{FF2B5EF4-FFF2-40B4-BE49-F238E27FC236}">
                <a16:creationId xmlns:a16="http://schemas.microsoft.com/office/drawing/2014/main" id="{A3EC1327-F066-2B94-6FBA-963103970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255524"/>
            <a:ext cx="570147" cy="570147"/>
          </a:xfrm>
          <a:prstGeom prst="rect">
            <a:avLst/>
          </a:prstGeom>
        </p:spPr>
      </p:pic>
      <p:sp>
        <p:nvSpPr>
          <p:cNvPr id="28" name="Estrela: 5 Pontas 8">
            <a:extLst>
              <a:ext uri="{FF2B5EF4-FFF2-40B4-BE49-F238E27FC236}">
                <a16:creationId xmlns:a16="http://schemas.microsoft.com/office/drawing/2014/main" id="{8EA0C366-725D-4587-21EF-4F8DB214DCA6}"/>
              </a:ext>
            </a:extLst>
          </p:cNvPr>
          <p:cNvSpPr/>
          <p:nvPr/>
        </p:nvSpPr>
        <p:spPr>
          <a:xfrm>
            <a:off x="7026673" y="2384430"/>
            <a:ext cx="423754" cy="423754"/>
          </a:xfrm>
          <a:prstGeom prst="star5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Gráfico 10" descr="Gráfico de barras com preenchimento sólido">
            <a:extLst>
              <a:ext uri="{FF2B5EF4-FFF2-40B4-BE49-F238E27FC236}">
                <a16:creationId xmlns:a16="http://schemas.microsoft.com/office/drawing/2014/main" id="{27D0D36D-953F-F2C4-E4CE-1DDA50CE9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7589" y="4314117"/>
            <a:ext cx="483783" cy="483783"/>
          </a:xfrm>
          <a:prstGeom prst="rect">
            <a:avLst/>
          </a:prstGeom>
        </p:spPr>
      </p:pic>
      <p:pic>
        <p:nvPicPr>
          <p:cNvPr id="34" name="Gráfico 12" descr="Catálogo de endereços com preenchimento sólido">
            <a:extLst>
              <a:ext uri="{FF2B5EF4-FFF2-40B4-BE49-F238E27FC236}">
                <a16:creationId xmlns:a16="http://schemas.microsoft.com/office/drawing/2014/main" id="{8ABB1A50-F073-2E1A-EC6D-6435EAA16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3303" y="5068941"/>
            <a:ext cx="456238" cy="456238"/>
          </a:xfrm>
          <a:prstGeom prst="rect">
            <a:avLst/>
          </a:prstGeom>
        </p:spPr>
      </p:pic>
      <p:pic>
        <p:nvPicPr>
          <p:cNvPr id="37" name="Graphic 88" descr="Cloud with solid fill">
            <a:extLst>
              <a:ext uri="{FF2B5EF4-FFF2-40B4-BE49-F238E27FC236}">
                <a16:creationId xmlns:a16="http://schemas.microsoft.com/office/drawing/2014/main" id="{7D370F38-A4D8-F2BE-A831-589D0F623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9495" y="4288108"/>
            <a:ext cx="524171" cy="524171"/>
          </a:xfrm>
          <a:prstGeom prst="rect">
            <a:avLst/>
          </a:prstGeom>
        </p:spPr>
      </p:pic>
      <p:pic>
        <p:nvPicPr>
          <p:cNvPr id="38" name="Graphic 87" descr="Lock with solid fill">
            <a:extLst>
              <a:ext uri="{FF2B5EF4-FFF2-40B4-BE49-F238E27FC236}">
                <a16:creationId xmlns:a16="http://schemas.microsoft.com/office/drawing/2014/main" id="{779CCE43-8C5C-AD50-96CB-963BEA375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274517"/>
            <a:ext cx="532161" cy="532161"/>
          </a:xfrm>
          <a:prstGeom prst="rect">
            <a:avLst/>
          </a:prstGeom>
        </p:spPr>
      </p:pic>
      <p:pic>
        <p:nvPicPr>
          <p:cNvPr id="39" name="Gráfico 34" descr="Chave com preenchimento sólido">
            <a:extLst>
              <a:ext uri="{FF2B5EF4-FFF2-40B4-BE49-F238E27FC236}">
                <a16:creationId xmlns:a16="http://schemas.microsoft.com/office/drawing/2014/main" id="{1A518C30-7E2D-D75E-EF81-7F3F3BBA72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9028" y="2334222"/>
            <a:ext cx="524171" cy="524171"/>
          </a:xfrm>
          <a:prstGeom prst="rect">
            <a:avLst/>
          </a:prstGeom>
        </p:spPr>
      </p:pic>
      <p:pic>
        <p:nvPicPr>
          <p:cNvPr id="40" name="Graphic 4" descr="Database with solid fill">
            <a:extLst>
              <a:ext uri="{FF2B5EF4-FFF2-40B4-BE49-F238E27FC236}">
                <a16:creationId xmlns:a16="http://schemas.microsoft.com/office/drawing/2014/main" id="{7C899386-959D-8D71-826A-0184806FFC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37337"/>
            <a:ext cx="1257132" cy="1257132"/>
          </a:xfrm>
          <a:prstGeom prst="rect">
            <a:avLst/>
          </a:prstGeom>
        </p:spPr>
      </p:pic>
      <p:pic>
        <p:nvPicPr>
          <p:cNvPr id="42" name="Graphic 41" descr="Brain with solid fill">
            <a:extLst>
              <a:ext uri="{FF2B5EF4-FFF2-40B4-BE49-F238E27FC236}">
                <a16:creationId xmlns:a16="http://schemas.microsoft.com/office/drawing/2014/main" id="{B92DA407-0053-1330-C0E0-8A8913C7B6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96446" y="5068941"/>
            <a:ext cx="456238" cy="456238"/>
          </a:xfrm>
          <a:prstGeom prst="rect">
            <a:avLst/>
          </a:prstGeom>
        </p:spPr>
      </p:pic>
      <p:sp>
        <p:nvSpPr>
          <p:cNvPr id="43" name="CaixaDeTexto 26">
            <a:extLst>
              <a:ext uri="{FF2B5EF4-FFF2-40B4-BE49-F238E27FC236}">
                <a16:creationId xmlns:a16="http://schemas.microsoft.com/office/drawing/2014/main" id="{52E35521-9DFA-4AE1-9352-473D5701B4A7}"/>
              </a:ext>
            </a:extLst>
          </p:cNvPr>
          <p:cNvSpPr txBox="1"/>
          <p:nvPr/>
        </p:nvSpPr>
        <p:spPr>
          <a:xfrm>
            <a:off x="6474894" y="5533184"/>
            <a:ext cx="396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Artificial</a:t>
            </a:r>
          </a:p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recomendação, visão computacional, predição</a:t>
            </a:r>
          </a:p>
        </p:txBody>
      </p:sp>
    </p:spTree>
    <p:extLst>
      <p:ext uri="{BB962C8B-B14F-4D97-AF65-F5344CB8AC3E}">
        <p14:creationId xmlns:p14="http://schemas.microsoft.com/office/powerpoint/2010/main" val="284447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A7D932E-8700-B0C0-C985-FD9434D35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3418D6-6804-C8F7-1266-8420614B35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2D3A8809-CECD-A6E5-C21B-E5A48E97E46A}"/>
              </a:ext>
            </a:extLst>
          </p:cNvPr>
          <p:cNvSpPr txBox="1"/>
          <p:nvPr/>
        </p:nvSpPr>
        <p:spPr>
          <a:xfrm>
            <a:off x="5414345" y="4105659"/>
            <a:ext cx="1422184" cy="640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Base de</a:t>
            </a:r>
            <a:b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2B121AE-D2C5-7E14-96AE-BF66919BC736}"/>
              </a:ext>
            </a:extLst>
          </p:cNvPr>
          <p:cNvSpPr/>
          <p:nvPr/>
        </p:nvSpPr>
        <p:spPr>
          <a:xfrm>
            <a:off x="4532511" y="216130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86" descr="User with solid fill">
            <a:extLst>
              <a:ext uri="{FF2B5EF4-FFF2-40B4-BE49-F238E27FC236}">
                <a16:creationId xmlns:a16="http://schemas.microsoft.com/office/drawing/2014/main" id="{77E3B7F1-015E-E05D-F512-ACBF49B4F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69C30B53-CA99-3384-E9BC-E182EDA47578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6DBF81D-820B-F579-28FD-449747526003}"/>
              </a:ext>
            </a:extLst>
          </p:cNvPr>
          <p:cNvSpPr txBox="1"/>
          <p:nvPr/>
        </p:nvSpPr>
        <p:spPr>
          <a:xfrm>
            <a:off x="7560289" y="248680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8D14292-14DC-BF5F-654A-0CD206A673CE}"/>
              </a:ext>
            </a:extLst>
          </p:cNvPr>
          <p:cNvSpPr txBox="1"/>
          <p:nvPr/>
        </p:nvSpPr>
        <p:spPr>
          <a:xfrm>
            <a:off x="4724450" y="5617595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ct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CADE38-49D4-B842-0BA8-366B8893956E}"/>
              </a:ext>
            </a:extLst>
          </p:cNvPr>
          <p:cNvSpPr txBox="1"/>
          <p:nvPr/>
        </p:nvSpPr>
        <p:spPr>
          <a:xfrm>
            <a:off x="875786" y="3492079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8DD5C5F-1245-E73F-0F7C-F32941615602}"/>
              </a:ext>
            </a:extLst>
          </p:cNvPr>
          <p:cNvSpPr txBox="1"/>
          <p:nvPr/>
        </p:nvSpPr>
        <p:spPr>
          <a:xfrm>
            <a:off x="2502529" y="24868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B7188D-316C-A28B-6F7C-75FFBBA6E941}"/>
              </a:ext>
            </a:extLst>
          </p:cNvPr>
          <p:cNvSpPr txBox="1"/>
          <p:nvPr/>
        </p:nvSpPr>
        <p:spPr>
          <a:xfrm>
            <a:off x="731687" y="4575085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2B6A4F6-E414-891A-F398-AC0FF37F9864}"/>
              </a:ext>
            </a:extLst>
          </p:cNvPr>
          <p:cNvSpPr txBox="1"/>
          <p:nvPr/>
        </p:nvSpPr>
        <p:spPr>
          <a:xfrm>
            <a:off x="7986318" y="3492079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 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9092239-6746-8068-AE4A-59450C274E43}"/>
              </a:ext>
            </a:extLst>
          </p:cNvPr>
          <p:cNvSpPr txBox="1"/>
          <p:nvPr/>
        </p:nvSpPr>
        <p:spPr>
          <a:xfrm>
            <a:off x="7625549" y="4601665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Análise, estatísticas, projeções, painel gerencial</a:t>
            </a:r>
          </a:p>
        </p:txBody>
      </p:sp>
      <p:pic>
        <p:nvPicPr>
          <p:cNvPr id="5" name="Gráfico 4" descr="Rede com preenchimento sólido">
            <a:extLst>
              <a:ext uri="{FF2B5EF4-FFF2-40B4-BE49-F238E27FC236}">
                <a16:creationId xmlns:a16="http://schemas.microsoft.com/office/drawing/2014/main" id="{E4DF408C-52B1-4E33-EF2A-DABCF6130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476392"/>
            <a:ext cx="570147" cy="570147"/>
          </a:xfrm>
          <a:prstGeom prst="rect">
            <a:avLst/>
          </a:prstGeom>
        </p:spPr>
      </p:pic>
      <p:sp>
        <p:nvSpPr>
          <p:cNvPr id="9" name="Estrela: 5 Pontas 8">
            <a:extLst>
              <a:ext uri="{FF2B5EF4-FFF2-40B4-BE49-F238E27FC236}">
                <a16:creationId xmlns:a16="http://schemas.microsoft.com/office/drawing/2014/main" id="{E2A3604A-B8C0-1146-13BB-9378A65DABC2}"/>
              </a:ext>
            </a:extLst>
          </p:cNvPr>
          <p:cNvSpPr/>
          <p:nvPr/>
        </p:nvSpPr>
        <p:spPr>
          <a:xfrm>
            <a:off x="7158753" y="2519508"/>
            <a:ext cx="423754" cy="423754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Gráfico 10" descr="Gráfico de barras com preenchimento sólido">
            <a:extLst>
              <a:ext uri="{FF2B5EF4-FFF2-40B4-BE49-F238E27FC236}">
                <a16:creationId xmlns:a16="http://schemas.microsoft.com/office/drawing/2014/main" id="{01F112D2-27CA-7139-D94F-4DF15D50D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7383" y="4639208"/>
            <a:ext cx="483783" cy="483783"/>
          </a:xfrm>
          <a:prstGeom prst="rect">
            <a:avLst/>
          </a:prstGeom>
        </p:spPr>
      </p:pic>
      <p:pic>
        <p:nvPicPr>
          <p:cNvPr id="13" name="Gráfico 12" descr="Catálogo de endereços com preenchimento sólido">
            <a:extLst>
              <a:ext uri="{FF2B5EF4-FFF2-40B4-BE49-F238E27FC236}">
                <a16:creationId xmlns:a16="http://schemas.microsoft.com/office/drawing/2014/main" id="{CAFEE8DF-A3D1-393A-3A90-98AE98C0F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97314" y="5185618"/>
            <a:ext cx="456238" cy="456238"/>
          </a:xfrm>
          <a:prstGeom prst="rect">
            <a:avLst/>
          </a:prstGeom>
        </p:spPr>
      </p:pic>
      <p:pic>
        <p:nvPicPr>
          <p:cNvPr id="15" name="Graphic 88" descr="Cloud with solid fill">
            <a:extLst>
              <a:ext uri="{FF2B5EF4-FFF2-40B4-BE49-F238E27FC236}">
                <a16:creationId xmlns:a16="http://schemas.microsoft.com/office/drawing/2014/main" id="{129F3B59-0B3D-DBBF-5552-D7BB3CC792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106" y="4592089"/>
            <a:ext cx="524171" cy="524171"/>
          </a:xfrm>
          <a:prstGeom prst="rect">
            <a:avLst/>
          </a:prstGeom>
        </p:spPr>
      </p:pic>
      <p:pic>
        <p:nvPicPr>
          <p:cNvPr id="33" name="Graphic 87" descr="Lock with solid fill">
            <a:extLst>
              <a:ext uri="{FF2B5EF4-FFF2-40B4-BE49-F238E27FC236}">
                <a16:creationId xmlns:a16="http://schemas.microsoft.com/office/drawing/2014/main" id="{C3546CFE-D049-96F2-48E4-2D91DD6B1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451380"/>
            <a:ext cx="532161" cy="532161"/>
          </a:xfrm>
          <a:prstGeom prst="rect">
            <a:avLst/>
          </a:prstGeom>
        </p:spPr>
      </p:pic>
      <p:pic>
        <p:nvPicPr>
          <p:cNvPr id="35" name="Gráfico 34" descr="Chave com preenchimento sólido">
            <a:extLst>
              <a:ext uri="{FF2B5EF4-FFF2-40B4-BE49-F238E27FC236}">
                <a16:creationId xmlns:a16="http://schemas.microsoft.com/office/drawing/2014/main" id="{4DE8F357-6401-E64A-DA4D-84406C1A15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7428" y="2524587"/>
            <a:ext cx="524171" cy="524171"/>
          </a:xfrm>
          <a:prstGeom prst="rect">
            <a:avLst/>
          </a:prstGeom>
        </p:spPr>
      </p:pic>
      <p:pic>
        <p:nvPicPr>
          <p:cNvPr id="36" name="Graphic 4" descr="Database with solid fill">
            <a:extLst>
              <a:ext uri="{FF2B5EF4-FFF2-40B4-BE49-F238E27FC236}">
                <a16:creationId xmlns:a16="http://schemas.microsoft.com/office/drawing/2014/main" id="{183F35AC-F619-4A3D-30AD-FE3E961CAB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67817"/>
            <a:ext cx="1257132" cy="12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0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D632060-5A74-4146-E255-524925F4EB5A}"/>
              </a:ext>
            </a:extLst>
          </p:cNvPr>
          <p:cNvGrpSpPr/>
          <p:nvPr/>
        </p:nvGrpSpPr>
        <p:grpSpPr>
          <a:xfrm>
            <a:off x="658762" y="1682067"/>
            <a:ext cx="4961990" cy="4995925"/>
            <a:chOff x="988142" y="2523100"/>
            <a:chExt cx="7442985" cy="7493888"/>
          </a:xfrm>
        </p:grpSpPr>
        <p:pic>
          <p:nvPicPr>
            <p:cNvPr id="13322" name="Picture 10" descr="Muita gente confusa sobre funcionamento do comércio. “Abre desde segunda?”  – Amigos de Pelotas">
              <a:extLst>
                <a:ext uri="{FF2B5EF4-FFF2-40B4-BE49-F238E27FC236}">
                  <a16:creationId xmlns:a16="http://schemas.microsoft.com/office/drawing/2014/main" id="{4711F83B-BDBE-7842-CF7A-7041006D2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972" y="7734299"/>
              <a:ext cx="4291456" cy="2282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 descr="Algoritmo descobre qual é o jeito mais rápido de encontrar o Wally -  Revista Galileu | Livros">
              <a:extLst>
                <a:ext uri="{FF2B5EF4-FFF2-40B4-BE49-F238E27FC236}">
                  <a16:creationId xmlns:a16="http://schemas.microsoft.com/office/drawing/2014/main" id="{62ECBE95-067D-7451-C52C-F170B78C8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142" y="3162575"/>
              <a:ext cx="7425779" cy="4455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6" name="Picture 14" descr="Você sabe como o seu cérebro encontra o Wally?">
              <a:extLst>
                <a:ext uri="{FF2B5EF4-FFF2-40B4-BE49-F238E27FC236}">
                  <a16:creationId xmlns:a16="http://schemas.microsoft.com/office/drawing/2014/main" id="{5964B59E-052D-4C9F-79FB-0A5745BAC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2109" y="6757627"/>
              <a:ext cx="689018" cy="86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6EC872-7EF4-A42E-E211-4AAB0C0C6C7E}"/>
                </a:ext>
              </a:extLst>
            </p:cNvPr>
            <p:cNvSpPr txBox="1"/>
            <p:nvPr/>
          </p:nvSpPr>
          <p:spPr>
            <a:xfrm>
              <a:off x="988142" y="2523100"/>
              <a:ext cx="6485430" cy="56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867">
                  <a:latin typeface="Verdana Pro" panose="020B0604030504040204" pitchFamily="34" charset="0"/>
                </a:rPr>
                <a:t>Procurando o Wally </a:t>
              </a:r>
              <a:r>
                <a:rPr lang="pt-BR" sz="1867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 Pro" panose="020B0604030504040204" pitchFamily="34" charset="0"/>
                </a:rPr>
                <a:t>(600 pessoas)</a:t>
              </a:r>
              <a:endParaRPr lang="en-US" sz="1867">
                <a:solidFill>
                  <a:schemeClr val="tx1">
                    <a:lumMod val="50000"/>
                    <a:lumOff val="50000"/>
                  </a:schemeClr>
                </a:solidFill>
                <a:latin typeface="Verdana Pro" panose="020B060403050404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B89D4A-32AB-DB89-A212-C73C918BE0C2}"/>
              </a:ext>
            </a:extLst>
          </p:cNvPr>
          <p:cNvGrpSpPr/>
          <p:nvPr/>
        </p:nvGrpSpPr>
        <p:grpSpPr>
          <a:xfrm>
            <a:off x="6502400" y="1682067"/>
            <a:ext cx="5280554" cy="5077987"/>
            <a:chOff x="9753600" y="2523100"/>
            <a:chExt cx="7920831" cy="7616981"/>
          </a:xfrm>
        </p:grpSpPr>
        <p:pic>
          <p:nvPicPr>
            <p:cNvPr id="13316" name="Picture 4" descr="Summer Movie Calendar: From 'Top Gun 2' to 'Thor 4'- Check full list of  films on Netflix, Amazon to theatres | Tech News">
              <a:extLst>
                <a:ext uri="{FF2B5EF4-FFF2-40B4-BE49-F238E27FC236}">
                  <a16:creationId xmlns:a16="http://schemas.microsoft.com/office/drawing/2014/main" id="{2E700053-432F-36AE-E932-82D40D7E2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3600" y="3162575"/>
              <a:ext cx="7920831" cy="4455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 descr="Netflix libera nova função e encanta usuários - Jornal O Popular">
              <a:extLst>
                <a:ext uri="{FF2B5EF4-FFF2-40B4-BE49-F238E27FC236}">
                  <a16:creationId xmlns:a16="http://schemas.microsoft.com/office/drawing/2014/main" id="{2A840FB0-F340-F392-3173-6AD16BE1C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7200" y="7857392"/>
              <a:ext cx="3040063" cy="2282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BEE333-89D9-2E4A-4E83-E51E9C7C9C94}"/>
                </a:ext>
              </a:extLst>
            </p:cNvPr>
            <p:cNvSpPr txBox="1"/>
            <p:nvPr/>
          </p:nvSpPr>
          <p:spPr>
            <a:xfrm>
              <a:off x="9753600" y="2523100"/>
              <a:ext cx="4179510" cy="56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867">
                  <a:latin typeface="Verdana Pro" panose="020B0604030504040204" pitchFamily="34" charset="0"/>
                </a:rPr>
                <a:t>Netflix </a:t>
              </a:r>
              <a:r>
                <a:rPr lang="pt-BR" sz="1867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 Pro" panose="020B0604030504040204" pitchFamily="34" charset="0"/>
                </a:rPr>
                <a:t>(5.000 títulos)</a:t>
              </a:r>
              <a:endParaRPr lang="en-US" sz="1867">
                <a:solidFill>
                  <a:schemeClr val="tx1">
                    <a:lumMod val="50000"/>
                    <a:lumOff val="50000"/>
                  </a:schemeClr>
                </a:solidFill>
                <a:latin typeface="Verdana Pro" panose="020B060403050404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8B4E4A-CF10-5945-E320-A2677C17022D}"/>
              </a:ext>
            </a:extLst>
          </p:cNvPr>
          <p:cNvSpPr txBox="1"/>
          <p:nvPr/>
        </p:nvSpPr>
        <p:spPr>
          <a:xfrm>
            <a:off x="7593" y="2195527"/>
            <a:ext cx="12192000" cy="2842343"/>
          </a:xfrm>
          <a:prstGeom prst="rect">
            <a:avLst/>
          </a:prstGeom>
          <a:solidFill>
            <a:srgbClr val="FDC300">
              <a:alpha val="80000"/>
            </a:srgb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pt-BR" sz="4800">
                <a:solidFill>
                  <a:schemeClr val="tx1">
                    <a:lumMod val="95000"/>
                    <a:lumOff val="5000"/>
                  </a:schemeClr>
                </a:solidFill>
                <a:latin typeface="Verdana Pro" panose="020B0604030504040204" pitchFamily="34" charset="0"/>
              </a:rPr>
              <a:t>Qual a diferença?</a:t>
            </a:r>
          </a:p>
          <a:p>
            <a:pPr algn="ctr"/>
            <a:endParaRPr lang="pt-BR" sz="4800">
              <a:solidFill>
                <a:schemeClr val="tx1">
                  <a:lumMod val="95000"/>
                  <a:lumOff val="5000"/>
                </a:schemeClr>
              </a:solidFill>
              <a:latin typeface="Verdana Pro" panose="020B0604030504040204" pitchFamily="34" charset="0"/>
            </a:endParaRPr>
          </a:p>
          <a:p>
            <a:pPr algn="ctr"/>
            <a:r>
              <a:rPr lang="pt-BR" sz="4800">
                <a:solidFill>
                  <a:schemeClr val="bg1"/>
                </a:solidFill>
                <a:latin typeface="Verdana Pro" panose="020B0604030504040204" pitchFamily="34" charset="0"/>
              </a:rPr>
              <a:t>PERSONALIZAÇÃO</a:t>
            </a:r>
            <a:r>
              <a:rPr lang="pt-BR" sz="4800">
                <a:solidFill>
                  <a:schemeClr val="tx1">
                    <a:lumMod val="95000"/>
                    <a:lumOff val="5000"/>
                  </a:schemeClr>
                </a:solidFill>
                <a:latin typeface="Verdana Pro" panose="020B0604030504040204" pitchFamily="34" charset="0"/>
              </a:rPr>
              <a:t> com uso de dados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E5FF73-C76F-5D32-38C2-A203AB071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688" y="690880"/>
            <a:ext cx="11165672" cy="913684"/>
          </a:xfrm>
        </p:spPr>
        <p:txBody>
          <a:bodyPr/>
          <a:lstStyle/>
          <a:p>
            <a:r>
              <a:rPr lang="pt-BR" sz="2800">
                <a:latin typeface="Arial Black" panose="020B0A04020102020204" pitchFamily="34" charset="0"/>
              </a:rPr>
              <a:t>Como o cidadão encontra os serviços públicos?</a:t>
            </a:r>
            <a:endParaRPr lang="en-US" sz="28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3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ágina 8 | Secretario Telefone Imagens – Download Grátis no Freepik">
            <a:extLst>
              <a:ext uri="{FF2B5EF4-FFF2-40B4-BE49-F238E27FC236}">
                <a16:creationId xmlns:a16="http://schemas.microsoft.com/office/drawing/2014/main" id="{198DF70A-E7FE-D2E6-A989-5030443A3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081" y="1744084"/>
            <a:ext cx="4939638" cy="470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B71DA6-73FF-B560-EBEA-35614458C540}"/>
              </a:ext>
            </a:extLst>
          </p:cNvPr>
          <p:cNvSpPr txBox="1"/>
          <p:nvPr/>
        </p:nvSpPr>
        <p:spPr>
          <a:xfrm>
            <a:off x="5438082" y="1744084"/>
            <a:ext cx="2079138" cy="156966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“A senhora tem uma consulta agendada com a </a:t>
            </a:r>
            <a:r>
              <a:rPr lang="pt-BR" sz="160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Dra</a:t>
            </a:r>
            <a:r>
              <a:rPr lang="pt-BR" sz="160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 Marina amanhã às 14h. Posso confirmar?”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Free photo doctor is going to examine his patient using his stethoscope isolated over white.">
            <a:extLst>
              <a:ext uri="{FF2B5EF4-FFF2-40B4-BE49-F238E27FC236}">
                <a16:creationId xmlns:a16="http://schemas.microsoft.com/office/drawing/2014/main" id="{46EA51AD-D9C2-BBEE-B928-74992E418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5" r="14377"/>
          <a:stretch/>
        </p:blipFill>
        <p:spPr bwMode="auto">
          <a:xfrm>
            <a:off x="2037565" y="1914205"/>
            <a:ext cx="2714531" cy="404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DE624B11-5065-1EA5-B092-58D0B181EBF1}"/>
              </a:ext>
            </a:extLst>
          </p:cNvPr>
          <p:cNvSpPr txBox="1"/>
          <p:nvPr/>
        </p:nvSpPr>
        <p:spPr>
          <a:xfrm>
            <a:off x="0" y="2234360"/>
            <a:ext cx="12192000" cy="2842343"/>
          </a:xfrm>
          <a:prstGeom prst="rect">
            <a:avLst/>
          </a:prstGeom>
          <a:solidFill>
            <a:srgbClr val="FDC300">
              <a:alpha val="80000"/>
            </a:srgb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pt-BR" sz="4800">
                <a:solidFill>
                  <a:schemeClr val="tx1">
                    <a:lumMod val="95000"/>
                    <a:lumOff val="5000"/>
                  </a:schemeClr>
                </a:solidFill>
                <a:latin typeface="Verdana Pro" panose="020B0604030504040204" pitchFamily="34" charset="0"/>
              </a:rPr>
              <a:t>Qual a diferença?</a:t>
            </a:r>
          </a:p>
          <a:p>
            <a:pPr algn="ctr"/>
            <a:endParaRPr lang="pt-BR" sz="4800">
              <a:solidFill>
                <a:schemeClr val="tx1">
                  <a:lumMod val="95000"/>
                  <a:lumOff val="5000"/>
                </a:schemeClr>
              </a:solidFill>
              <a:latin typeface="Verdana Pro" panose="020B0604030504040204" pitchFamily="34" charset="0"/>
            </a:endParaRPr>
          </a:p>
          <a:p>
            <a:pPr algn="ctr"/>
            <a:r>
              <a:rPr lang="pt-BR" sz="4800">
                <a:solidFill>
                  <a:schemeClr val="bg1"/>
                </a:solidFill>
                <a:latin typeface="Verdana Pro" panose="020B0604030504040204" pitchFamily="34" charset="0"/>
              </a:rPr>
              <a:t>ANTECIPAÇÃO</a:t>
            </a:r>
            <a:r>
              <a:rPr lang="pt-BR" sz="4800">
                <a:solidFill>
                  <a:schemeClr val="tx1">
                    <a:lumMod val="95000"/>
                    <a:lumOff val="5000"/>
                  </a:schemeClr>
                </a:solidFill>
                <a:latin typeface="Verdana Pro" panose="020B0604030504040204" pitchFamily="34" charset="0"/>
              </a:rPr>
              <a:t> e </a:t>
            </a:r>
            <a:r>
              <a:rPr lang="pt-BR" sz="4800">
                <a:solidFill>
                  <a:schemeClr val="bg1"/>
                </a:solidFill>
                <a:latin typeface="Verdana Pro" panose="020B0604030504040204" pitchFamily="34" charset="0"/>
              </a:rPr>
              <a:t>PROATIVIDADE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B7ABF3-A6BC-C877-F0F5-C3C2B44D72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688" y="719999"/>
            <a:ext cx="10992952" cy="1061299"/>
          </a:xfrm>
        </p:spPr>
        <p:txBody>
          <a:bodyPr/>
          <a:lstStyle/>
          <a:p>
            <a:r>
              <a:rPr lang="pt-BR" sz="2800">
                <a:latin typeface="Arial Black" panose="020B0A04020102020204" pitchFamily="34" charset="0"/>
              </a:rPr>
              <a:t>Como o cidadão lembra dos compromissos com o Estado? </a:t>
            </a:r>
            <a:endParaRPr lang="en-US" sz="28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31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E2821-4985-FA2F-E094-D51A72864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9A88DEB-3177-6AC9-B0CD-609DFFA30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Inteligência e Conhecimento</a:t>
            </a:r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4" name="Agrupar 48">
            <a:extLst>
              <a:ext uri="{FF2B5EF4-FFF2-40B4-BE49-F238E27FC236}">
                <a16:creationId xmlns:a16="http://schemas.microsoft.com/office/drawing/2014/main" id="{D86F29B7-CBD9-717D-2460-694C4AF138AD}"/>
              </a:ext>
            </a:extLst>
          </p:cNvPr>
          <p:cNvGrpSpPr/>
          <p:nvPr/>
        </p:nvGrpSpPr>
        <p:grpSpPr>
          <a:xfrm>
            <a:off x="5408921" y="3037701"/>
            <a:ext cx="1485345" cy="892512"/>
            <a:chOff x="5277249" y="2627988"/>
            <a:chExt cx="2334443" cy="1632856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04DA042D-9CFF-780D-FA24-E6826745E421}"/>
                </a:ext>
              </a:extLst>
            </p:cNvPr>
            <p:cNvSpPr/>
            <p:nvPr/>
          </p:nvSpPr>
          <p:spPr>
            <a:xfrm>
              <a:off x="5277249" y="2627988"/>
              <a:ext cx="2334443" cy="1632856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Imagem 12" descr="Logotipo&#10;&#10;Descrição gerada automaticamente">
              <a:extLst>
                <a:ext uri="{FF2B5EF4-FFF2-40B4-BE49-F238E27FC236}">
                  <a16:creationId xmlns:a16="http://schemas.microsoft.com/office/drawing/2014/main" id="{BC715E0A-7316-5D8B-6B4C-83B514D2A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427" t="23880" r="13104" b="30253"/>
            <a:stretch/>
          </p:blipFill>
          <p:spPr>
            <a:xfrm>
              <a:off x="5414264" y="3053275"/>
              <a:ext cx="1843357" cy="782283"/>
            </a:xfrm>
            <a:prstGeom prst="rect">
              <a:avLst/>
            </a:prstGeom>
          </p:spPr>
        </p:pic>
      </p:grpSp>
      <p:sp>
        <p:nvSpPr>
          <p:cNvPr id="10" name="CaixaDeTexto 51">
            <a:extLst>
              <a:ext uri="{FF2B5EF4-FFF2-40B4-BE49-F238E27FC236}">
                <a16:creationId xmlns:a16="http://schemas.microsoft.com/office/drawing/2014/main" id="{72ADE486-13D5-6290-7469-3F2AAD9B0BEB}"/>
              </a:ext>
            </a:extLst>
          </p:cNvPr>
          <p:cNvSpPr txBox="1"/>
          <p:nvPr/>
        </p:nvSpPr>
        <p:spPr>
          <a:xfrm>
            <a:off x="5368242" y="3941653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/>
              <a:t>Citizen </a:t>
            </a:r>
          </a:p>
          <a:p>
            <a:r>
              <a:rPr lang="pt-BR"/>
              <a:t>Experience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0920-72EE-AC7B-AF6D-605E0BBF0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1" b="5628"/>
          <a:stretch/>
        </p:blipFill>
        <p:spPr>
          <a:xfrm>
            <a:off x="453024" y="1781799"/>
            <a:ext cx="4730611" cy="3734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0F8AB4-791F-F549-BC81-38AF56CA91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43" b="6268"/>
          <a:stretch/>
        </p:blipFill>
        <p:spPr>
          <a:xfrm>
            <a:off x="7063959" y="1781800"/>
            <a:ext cx="4730611" cy="3734188"/>
          </a:xfrm>
          <a:prstGeom prst="rect">
            <a:avLst/>
          </a:prstGeom>
        </p:spPr>
      </p:pic>
      <p:sp>
        <p:nvSpPr>
          <p:cNvPr id="16" name="CaixaDeTexto 45">
            <a:extLst>
              <a:ext uri="{FF2B5EF4-FFF2-40B4-BE49-F238E27FC236}">
                <a16:creationId xmlns:a16="http://schemas.microsoft.com/office/drawing/2014/main" id="{3A2BC1EE-4CB3-65F4-E97E-DA5A7FE790ED}"/>
              </a:ext>
            </a:extLst>
          </p:cNvPr>
          <p:cNvSpPr txBox="1"/>
          <p:nvPr/>
        </p:nvSpPr>
        <p:spPr>
          <a:xfrm>
            <a:off x="7053106" y="141246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>
                <a:solidFill>
                  <a:schemeClr val="tx1">
                    <a:lumMod val="65000"/>
                    <a:lumOff val="35000"/>
                  </a:schemeClr>
                </a:solidFill>
              </a:rPr>
              <a:t>Depois</a:t>
            </a:r>
          </a:p>
        </p:txBody>
      </p:sp>
      <p:sp>
        <p:nvSpPr>
          <p:cNvPr id="18" name="CaixaDeTexto 44">
            <a:extLst>
              <a:ext uri="{FF2B5EF4-FFF2-40B4-BE49-F238E27FC236}">
                <a16:creationId xmlns:a16="http://schemas.microsoft.com/office/drawing/2014/main" id="{D7FE7605-5A5B-7E0F-64B0-016B79C2D647}"/>
              </a:ext>
            </a:extLst>
          </p:cNvPr>
          <p:cNvSpPr txBox="1"/>
          <p:nvPr/>
        </p:nvSpPr>
        <p:spPr>
          <a:xfrm>
            <a:off x="397430" y="143385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>
                <a:solidFill>
                  <a:schemeClr val="tx1">
                    <a:lumMod val="65000"/>
                    <a:lumOff val="35000"/>
                  </a:schemeClr>
                </a:solidFill>
              </a:rPr>
              <a:t>Antes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EE023A-DE0B-6A8B-F484-3B794D97FF04}"/>
              </a:ext>
            </a:extLst>
          </p:cNvPr>
          <p:cNvSpPr/>
          <p:nvPr/>
        </p:nvSpPr>
        <p:spPr>
          <a:xfrm>
            <a:off x="437106" y="5903787"/>
            <a:ext cx="1858618" cy="507173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</a:rPr>
              <a:t>Abono Salarial</a:t>
            </a:r>
            <a:endParaRPr lang="en-US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3FFF77-3805-17E7-412E-B639AACC72C3}"/>
              </a:ext>
            </a:extLst>
          </p:cNvPr>
          <p:cNvSpPr/>
          <p:nvPr/>
        </p:nvSpPr>
        <p:spPr>
          <a:xfrm>
            <a:off x="2801898" y="5903787"/>
            <a:ext cx="1858618" cy="507173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</a:rPr>
              <a:t>Seguro Desemprego</a:t>
            </a:r>
            <a:endParaRPr lang="en-US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DECF70-4C20-CAC8-1BE0-9D48E015769D}"/>
              </a:ext>
            </a:extLst>
          </p:cNvPr>
          <p:cNvSpPr/>
          <p:nvPr/>
        </p:nvSpPr>
        <p:spPr>
          <a:xfrm>
            <a:off x="7531482" y="5903787"/>
            <a:ext cx="1858618" cy="507173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</a:rPr>
              <a:t>Atualização do CadUnico</a:t>
            </a:r>
            <a:endParaRPr lang="en-US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75FE7D-9336-3457-DCDC-69A2A2E51F45}"/>
              </a:ext>
            </a:extLst>
          </p:cNvPr>
          <p:cNvSpPr/>
          <p:nvPr/>
        </p:nvSpPr>
        <p:spPr>
          <a:xfrm>
            <a:off x="5166690" y="5903787"/>
            <a:ext cx="1858618" cy="507173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</a:rPr>
              <a:t>Vacinação contra Poliomielite</a:t>
            </a:r>
            <a:endParaRPr lang="en-US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731725-A736-8A65-0F6B-227A917A1632}"/>
              </a:ext>
            </a:extLst>
          </p:cNvPr>
          <p:cNvSpPr/>
          <p:nvPr/>
        </p:nvSpPr>
        <p:spPr>
          <a:xfrm>
            <a:off x="9896276" y="5903787"/>
            <a:ext cx="1858618" cy="507173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latin typeface="Verdana" panose="020B0604030504040204" pitchFamily="34" charset="0"/>
                <a:ea typeface="Verdana" panose="020B0604030504040204" pitchFamily="34" charset="0"/>
              </a:rPr>
              <a:t>Renovação da CNH</a:t>
            </a:r>
            <a:endParaRPr lang="en-US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CaixaDeTexto 44">
            <a:extLst>
              <a:ext uri="{FF2B5EF4-FFF2-40B4-BE49-F238E27FC236}">
                <a16:creationId xmlns:a16="http://schemas.microsoft.com/office/drawing/2014/main" id="{9E540DFB-6026-5E24-2AA4-B0C953DE5298}"/>
              </a:ext>
            </a:extLst>
          </p:cNvPr>
          <p:cNvSpPr txBox="1"/>
          <p:nvPr/>
        </p:nvSpPr>
        <p:spPr>
          <a:xfrm>
            <a:off x="397165" y="5509806"/>
            <a:ext cx="4673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Casos de Uso de Comunicação Personalizada</a:t>
            </a:r>
          </a:p>
        </p:txBody>
      </p:sp>
    </p:spTree>
    <p:extLst>
      <p:ext uri="{BB962C8B-B14F-4D97-AF65-F5344CB8AC3E}">
        <p14:creationId xmlns:p14="http://schemas.microsoft.com/office/powerpoint/2010/main" val="9069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C6E223-F927-7871-620C-DB44882D4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349CD4-4070-A921-63B0-1573508946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2186743E-9DFE-7036-927C-A9430FE95537}"/>
              </a:ext>
            </a:extLst>
          </p:cNvPr>
          <p:cNvSpPr txBox="1"/>
          <p:nvPr/>
        </p:nvSpPr>
        <p:spPr>
          <a:xfrm>
            <a:off x="5591928" y="4054859"/>
            <a:ext cx="1067023" cy="369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latin typeface="Arial Black" panose="020B0A04020102020204" pitchFamily="34" charset="0"/>
                <a:cs typeface="Arial" panose="020B0604020202020204" pitchFamily="34" charset="0"/>
              </a:rPr>
              <a:t>DADO</a:t>
            </a:r>
          </a:p>
        </p:txBody>
      </p:sp>
      <p:sp>
        <p:nvSpPr>
          <p:cNvPr id="6" name="Elipse 7">
            <a:extLst>
              <a:ext uri="{FF2B5EF4-FFF2-40B4-BE49-F238E27FC236}">
                <a16:creationId xmlns:a16="http://schemas.microsoft.com/office/drawing/2014/main" id="{408A8044-41D7-50E1-E501-5127D7AE7EAE}"/>
              </a:ext>
            </a:extLst>
          </p:cNvPr>
          <p:cNvSpPr/>
          <p:nvPr/>
        </p:nvSpPr>
        <p:spPr>
          <a:xfrm>
            <a:off x="4532511" y="214098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86" descr="User with solid fill">
            <a:extLst>
              <a:ext uri="{FF2B5EF4-FFF2-40B4-BE49-F238E27FC236}">
                <a16:creationId xmlns:a16="http://schemas.microsoft.com/office/drawing/2014/main" id="{E2403EA2-DEAE-B8D7-F6E2-19CD632D2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10" name="CaixaDeTexto 31">
            <a:extLst>
              <a:ext uri="{FF2B5EF4-FFF2-40B4-BE49-F238E27FC236}">
                <a16:creationId xmlns:a16="http://schemas.microsoft.com/office/drawing/2014/main" id="{50FDA5BA-6580-3144-3EFF-9D9BCC4841F9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12" name="CaixaDeTexto 28">
            <a:extLst>
              <a:ext uri="{FF2B5EF4-FFF2-40B4-BE49-F238E27FC236}">
                <a16:creationId xmlns:a16="http://schemas.microsoft.com/office/drawing/2014/main" id="{B5E435F6-8995-1FB6-C6CA-A9C91E504F48}"/>
              </a:ext>
            </a:extLst>
          </p:cNvPr>
          <p:cNvSpPr txBox="1"/>
          <p:nvPr/>
        </p:nvSpPr>
        <p:spPr>
          <a:xfrm>
            <a:off x="7428209" y="230392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14" name="CaixaDeTexto 26">
            <a:extLst>
              <a:ext uri="{FF2B5EF4-FFF2-40B4-BE49-F238E27FC236}">
                <a16:creationId xmlns:a16="http://schemas.microsoft.com/office/drawing/2014/main" id="{4A4FCB6C-9DB3-1E44-5263-22BBA5DCD160}"/>
              </a:ext>
            </a:extLst>
          </p:cNvPr>
          <p:cNvSpPr txBox="1"/>
          <p:nvPr/>
        </p:nvSpPr>
        <p:spPr>
          <a:xfrm>
            <a:off x="3080452" y="5533184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16" name="CaixaDeTexto 24">
            <a:extLst>
              <a:ext uri="{FF2B5EF4-FFF2-40B4-BE49-F238E27FC236}">
                <a16:creationId xmlns:a16="http://schemas.microsoft.com/office/drawing/2014/main" id="{82882505-13E8-8911-932D-CC1255245312}"/>
              </a:ext>
            </a:extLst>
          </p:cNvPr>
          <p:cNvSpPr txBox="1"/>
          <p:nvPr/>
        </p:nvSpPr>
        <p:spPr>
          <a:xfrm>
            <a:off x="926586" y="3248210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18" name="CaixaDeTexto 22">
            <a:extLst>
              <a:ext uri="{FF2B5EF4-FFF2-40B4-BE49-F238E27FC236}">
                <a16:creationId xmlns:a16="http://schemas.microsoft.com/office/drawing/2014/main" id="{CA8363B9-71D2-97FE-29BD-784174C7978C}"/>
              </a:ext>
            </a:extLst>
          </p:cNvPr>
          <p:cNvSpPr txBox="1"/>
          <p:nvPr/>
        </p:nvSpPr>
        <p:spPr>
          <a:xfrm>
            <a:off x="2572276" y="230392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0" name="CaixaDeTexto 20">
            <a:extLst>
              <a:ext uri="{FF2B5EF4-FFF2-40B4-BE49-F238E27FC236}">
                <a16:creationId xmlns:a16="http://schemas.microsoft.com/office/drawing/2014/main" id="{BEF61095-50E0-BDA0-DFE4-C5A340D89A83}"/>
              </a:ext>
            </a:extLst>
          </p:cNvPr>
          <p:cNvSpPr txBox="1"/>
          <p:nvPr/>
        </p:nvSpPr>
        <p:spPr>
          <a:xfrm>
            <a:off x="612624" y="4262122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993FDFBF-AF46-D93D-9BD4-2D0EF6CDC763}"/>
              </a:ext>
            </a:extLst>
          </p:cNvPr>
          <p:cNvSpPr txBox="1"/>
          <p:nvPr/>
        </p:nvSpPr>
        <p:spPr>
          <a:xfrm>
            <a:off x="7986318" y="324821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 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23EE8591-6E29-1753-BBD9-56405C55106C}"/>
              </a:ext>
            </a:extLst>
          </p:cNvPr>
          <p:cNvSpPr txBox="1"/>
          <p:nvPr/>
        </p:nvSpPr>
        <p:spPr>
          <a:xfrm>
            <a:off x="7717245" y="4288108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 personalizada, painel gerencial</a:t>
            </a:r>
          </a:p>
        </p:txBody>
      </p:sp>
      <p:pic>
        <p:nvPicPr>
          <p:cNvPr id="26" name="Gráfico 4" descr="Rede com preenchimento sólido">
            <a:extLst>
              <a:ext uri="{FF2B5EF4-FFF2-40B4-BE49-F238E27FC236}">
                <a16:creationId xmlns:a16="http://schemas.microsoft.com/office/drawing/2014/main" id="{71EE9399-36A2-2AFC-A1E0-AEB3EB243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255524"/>
            <a:ext cx="570147" cy="570147"/>
          </a:xfrm>
          <a:prstGeom prst="rect">
            <a:avLst/>
          </a:prstGeom>
        </p:spPr>
      </p:pic>
      <p:sp>
        <p:nvSpPr>
          <p:cNvPr id="28" name="Estrela: 5 Pontas 8">
            <a:extLst>
              <a:ext uri="{FF2B5EF4-FFF2-40B4-BE49-F238E27FC236}">
                <a16:creationId xmlns:a16="http://schemas.microsoft.com/office/drawing/2014/main" id="{DD16E5F4-D788-282A-9742-D002A444A05C}"/>
              </a:ext>
            </a:extLst>
          </p:cNvPr>
          <p:cNvSpPr/>
          <p:nvPr/>
        </p:nvSpPr>
        <p:spPr>
          <a:xfrm>
            <a:off x="7026673" y="2384430"/>
            <a:ext cx="423754" cy="423754"/>
          </a:xfrm>
          <a:prstGeom prst="star5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Gráfico 10" descr="Gráfico de barras com preenchimento sólido">
            <a:extLst>
              <a:ext uri="{FF2B5EF4-FFF2-40B4-BE49-F238E27FC236}">
                <a16:creationId xmlns:a16="http://schemas.microsoft.com/office/drawing/2014/main" id="{719FE3A2-8187-3632-F450-38ECE27E6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7589" y="4314117"/>
            <a:ext cx="483783" cy="483783"/>
          </a:xfrm>
          <a:prstGeom prst="rect">
            <a:avLst/>
          </a:prstGeom>
        </p:spPr>
      </p:pic>
      <p:pic>
        <p:nvPicPr>
          <p:cNvPr id="34" name="Gráfico 12" descr="Catálogo de endereços com preenchimento sólido">
            <a:extLst>
              <a:ext uri="{FF2B5EF4-FFF2-40B4-BE49-F238E27FC236}">
                <a16:creationId xmlns:a16="http://schemas.microsoft.com/office/drawing/2014/main" id="{A5A7BB7B-5E39-B295-B9D5-9492A1D76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3303" y="5068941"/>
            <a:ext cx="456238" cy="456238"/>
          </a:xfrm>
          <a:prstGeom prst="rect">
            <a:avLst/>
          </a:prstGeom>
        </p:spPr>
      </p:pic>
      <p:pic>
        <p:nvPicPr>
          <p:cNvPr id="37" name="Graphic 88" descr="Cloud with solid fill">
            <a:extLst>
              <a:ext uri="{FF2B5EF4-FFF2-40B4-BE49-F238E27FC236}">
                <a16:creationId xmlns:a16="http://schemas.microsoft.com/office/drawing/2014/main" id="{F2B5C36F-24C6-07C4-7DE9-E3A940188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9495" y="4288108"/>
            <a:ext cx="524171" cy="524171"/>
          </a:xfrm>
          <a:prstGeom prst="rect">
            <a:avLst/>
          </a:prstGeom>
        </p:spPr>
      </p:pic>
      <p:pic>
        <p:nvPicPr>
          <p:cNvPr id="38" name="Graphic 87" descr="Lock with solid fill">
            <a:extLst>
              <a:ext uri="{FF2B5EF4-FFF2-40B4-BE49-F238E27FC236}">
                <a16:creationId xmlns:a16="http://schemas.microsoft.com/office/drawing/2014/main" id="{138010A7-1F70-0AB0-2F1B-F18CD48D56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274517"/>
            <a:ext cx="532161" cy="532161"/>
          </a:xfrm>
          <a:prstGeom prst="rect">
            <a:avLst/>
          </a:prstGeom>
        </p:spPr>
      </p:pic>
      <p:pic>
        <p:nvPicPr>
          <p:cNvPr id="39" name="Gráfico 34" descr="Chave com preenchimento sólido">
            <a:extLst>
              <a:ext uri="{FF2B5EF4-FFF2-40B4-BE49-F238E27FC236}">
                <a16:creationId xmlns:a16="http://schemas.microsoft.com/office/drawing/2014/main" id="{7E51B3E5-44C4-6BAF-D5D1-373E00E604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9028" y="2334222"/>
            <a:ext cx="524171" cy="524171"/>
          </a:xfrm>
          <a:prstGeom prst="rect">
            <a:avLst/>
          </a:prstGeom>
        </p:spPr>
      </p:pic>
      <p:pic>
        <p:nvPicPr>
          <p:cNvPr id="40" name="Graphic 4" descr="Database with solid fill">
            <a:extLst>
              <a:ext uri="{FF2B5EF4-FFF2-40B4-BE49-F238E27FC236}">
                <a16:creationId xmlns:a16="http://schemas.microsoft.com/office/drawing/2014/main" id="{5A7309E9-5D3C-010F-B44A-5B3756B8D0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37337"/>
            <a:ext cx="1257132" cy="1257132"/>
          </a:xfrm>
          <a:prstGeom prst="rect">
            <a:avLst/>
          </a:prstGeom>
        </p:spPr>
      </p:pic>
      <p:pic>
        <p:nvPicPr>
          <p:cNvPr id="42" name="Graphic 41" descr="Brain with solid fill">
            <a:extLst>
              <a:ext uri="{FF2B5EF4-FFF2-40B4-BE49-F238E27FC236}">
                <a16:creationId xmlns:a16="http://schemas.microsoft.com/office/drawing/2014/main" id="{A6BAEA9B-D427-BE4C-F11A-72E33C5603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96446" y="5068941"/>
            <a:ext cx="456238" cy="456238"/>
          </a:xfrm>
          <a:prstGeom prst="rect">
            <a:avLst/>
          </a:prstGeom>
        </p:spPr>
      </p:pic>
      <p:sp>
        <p:nvSpPr>
          <p:cNvPr id="43" name="CaixaDeTexto 26">
            <a:extLst>
              <a:ext uri="{FF2B5EF4-FFF2-40B4-BE49-F238E27FC236}">
                <a16:creationId xmlns:a16="http://schemas.microsoft.com/office/drawing/2014/main" id="{4623BD5F-03E6-EB2C-792A-393535C678E6}"/>
              </a:ext>
            </a:extLst>
          </p:cNvPr>
          <p:cNvSpPr txBox="1"/>
          <p:nvPr/>
        </p:nvSpPr>
        <p:spPr>
          <a:xfrm>
            <a:off x="6474894" y="5533184"/>
            <a:ext cx="396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Artificial</a:t>
            </a:r>
          </a:p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recomendação, visão computacional, predição</a:t>
            </a:r>
          </a:p>
        </p:txBody>
      </p:sp>
    </p:spTree>
    <p:extLst>
      <p:ext uri="{BB962C8B-B14F-4D97-AF65-F5344CB8AC3E}">
        <p14:creationId xmlns:p14="http://schemas.microsoft.com/office/powerpoint/2010/main" val="138296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A8C7DF-2651-2540-CEB3-2A6577081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9EC4764-E9DC-AD92-EE5C-2817D31F37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5CCA3ECC-9323-9CBD-0E69-4848BF157A36}"/>
              </a:ext>
            </a:extLst>
          </p:cNvPr>
          <p:cNvSpPr txBox="1"/>
          <p:nvPr/>
        </p:nvSpPr>
        <p:spPr>
          <a:xfrm>
            <a:off x="5414345" y="4105659"/>
            <a:ext cx="1422184" cy="640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Base de</a:t>
            </a:r>
            <a:b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2200">
                <a:latin typeface="Arial Black" panose="020B0A04020102020204" pitchFamily="34" charset="0"/>
                <a:cs typeface="Arial" panose="020B0604020202020204" pitchFamily="34" charset="0"/>
              </a:rPr>
              <a:t>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E7C1D29-A73B-6815-35E1-2E518265E4EB}"/>
              </a:ext>
            </a:extLst>
          </p:cNvPr>
          <p:cNvSpPr/>
          <p:nvPr/>
        </p:nvSpPr>
        <p:spPr>
          <a:xfrm>
            <a:off x="4532511" y="216130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86" descr="User with solid fill">
            <a:extLst>
              <a:ext uri="{FF2B5EF4-FFF2-40B4-BE49-F238E27FC236}">
                <a16:creationId xmlns:a16="http://schemas.microsoft.com/office/drawing/2014/main" id="{AAC6FA83-BC4A-F77B-81A8-72DE2A404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9C01AE58-84A2-76DD-9BE9-6842672CEF48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CC74229-95D9-6288-1D2E-313E57A6A574}"/>
              </a:ext>
            </a:extLst>
          </p:cNvPr>
          <p:cNvSpPr txBox="1"/>
          <p:nvPr/>
        </p:nvSpPr>
        <p:spPr>
          <a:xfrm>
            <a:off x="7560289" y="248680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3263E0A-8E33-0891-2488-657106B0C4AA}"/>
              </a:ext>
            </a:extLst>
          </p:cNvPr>
          <p:cNvSpPr txBox="1"/>
          <p:nvPr/>
        </p:nvSpPr>
        <p:spPr>
          <a:xfrm>
            <a:off x="4724450" y="5617595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ct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2607A2F-BBBE-516C-6549-2849BB0A4D47}"/>
              </a:ext>
            </a:extLst>
          </p:cNvPr>
          <p:cNvSpPr txBox="1"/>
          <p:nvPr/>
        </p:nvSpPr>
        <p:spPr>
          <a:xfrm>
            <a:off x="875786" y="3492079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F63F4A6-DAD5-5646-47C5-EB04758CCCA0}"/>
              </a:ext>
            </a:extLst>
          </p:cNvPr>
          <p:cNvSpPr txBox="1"/>
          <p:nvPr/>
        </p:nvSpPr>
        <p:spPr>
          <a:xfrm>
            <a:off x="2502529" y="24868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D0E2AB-7498-6AED-59D0-D3AAE475D2D5}"/>
              </a:ext>
            </a:extLst>
          </p:cNvPr>
          <p:cNvSpPr txBox="1"/>
          <p:nvPr/>
        </p:nvSpPr>
        <p:spPr>
          <a:xfrm>
            <a:off x="731687" y="4575085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BF669F1-6569-E025-1F3F-45F9FAD35EB6}"/>
              </a:ext>
            </a:extLst>
          </p:cNvPr>
          <p:cNvSpPr txBox="1"/>
          <p:nvPr/>
        </p:nvSpPr>
        <p:spPr>
          <a:xfrm>
            <a:off x="7986318" y="3492079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 </a:t>
            </a:r>
          </a:p>
          <a:p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E1C340B-0CA5-C5FF-CE16-23E1193CFB7B}"/>
              </a:ext>
            </a:extLst>
          </p:cNvPr>
          <p:cNvSpPr txBox="1"/>
          <p:nvPr/>
        </p:nvSpPr>
        <p:spPr>
          <a:xfrm>
            <a:off x="7625549" y="4601665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Análise, estatísticas, projeções, painel gerencial</a:t>
            </a:r>
          </a:p>
        </p:txBody>
      </p:sp>
      <p:pic>
        <p:nvPicPr>
          <p:cNvPr id="5" name="Gráfico 4" descr="Rede com preenchimento sólido">
            <a:extLst>
              <a:ext uri="{FF2B5EF4-FFF2-40B4-BE49-F238E27FC236}">
                <a16:creationId xmlns:a16="http://schemas.microsoft.com/office/drawing/2014/main" id="{7BAC0940-A48D-4AEF-DBEF-6700F7062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476392"/>
            <a:ext cx="570147" cy="570147"/>
          </a:xfrm>
          <a:prstGeom prst="rect">
            <a:avLst/>
          </a:prstGeom>
        </p:spPr>
      </p:pic>
      <p:sp>
        <p:nvSpPr>
          <p:cNvPr id="9" name="Estrela: 5 Pontas 8">
            <a:extLst>
              <a:ext uri="{FF2B5EF4-FFF2-40B4-BE49-F238E27FC236}">
                <a16:creationId xmlns:a16="http://schemas.microsoft.com/office/drawing/2014/main" id="{DC088FAF-5C34-3DAE-8637-1E24520C5E87}"/>
              </a:ext>
            </a:extLst>
          </p:cNvPr>
          <p:cNvSpPr/>
          <p:nvPr/>
        </p:nvSpPr>
        <p:spPr>
          <a:xfrm>
            <a:off x="7158753" y="2519508"/>
            <a:ext cx="423754" cy="423754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Gráfico 10" descr="Gráfico de barras com preenchimento sólido">
            <a:extLst>
              <a:ext uri="{FF2B5EF4-FFF2-40B4-BE49-F238E27FC236}">
                <a16:creationId xmlns:a16="http://schemas.microsoft.com/office/drawing/2014/main" id="{7E4B349C-0C6E-CA0F-163F-B8CBADE48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7383" y="4639208"/>
            <a:ext cx="483783" cy="483783"/>
          </a:xfrm>
          <a:prstGeom prst="rect">
            <a:avLst/>
          </a:prstGeom>
        </p:spPr>
      </p:pic>
      <p:pic>
        <p:nvPicPr>
          <p:cNvPr id="13" name="Gráfico 12" descr="Catálogo de endereços com preenchimento sólido">
            <a:extLst>
              <a:ext uri="{FF2B5EF4-FFF2-40B4-BE49-F238E27FC236}">
                <a16:creationId xmlns:a16="http://schemas.microsoft.com/office/drawing/2014/main" id="{1847EF0E-8831-2CB8-A708-1C88BE7163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97314" y="5185618"/>
            <a:ext cx="456238" cy="456238"/>
          </a:xfrm>
          <a:prstGeom prst="rect">
            <a:avLst/>
          </a:prstGeom>
        </p:spPr>
      </p:pic>
      <p:pic>
        <p:nvPicPr>
          <p:cNvPr id="15" name="Graphic 88" descr="Cloud with solid fill">
            <a:extLst>
              <a:ext uri="{FF2B5EF4-FFF2-40B4-BE49-F238E27FC236}">
                <a16:creationId xmlns:a16="http://schemas.microsoft.com/office/drawing/2014/main" id="{C1BB2BD7-BE0B-AB9B-21FE-A310BD6B25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106" y="4592089"/>
            <a:ext cx="524171" cy="524171"/>
          </a:xfrm>
          <a:prstGeom prst="rect">
            <a:avLst/>
          </a:prstGeom>
        </p:spPr>
      </p:pic>
      <p:pic>
        <p:nvPicPr>
          <p:cNvPr id="33" name="Graphic 87" descr="Lock with solid fill">
            <a:extLst>
              <a:ext uri="{FF2B5EF4-FFF2-40B4-BE49-F238E27FC236}">
                <a16:creationId xmlns:a16="http://schemas.microsoft.com/office/drawing/2014/main" id="{37237B4A-4E9B-3822-453E-157FDA42C2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451380"/>
            <a:ext cx="532161" cy="532161"/>
          </a:xfrm>
          <a:prstGeom prst="rect">
            <a:avLst/>
          </a:prstGeom>
        </p:spPr>
      </p:pic>
      <p:pic>
        <p:nvPicPr>
          <p:cNvPr id="35" name="Gráfico 34" descr="Chave com preenchimento sólido">
            <a:extLst>
              <a:ext uri="{FF2B5EF4-FFF2-40B4-BE49-F238E27FC236}">
                <a16:creationId xmlns:a16="http://schemas.microsoft.com/office/drawing/2014/main" id="{F315E2B9-7E8A-F37E-8117-A833504E7A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7428" y="2524587"/>
            <a:ext cx="524171" cy="524171"/>
          </a:xfrm>
          <a:prstGeom prst="rect">
            <a:avLst/>
          </a:prstGeom>
        </p:spPr>
      </p:pic>
      <p:pic>
        <p:nvPicPr>
          <p:cNvPr id="36" name="Graphic 4" descr="Database with solid fill">
            <a:extLst>
              <a:ext uri="{FF2B5EF4-FFF2-40B4-BE49-F238E27FC236}">
                <a16:creationId xmlns:a16="http://schemas.microsoft.com/office/drawing/2014/main" id="{6FBA418A-C904-5FFB-6A87-1813FF8815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67817"/>
            <a:ext cx="1257132" cy="12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65457390-B692-3404-BF1E-1A184F041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149" y="564760"/>
            <a:ext cx="446258" cy="50204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029A672-CFA7-DF96-D753-801CD84BAFC3}"/>
              </a:ext>
            </a:extLst>
          </p:cNvPr>
          <p:cNvSpPr/>
          <p:nvPr/>
        </p:nvSpPr>
        <p:spPr>
          <a:xfrm>
            <a:off x="3106899" y="2290934"/>
            <a:ext cx="4571161" cy="54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400" tIns="114400" rIns="114400" bIns="11440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200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</a:t>
            </a:r>
            <a:r>
              <a:rPr lang="pt-BR" sz="2200" kern="1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Governo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2E5C71C-1850-CD82-1EA1-A2863412A6F9}"/>
              </a:ext>
            </a:extLst>
          </p:cNvPr>
          <p:cNvSpPr/>
          <p:nvPr/>
        </p:nvSpPr>
        <p:spPr>
          <a:xfrm>
            <a:off x="770098" y="2934256"/>
            <a:ext cx="2234360" cy="926544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0" rIns="18000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Infra local no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600" kern="1200" dirty="0">
                <a:latin typeface="Arial Black" panose="020B0A04020102020204" pitchFamily="34" charset="0"/>
                <a:cs typeface="Arial" panose="020B0604020202020204" pitchFamily="34" charset="0"/>
              </a:rPr>
              <a:t>órgão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8BFF0A8-D3C7-C1EE-E50E-AD391CA8D4C1}"/>
              </a:ext>
            </a:extLst>
          </p:cNvPr>
          <p:cNvSpPr/>
          <p:nvPr/>
        </p:nvSpPr>
        <p:spPr>
          <a:xfrm>
            <a:off x="3106899" y="2934256"/>
            <a:ext cx="2234360" cy="926544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0" rIns="18000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Nuvem no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600" dirty="0">
                <a:latin typeface="Arial Black" panose="020B0A04020102020204" pitchFamily="34" charset="0"/>
                <a:cs typeface="Arial" panose="020B0604020202020204" pitchFamily="34" charset="0"/>
              </a:rPr>
              <a:t>órgão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(privada)</a:t>
            </a:r>
            <a:endParaRPr lang="pt-BR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C5045E-FE10-E74B-0E22-8C951814CFBA}"/>
              </a:ext>
            </a:extLst>
          </p:cNvPr>
          <p:cNvSpPr/>
          <p:nvPr/>
        </p:nvSpPr>
        <p:spPr>
          <a:xfrm>
            <a:off x="5443700" y="2934256"/>
            <a:ext cx="2234360" cy="926544"/>
          </a:xfrm>
          <a:prstGeom prst="rect">
            <a:avLst/>
          </a:prstGeom>
          <a:solidFill>
            <a:srgbClr val="1A417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0" rIns="18000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600" kern="1200">
                <a:latin typeface="Arial" panose="020B0604020202020204" pitchFamily="34" charset="0"/>
                <a:cs typeface="Arial" panose="020B0604020202020204" pitchFamily="34" charset="0"/>
              </a:rPr>
              <a:t>Nuvem em </a:t>
            </a:r>
            <a:r>
              <a:rPr lang="pt-BR" sz="1600" kern="1200">
                <a:latin typeface="Arial Black" panose="020B0A04020102020204" pitchFamily="34" charset="0"/>
                <a:cs typeface="Arial" panose="020B0604020202020204" pitchFamily="34" charset="0"/>
              </a:rPr>
              <a:t>empresa pública</a:t>
            </a:r>
            <a:r>
              <a:rPr lang="pt-BR" sz="1600" kern="1200">
                <a:latin typeface="Arial" panose="020B0604020202020204" pitchFamily="34" charset="0"/>
                <a:cs typeface="Arial" panose="020B0604020202020204" pitchFamily="34" charset="0"/>
              </a:rPr>
              <a:t> (comunitária)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95A4FE5-AE05-9C12-1695-17057F5C521B}"/>
              </a:ext>
            </a:extLst>
          </p:cNvPr>
          <p:cNvSpPr/>
          <p:nvPr/>
        </p:nvSpPr>
        <p:spPr>
          <a:xfrm>
            <a:off x="7780501" y="2934256"/>
            <a:ext cx="2234360" cy="926544"/>
          </a:xfrm>
          <a:prstGeom prst="rect">
            <a:avLst/>
          </a:prstGeom>
          <a:solidFill>
            <a:srgbClr val="52AE3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0" rIns="18000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600" kern="1200">
                <a:latin typeface="Arial"/>
                <a:cs typeface="Arial"/>
              </a:rPr>
              <a:t>Nuvem no </a:t>
            </a:r>
            <a:r>
              <a:rPr lang="pt-BR" sz="1600" kern="1200">
                <a:latin typeface="Arial Black"/>
                <a:cs typeface="Arial"/>
              </a:rPr>
              <a:t>mercado privado</a:t>
            </a:r>
            <a:br>
              <a:rPr lang="pt-BR" sz="1600" kern="1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600" kern="1200">
                <a:latin typeface="Arial"/>
                <a:cs typeface="Arial"/>
              </a:rPr>
              <a:t>(pública)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A91DA8D-B9BB-6BA6-791C-8EC29900D6DD}"/>
              </a:ext>
            </a:extLst>
          </p:cNvPr>
          <p:cNvSpPr/>
          <p:nvPr/>
        </p:nvSpPr>
        <p:spPr>
          <a:xfrm>
            <a:off x="770098" y="3860800"/>
            <a:ext cx="2234360" cy="145142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0" rIns="18000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endParaRPr lang="pt-BR" sz="1700" kern="120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93A836D-38D8-F3D5-C9AF-CD3796C4020B}"/>
              </a:ext>
            </a:extLst>
          </p:cNvPr>
          <p:cNvSpPr/>
          <p:nvPr/>
        </p:nvSpPr>
        <p:spPr>
          <a:xfrm>
            <a:off x="3106899" y="3860800"/>
            <a:ext cx="2234360" cy="145142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0" rIns="18000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endParaRPr lang="pt-BR" sz="17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B4D2227-E855-E897-6675-790499CA6798}"/>
              </a:ext>
            </a:extLst>
          </p:cNvPr>
          <p:cNvSpPr/>
          <p:nvPr/>
        </p:nvSpPr>
        <p:spPr>
          <a:xfrm>
            <a:off x="5443700" y="3860800"/>
            <a:ext cx="2234360" cy="145142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0" rIns="18000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endParaRPr lang="pt-BR" sz="17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62194FB-AB86-7CE3-3154-589C81AABC4F}"/>
              </a:ext>
            </a:extLst>
          </p:cNvPr>
          <p:cNvSpPr/>
          <p:nvPr/>
        </p:nvSpPr>
        <p:spPr>
          <a:xfrm>
            <a:off x="7780501" y="3860800"/>
            <a:ext cx="2234360" cy="145142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0" rIns="18000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endParaRPr lang="pt-BR" sz="17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7F8C21F4-0BF9-B133-E307-AAE598402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2616" y="4055714"/>
            <a:ext cx="582925" cy="39884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880BE786-B5CC-5E12-1C22-929573B2F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5655" y="4616331"/>
            <a:ext cx="556846" cy="4640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0441EDCB-31F1-ED37-9F91-E4C02082C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7473" y="4055714"/>
            <a:ext cx="582925" cy="398844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64EE9AB-BE99-D195-64E2-63567E64E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7137" y="4616331"/>
            <a:ext cx="556846" cy="46403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01195F4C-230D-4A7A-8C92-AD8DC1CFE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8364" y="4616331"/>
            <a:ext cx="556846" cy="464039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612F06D7-CFF9-9BD7-0477-0513B7625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1833" y="4055714"/>
            <a:ext cx="582925" cy="398844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1B927B2-A16D-FA6C-44F3-35609F2FE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1497" y="4616331"/>
            <a:ext cx="556846" cy="464039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3ECFEEC8-A598-DD7A-8DC3-70485DCC4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2724" y="4616331"/>
            <a:ext cx="556846" cy="464039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E10943FF-019C-7A0D-95CB-70F6266AA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8855" y="4616331"/>
            <a:ext cx="556846" cy="464039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A12A5404-28B6-2714-AFB2-F47650A75577}"/>
              </a:ext>
            </a:extLst>
          </p:cNvPr>
          <p:cNvSpPr/>
          <p:nvPr/>
        </p:nvSpPr>
        <p:spPr>
          <a:xfrm>
            <a:off x="5438098" y="5330623"/>
            <a:ext cx="2239962" cy="97973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0" rIns="18000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endParaRPr lang="pt-BR" sz="17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D6D52AC4-5D35-8C8B-9D94-537D0CD49075}"/>
              </a:ext>
            </a:extLst>
          </p:cNvPr>
          <p:cNvSpPr/>
          <p:nvPr/>
        </p:nvSpPr>
        <p:spPr>
          <a:xfrm>
            <a:off x="7780501" y="5336225"/>
            <a:ext cx="2234360" cy="61554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0" rIns="180000" bIns="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endParaRPr lang="pt-BR" sz="17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2EC62D31-22A3-9FBA-7D79-C34FEEA51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0449" y="5483753"/>
            <a:ext cx="450690" cy="320492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79F68178-A652-47C4-C7FC-F6910EB29E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9706" y="5522146"/>
            <a:ext cx="901384" cy="243707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3D2F2CF9-2214-4BE6-9DE6-E106F0F74358}"/>
              </a:ext>
            </a:extLst>
          </p:cNvPr>
          <p:cNvSpPr/>
          <p:nvPr/>
        </p:nvSpPr>
        <p:spPr>
          <a:xfrm>
            <a:off x="10117302" y="2934256"/>
            <a:ext cx="1304600" cy="237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000" tIns="0" rIns="108000" bIns="0" numCol="1" spcCol="1270" anchor="ctr" anchorCtr="0">
            <a:no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ts val="1500"/>
              </a:spcAft>
              <a:buNone/>
            </a:pPr>
            <a:r>
              <a:rPr lang="pt-BR" sz="17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Registro de preço</a:t>
            </a:r>
          </a:p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ts val="1500"/>
              </a:spcAft>
              <a:buNone/>
            </a:pPr>
            <a:r>
              <a:rPr lang="pt-BR" sz="17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</a:p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ts val="1500"/>
              </a:spcAft>
              <a:buNone/>
            </a:pPr>
            <a:r>
              <a:rPr lang="pt-BR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2.0</a:t>
            </a:r>
          </a:p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ts val="1500"/>
              </a:spcAft>
              <a:buNone/>
            </a:pPr>
            <a:r>
              <a:rPr lang="pt-BR" sz="17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3.0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A376CA1-F345-6F07-A648-07EDCCA4040B}"/>
              </a:ext>
            </a:extLst>
          </p:cNvPr>
          <p:cNvSpPr txBox="1"/>
          <p:nvPr/>
        </p:nvSpPr>
        <p:spPr>
          <a:xfrm>
            <a:off x="323171" y="1120586"/>
            <a:ext cx="3128214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800" kern="1200">
                <a:latin typeface="Arial" panose="020B0604020202020204" pitchFamily="34" charset="0"/>
                <a:cs typeface="Arial" panose="020B0604020202020204" pitchFamily="34" charset="0"/>
              </a:rPr>
              <a:t>Classificado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LAI (reservado, secreto e ultrassecreto)</a:t>
            </a:r>
            <a:endParaRPr lang="pt-BR" sz="1200" kern="120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áfico 44">
            <a:extLst>
              <a:ext uri="{FF2B5EF4-FFF2-40B4-BE49-F238E27FC236}">
                <a16:creationId xmlns:a16="http://schemas.microsoft.com/office/drawing/2014/main" id="{33151D05-9A14-2C28-39A0-2C520313C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9350" y="564760"/>
            <a:ext cx="446258" cy="50204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F6137A5D-9C86-7857-91DF-85AD2B726395}"/>
              </a:ext>
            </a:extLst>
          </p:cNvPr>
          <p:cNvSpPr txBox="1"/>
          <p:nvPr/>
        </p:nvSpPr>
        <p:spPr>
          <a:xfrm>
            <a:off x="3970564" y="1120586"/>
            <a:ext cx="284383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800" kern="1200">
                <a:latin typeface="Arial" panose="020B0604020202020204" pitchFamily="34" charset="0"/>
                <a:cs typeface="Arial" panose="020B0604020202020204" pitchFamily="34" charset="0"/>
              </a:rPr>
              <a:t>Com restri</a:t>
            </a: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çã</a:t>
            </a:r>
            <a:r>
              <a:rPr lang="pt-BR" sz="1800" kern="1200">
                <a:latin typeface="Arial" panose="020B0604020202020204" pitchFamily="34" charset="0"/>
                <a:cs typeface="Arial" panose="020B0604020202020204" pitchFamily="34" charset="0"/>
              </a:rPr>
              <a:t>o de acesso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Sigilo (fiscal, bancário, etc.)</a:t>
            </a:r>
            <a:endParaRPr lang="pt-BR" sz="1200" kern="120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CEA5C861-BD22-F4B6-BA32-64A388380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041" y="564760"/>
            <a:ext cx="446258" cy="50204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7DEA6321-EDB8-DB7F-3D4B-85EECFFE8B2D}"/>
              </a:ext>
            </a:extLst>
          </p:cNvPr>
          <p:cNvSpPr txBox="1"/>
          <p:nvPr/>
        </p:nvSpPr>
        <p:spPr>
          <a:xfrm>
            <a:off x="7509255" y="1120586"/>
            <a:ext cx="284383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800" kern="1200">
                <a:latin typeface="Arial" panose="020B0604020202020204" pitchFamily="34" charset="0"/>
                <a:cs typeface="Arial" panose="020B0604020202020204" pitchFamily="34" charset="0"/>
              </a:rPr>
              <a:t>Sem restri</a:t>
            </a: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çã</a:t>
            </a:r>
            <a:r>
              <a:rPr lang="pt-BR" sz="1800" kern="1200">
                <a:latin typeface="Arial" panose="020B0604020202020204" pitchFamily="34" charset="0"/>
                <a:cs typeface="Arial" panose="020B0604020202020204" pitchFamily="34" charset="0"/>
              </a:rPr>
              <a:t>o de acesso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Dados públicos</a:t>
            </a:r>
            <a:endParaRPr lang="pt-BR" sz="1200" kern="120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79E53EFD-A411-A681-F0A9-8171420D7AA6}"/>
              </a:ext>
            </a:extLst>
          </p:cNvPr>
          <p:cNvCxnSpPr>
            <a:cxnSpLocks/>
          </p:cNvCxnSpPr>
          <p:nvPr/>
        </p:nvCxnSpPr>
        <p:spPr>
          <a:xfrm flipH="1">
            <a:off x="1872343" y="1774947"/>
            <a:ext cx="421" cy="74538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D0FBBA3A-178A-760F-12B4-133AD45904E7}"/>
              </a:ext>
            </a:extLst>
          </p:cNvPr>
          <p:cNvCxnSpPr>
            <a:cxnSpLocks/>
          </p:cNvCxnSpPr>
          <p:nvPr/>
        </p:nvCxnSpPr>
        <p:spPr>
          <a:xfrm flipH="1">
            <a:off x="5392479" y="1774947"/>
            <a:ext cx="421" cy="38250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58F6A241-20AA-F776-905C-F541D16E3ABF}"/>
              </a:ext>
            </a:extLst>
          </p:cNvPr>
          <p:cNvCxnSpPr>
            <a:cxnSpLocks/>
          </p:cNvCxnSpPr>
          <p:nvPr/>
        </p:nvCxnSpPr>
        <p:spPr>
          <a:xfrm flipH="1">
            <a:off x="8931170" y="1774947"/>
            <a:ext cx="421" cy="74538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9C211F47-EE61-7D0D-6DD9-90F799FE8C77}"/>
              </a:ext>
            </a:extLst>
          </p:cNvPr>
          <p:cNvCxnSpPr>
            <a:cxnSpLocks/>
          </p:cNvCxnSpPr>
          <p:nvPr/>
        </p:nvCxnSpPr>
        <p:spPr>
          <a:xfrm flipH="1">
            <a:off x="3125874" y="1784782"/>
            <a:ext cx="2215385" cy="40283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537D0A2-EDA2-2AC9-81C7-0994E2FD6B61}"/>
              </a:ext>
            </a:extLst>
          </p:cNvPr>
          <p:cNvCxnSpPr>
            <a:cxnSpLocks/>
          </p:cNvCxnSpPr>
          <p:nvPr/>
        </p:nvCxnSpPr>
        <p:spPr>
          <a:xfrm>
            <a:off x="5447685" y="1784782"/>
            <a:ext cx="2215385" cy="40283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85766453-0215-B9E2-7D67-C1D854F065F5}"/>
              </a:ext>
            </a:extLst>
          </p:cNvPr>
          <p:cNvCxnSpPr>
            <a:cxnSpLocks/>
          </p:cNvCxnSpPr>
          <p:nvPr/>
        </p:nvCxnSpPr>
        <p:spPr>
          <a:xfrm rot="5400000" flipH="1">
            <a:off x="8561622" y="1402044"/>
            <a:ext cx="421" cy="74538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990D73F6-1A03-8725-95C9-4412E4256854}"/>
              </a:ext>
            </a:extLst>
          </p:cNvPr>
          <p:cNvCxnSpPr>
            <a:cxnSpLocks/>
          </p:cNvCxnSpPr>
          <p:nvPr/>
        </p:nvCxnSpPr>
        <p:spPr>
          <a:xfrm rot="2700000" flipH="1">
            <a:off x="8668571" y="1669650"/>
            <a:ext cx="421" cy="74538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263C8AC-D997-FB44-BEDC-1214EE63E4FD}"/>
              </a:ext>
            </a:extLst>
          </p:cNvPr>
          <p:cNvSpPr txBox="1"/>
          <p:nvPr/>
        </p:nvSpPr>
        <p:spPr>
          <a:xfrm>
            <a:off x="6609359" y="1794639"/>
            <a:ext cx="90613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200" kern="1200">
                <a:latin typeface="Arial" panose="020B0604020202020204" pitchFamily="34" charset="0"/>
                <a:cs typeface="Arial" panose="020B0604020202020204" pitchFamily="34" charset="0"/>
              </a:rPr>
              <a:t>Exceção</a:t>
            </a:r>
            <a:endParaRPr lang="pt-BR" sz="1200" kern="120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Gráfico 61">
            <a:extLst>
              <a:ext uri="{FF2B5EF4-FFF2-40B4-BE49-F238E27FC236}">
                <a16:creationId xmlns:a16="http://schemas.microsoft.com/office/drawing/2014/main" id="{DF9119C8-BBB1-0AB2-06E9-CA9F5B7C76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69039" y="4696783"/>
            <a:ext cx="230657" cy="266142"/>
          </a:xfrm>
          <a:prstGeom prst="rect">
            <a:avLst/>
          </a:prstGeom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168F70AC-1975-804E-1900-7A471001BD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55006" y="4307786"/>
            <a:ext cx="253556" cy="253556"/>
          </a:xfrm>
          <a:prstGeom prst="rect">
            <a:avLst/>
          </a:prstGeom>
        </p:spPr>
      </p:pic>
      <p:pic>
        <p:nvPicPr>
          <p:cNvPr id="65" name="Gráfico 64">
            <a:extLst>
              <a:ext uri="{FF2B5EF4-FFF2-40B4-BE49-F238E27FC236}">
                <a16:creationId xmlns:a16="http://schemas.microsoft.com/office/drawing/2014/main" id="{3F12219D-6A90-7059-7749-178EA7F9E9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55006" y="3882955"/>
            <a:ext cx="253556" cy="253556"/>
          </a:xfrm>
          <a:prstGeom prst="rect">
            <a:avLst/>
          </a:prstGeom>
        </p:spPr>
      </p:pic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5E05C120-486A-67B6-F244-DB9B8FEA3F73}"/>
              </a:ext>
            </a:extLst>
          </p:cNvPr>
          <p:cNvSpPr/>
          <p:nvPr/>
        </p:nvSpPr>
        <p:spPr>
          <a:xfrm rot="16200000">
            <a:off x="9775430" y="4400804"/>
            <a:ext cx="468000" cy="288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809EDF4-D2F8-C776-E4E4-7FC4474B914D}"/>
              </a:ext>
            </a:extLst>
          </p:cNvPr>
          <p:cNvSpPr txBox="1"/>
          <p:nvPr/>
        </p:nvSpPr>
        <p:spPr>
          <a:xfrm>
            <a:off x="8098081" y="5089730"/>
            <a:ext cx="15974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000" kern="1200">
                <a:latin typeface="Arial" panose="020B0604020202020204" pitchFamily="34" charset="0"/>
                <a:cs typeface="Arial" panose="020B0604020202020204" pitchFamily="34" charset="0"/>
              </a:rPr>
              <a:t>Serpro broker</a:t>
            </a:r>
            <a:endParaRPr lang="pt-BR" sz="1000" kern="120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Gráfico 69">
            <a:extLst>
              <a:ext uri="{FF2B5EF4-FFF2-40B4-BE49-F238E27FC236}">
                <a16:creationId xmlns:a16="http://schemas.microsoft.com/office/drawing/2014/main" id="{720BDA58-CE62-FBA1-CB0E-4229F525E9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14607" y="5548263"/>
            <a:ext cx="320185" cy="191473"/>
          </a:xfrm>
          <a:prstGeom prst="rect">
            <a:avLst/>
          </a:prstGeom>
        </p:spPr>
      </p:pic>
      <p:pic>
        <p:nvPicPr>
          <p:cNvPr id="72" name="Gráfico 71">
            <a:extLst>
              <a:ext uri="{FF2B5EF4-FFF2-40B4-BE49-F238E27FC236}">
                <a16:creationId xmlns:a16="http://schemas.microsoft.com/office/drawing/2014/main" id="{4C19C5AC-2A01-C834-74DA-B802E27171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64020" y="5514929"/>
            <a:ext cx="261338" cy="258141"/>
          </a:xfrm>
          <a:prstGeom prst="rect">
            <a:avLst/>
          </a:prstGeom>
        </p:spPr>
      </p:pic>
      <p:pic>
        <p:nvPicPr>
          <p:cNvPr id="4100" name="Picture 4" descr="G">
            <a:extLst>
              <a:ext uri="{FF2B5EF4-FFF2-40B4-BE49-F238E27FC236}">
                <a16:creationId xmlns:a16="http://schemas.microsoft.com/office/drawing/2014/main" id="{927BF25F-FBBF-2AEA-70C5-B5B414FB0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577" y="5516962"/>
            <a:ext cx="254075" cy="2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Gráfico 73">
            <a:extLst>
              <a:ext uri="{FF2B5EF4-FFF2-40B4-BE49-F238E27FC236}">
                <a16:creationId xmlns:a16="http://schemas.microsoft.com/office/drawing/2014/main" id="{E0867849-95C3-16D7-14DE-53ADEDD397C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05871" y="5524935"/>
            <a:ext cx="239841" cy="238128"/>
          </a:xfrm>
          <a:prstGeom prst="rect">
            <a:avLst/>
          </a:prstGeom>
        </p:spPr>
      </p:pic>
      <p:pic>
        <p:nvPicPr>
          <p:cNvPr id="4102" name="Picture 6" descr="Oracle Corporation Logo PNG Vector">
            <a:extLst>
              <a:ext uri="{FF2B5EF4-FFF2-40B4-BE49-F238E27FC236}">
                <a16:creationId xmlns:a16="http://schemas.microsoft.com/office/drawing/2014/main" id="{2974845A-48C0-8262-6385-B530D1AE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31" y="5510203"/>
            <a:ext cx="424749" cy="2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elebras Logo – PNG e Vetor – Download de Logo">
            <a:extLst>
              <a:ext uri="{FF2B5EF4-FFF2-40B4-BE49-F238E27FC236}">
                <a16:creationId xmlns:a16="http://schemas.microsoft.com/office/drawing/2014/main" id="{0B368634-C6D8-7ABF-54C6-95237B958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37520" r="-5902" b="40077"/>
          <a:stretch/>
        </p:blipFill>
        <p:spPr bwMode="auto">
          <a:xfrm>
            <a:off x="5738225" y="5952158"/>
            <a:ext cx="1651719" cy="34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0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29592-098B-B46B-B0D7-BAECB446F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FFEEFA-C9C0-B761-48BC-FD5D8CE4AF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507BC589-EE9B-6162-5889-156E74006D41}"/>
              </a:ext>
            </a:extLst>
          </p:cNvPr>
          <p:cNvSpPr txBox="1"/>
          <p:nvPr/>
        </p:nvSpPr>
        <p:spPr>
          <a:xfrm>
            <a:off x="5591928" y="4054859"/>
            <a:ext cx="1067023" cy="369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latin typeface="Arial Black" panose="020B0A04020102020204" pitchFamily="34" charset="0"/>
                <a:cs typeface="Arial" panose="020B0604020202020204" pitchFamily="34" charset="0"/>
              </a:rPr>
              <a:t>DADO</a:t>
            </a:r>
          </a:p>
        </p:txBody>
      </p:sp>
      <p:sp>
        <p:nvSpPr>
          <p:cNvPr id="6" name="Elipse 7">
            <a:extLst>
              <a:ext uri="{FF2B5EF4-FFF2-40B4-BE49-F238E27FC236}">
                <a16:creationId xmlns:a16="http://schemas.microsoft.com/office/drawing/2014/main" id="{BC3A3478-45CC-9E94-8D3B-9C9D22451EF3}"/>
              </a:ext>
            </a:extLst>
          </p:cNvPr>
          <p:cNvSpPr/>
          <p:nvPr/>
        </p:nvSpPr>
        <p:spPr>
          <a:xfrm>
            <a:off x="4532511" y="214098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86" descr="User with solid fill">
            <a:extLst>
              <a:ext uri="{FF2B5EF4-FFF2-40B4-BE49-F238E27FC236}">
                <a16:creationId xmlns:a16="http://schemas.microsoft.com/office/drawing/2014/main" id="{738A7BAF-416A-9DB2-074C-024A93396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10" name="CaixaDeTexto 31">
            <a:extLst>
              <a:ext uri="{FF2B5EF4-FFF2-40B4-BE49-F238E27FC236}">
                <a16:creationId xmlns:a16="http://schemas.microsoft.com/office/drawing/2014/main" id="{7623B49A-09CF-5454-68D5-702183AE7573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>
                <a:solidFill>
                  <a:srgbClr val="46AD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12" name="CaixaDeTexto 28">
            <a:extLst>
              <a:ext uri="{FF2B5EF4-FFF2-40B4-BE49-F238E27FC236}">
                <a16:creationId xmlns:a16="http://schemas.microsoft.com/office/drawing/2014/main" id="{77D9AB1C-EDDA-110D-90B2-E0EB7EAE0603}"/>
              </a:ext>
            </a:extLst>
          </p:cNvPr>
          <p:cNvSpPr txBox="1"/>
          <p:nvPr/>
        </p:nvSpPr>
        <p:spPr>
          <a:xfrm>
            <a:off x="7428209" y="230392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14" name="CaixaDeTexto 26">
            <a:extLst>
              <a:ext uri="{FF2B5EF4-FFF2-40B4-BE49-F238E27FC236}">
                <a16:creationId xmlns:a16="http://schemas.microsoft.com/office/drawing/2014/main" id="{F4411D7A-D71A-B580-6F25-83E0DBF9E8CF}"/>
              </a:ext>
            </a:extLst>
          </p:cNvPr>
          <p:cNvSpPr txBox="1"/>
          <p:nvPr/>
        </p:nvSpPr>
        <p:spPr>
          <a:xfrm>
            <a:off x="3080452" y="5533184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16" name="CaixaDeTexto 24">
            <a:extLst>
              <a:ext uri="{FF2B5EF4-FFF2-40B4-BE49-F238E27FC236}">
                <a16:creationId xmlns:a16="http://schemas.microsoft.com/office/drawing/2014/main" id="{C72A60F6-B1C5-FEE6-3FAA-A206F5BF1B4F}"/>
              </a:ext>
            </a:extLst>
          </p:cNvPr>
          <p:cNvSpPr txBox="1"/>
          <p:nvPr/>
        </p:nvSpPr>
        <p:spPr>
          <a:xfrm>
            <a:off x="926586" y="3248210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18" name="CaixaDeTexto 22">
            <a:extLst>
              <a:ext uri="{FF2B5EF4-FFF2-40B4-BE49-F238E27FC236}">
                <a16:creationId xmlns:a16="http://schemas.microsoft.com/office/drawing/2014/main" id="{A36818F4-1C28-93C3-64E5-63BBDC1C2D70}"/>
              </a:ext>
            </a:extLst>
          </p:cNvPr>
          <p:cNvSpPr txBox="1"/>
          <p:nvPr/>
        </p:nvSpPr>
        <p:spPr>
          <a:xfrm>
            <a:off x="2572276" y="230392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0" name="CaixaDeTexto 20">
            <a:extLst>
              <a:ext uri="{FF2B5EF4-FFF2-40B4-BE49-F238E27FC236}">
                <a16:creationId xmlns:a16="http://schemas.microsoft.com/office/drawing/2014/main" id="{066A37D2-6257-F01F-0E24-3FE501885679}"/>
              </a:ext>
            </a:extLst>
          </p:cNvPr>
          <p:cNvSpPr txBox="1"/>
          <p:nvPr/>
        </p:nvSpPr>
        <p:spPr>
          <a:xfrm>
            <a:off x="612624" y="4262122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85A49D0C-48FF-63A7-1754-AA3F95A6C50B}"/>
              </a:ext>
            </a:extLst>
          </p:cNvPr>
          <p:cNvSpPr txBox="1"/>
          <p:nvPr/>
        </p:nvSpPr>
        <p:spPr>
          <a:xfrm>
            <a:off x="7986318" y="324821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</a:t>
            </a:r>
            <a:r>
              <a:rPr lang="pt-BR" sz="2000" b="1" dirty="0">
                <a:solidFill>
                  <a:srgbClr val="286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FE156274-6254-7486-1244-10BFC5A4FE07}"/>
              </a:ext>
            </a:extLst>
          </p:cNvPr>
          <p:cNvSpPr txBox="1"/>
          <p:nvPr/>
        </p:nvSpPr>
        <p:spPr>
          <a:xfrm>
            <a:off x="7717245" y="4288108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Comunicação personalizada, painel gerencial</a:t>
            </a:r>
          </a:p>
        </p:txBody>
      </p:sp>
      <p:pic>
        <p:nvPicPr>
          <p:cNvPr id="26" name="Gráfico 4" descr="Rede com preenchimento sólido">
            <a:extLst>
              <a:ext uri="{FF2B5EF4-FFF2-40B4-BE49-F238E27FC236}">
                <a16:creationId xmlns:a16="http://schemas.microsoft.com/office/drawing/2014/main" id="{41D57390-F427-3709-F07F-47AAED6E0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255524"/>
            <a:ext cx="570147" cy="570147"/>
          </a:xfrm>
          <a:prstGeom prst="rect">
            <a:avLst/>
          </a:prstGeom>
        </p:spPr>
      </p:pic>
      <p:sp>
        <p:nvSpPr>
          <p:cNvPr id="28" name="Estrela: 5 Pontas 8">
            <a:extLst>
              <a:ext uri="{FF2B5EF4-FFF2-40B4-BE49-F238E27FC236}">
                <a16:creationId xmlns:a16="http://schemas.microsoft.com/office/drawing/2014/main" id="{C5FEBD63-BD1B-1AA2-AB9F-F35926D2972F}"/>
              </a:ext>
            </a:extLst>
          </p:cNvPr>
          <p:cNvSpPr/>
          <p:nvPr/>
        </p:nvSpPr>
        <p:spPr>
          <a:xfrm>
            <a:off x="7026673" y="2384430"/>
            <a:ext cx="423754" cy="423754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Gráfico 10" descr="Gráfico de barras com preenchimento sólido">
            <a:extLst>
              <a:ext uri="{FF2B5EF4-FFF2-40B4-BE49-F238E27FC236}">
                <a16:creationId xmlns:a16="http://schemas.microsoft.com/office/drawing/2014/main" id="{FEFFB180-5FB8-34B4-7E62-E2EE20069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7589" y="4314117"/>
            <a:ext cx="483783" cy="483783"/>
          </a:xfrm>
          <a:prstGeom prst="rect">
            <a:avLst/>
          </a:prstGeom>
        </p:spPr>
      </p:pic>
      <p:pic>
        <p:nvPicPr>
          <p:cNvPr id="34" name="Gráfico 12" descr="Catálogo de endereços com preenchimento sólido">
            <a:extLst>
              <a:ext uri="{FF2B5EF4-FFF2-40B4-BE49-F238E27FC236}">
                <a16:creationId xmlns:a16="http://schemas.microsoft.com/office/drawing/2014/main" id="{F594F91A-3AD6-0652-79B0-1F6E377FC5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3303" y="5068941"/>
            <a:ext cx="456238" cy="456238"/>
          </a:xfrm>
          <a:prstGeom prst="rect">
            <a:avLst/>
          </a:prstGeom>
        </p:spPr>
      </p:pic>
      <p:pic>
        <p:nvPicPr>
          <p:cNvPr id="37" name="Graphic 88" descr="Cloud with solid fill">
            <a:extLst>
              <a:ext uri="{FF2B5EF4-FFF2-40B4-BE49-F238E27FC236}">
                <a16:creationId xmlns:a16="http://schemas.microsoft.com/office/drawing/2014/main" id="{96D3DFD6-27FE-CDEC-9E5B-02E3263AFC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9495" y="4288108"/>
            <a:ext cx="524171" cy="524171"/>
          </a:xfrm>
          <a:prstGeom prst="rect">
            <a:avLst/>
          </a:prstGeom>
        </p:spPr>
      </p:pic>
      <p:pic>
        <p:nvPicPr>
          <p:cNvPr id="38" name="Graphic 87" descr="Lock with solid fill">
            <a:extLst>
              <a:ext uri="{FF2B5EF4-FFF2-40B4-BE49-F238E27FC236}">
                <a16:creationId xmlns:a16="http://schemas.microsoft.com/office/drawing/2014/main" id="{1B1D29BD-16C1-0E2B-2F30-A7510995E4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274517"/>
            <a:ext cx="532161" cy="532161"/>
          </a:xfrm>
          <a:prstGeom prst="rect">
            <a:avLst/>
          </a:prstGeom>
        </p:spPr>
      </p:pic>
      <p:pic>
        <p:nvPicPr>
          <p:cNvPr id="39" name="Gráfico 34" descr="Chave com preenchimento sólido">
            <a:extLst>
              <a:ext uri="{FF2B5EF4-FFF2-40B4-BE49-F238E27FC236}">
                <a16:creationId xmlns:a16="http://schemas.microsoft.com/office/drawing/2014/main" id="{F3DFFC5E-F4FF-F055-DCD9-F6FDEDDFA1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9028" y="2334222"/>
            <a:ext cx="524171" cy="524171"/>
          </a:xfrm>
          <a:prstGeom prst="rect">
            <a:avLst/>
          </a:prstGeom>
        </p:spPr>
      </p:pic>
      <p:pic>
        <p:nvPicPr>
          <p:cNvPr id="40" name="Graphic 4" descr="Database with solid fill">
            <a:extLst>
              <a:ext uri="{FF2B5EF4-FFF2-40B4-BE49-F238E27FC236}">
                <a16:creationId xmlns:a16="http://schemas.microsoft.com/office/drawing/2014/main" id="{EE74FE78-D20A-D2AB-5895-461B773477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37337"/>
            <a:ext cx="1257132" cy="1257132"/>
          </a:xfrm>
          <a:prstGeom prst="rect">
            <a:avLst/>
          </a:prstGeom>
        </p:spPr>
      </p:pic>
      <p:pic>
        <p:nvPicPr>
          <p:cNvPr id="42" name="Graphic 41" descr="Brain with solid fill">
            <a:extLst>
              <a:ext uri="{FF2B5EF4-FFF2-40B4-BE49-F238E27FC236}">
                <a16:creationId xmlns:a16="http://schemas.microsoft.com/office/drawing/2014/main" id="{31DF47C0-BF1D-508E-E76F-B5A80E1EFB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96446" y="5068941"/>
            <a:ext cx="456238" cy="456238"/>
          </a:xfrm>
          <a:prstGeom prst="rect">
            <a:avLst/>
          </a:prstGeom>
        </p:spPr>
      </p:pic>
      <p:sp>
        <p:nvSpPr>
          <p:cNvPr id="43" name="CaixaDeTexto 26">
            <a:extLst>
              <a:ext uri="{FF2B5EF4-FFF2-40B4-BE49-F238E27FC236}">
                <a16:creationId xmlns:a16="http://schemas.microsoft.com/office/drawing/2014/main" id="{36D09C7C-A2DC-7EAB-7F6B-3DE6F882F05D}"/>
              </a:ext>
            </a:extLst>
          </p:cNvPr>
          <p:cNvSpPr txBox="1"/>
          <p:nvPr/>
        </p:nvSpPr>
        <p:spPr>
          <a:xfrm>
            <a:off x="6474894" y="5533184"/>
            <a:ext cx="396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Artificial</a:t>
            </a:r>
          </a:p>
          <a:p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recomendação, visão computacional, predição</a:t>
            </a:r>
          </a:p>
        </p:txBody>
      </p:sp>
    </p:spTree>
    <p:extLst>
      <p:ext uri="{BB962C8B-B14F-4D97-AF65-F5344CB8AC3E}">
        <p14:creationId xmlns:p14="http://schemas.microsoft.com/office/powerpoint/2010/main" val="11287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E929C-7439-5068-3991-83769158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700C34C-DCCB-A528-864D-45AF55F65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74F2D925-E0D9-A769-87F6-C065AAFE1C10}"/>
              </a:ext>
            </a:extLst>
          </p:cNvPr>
          <p:cNvSpPr txBox="1"/>
          <p:nvPr/>
        </p:nvSpPr>
        <p:spPr>
          <a:xfrm>
            <a:off x="5591928" y="4054859"/>
            <a:ext cx="1067023" cy="369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latin typeface="Arial Black" panose="020B0A04020102020204" pitchFamily="34" charset="0"/>
                <a:cs typeface="Arial" panose="020B0604020202020204" pitchFamily="34" charset="0"/>
              </a:rPr>
              <a:t>DADO</a:t>
            </a:r>
          </a:p>
        </p:txBody>
      </p:sp>
      <p:sp>
        <p:nvSpPr>
          <p:cNvPr id="6" name="Elipse 7">
            <a:extLst>
              <a:ext uri="{FF2B5EF4-FFF2-40B4-BE49-F238E27FC236}">
                <a16:creationId xmlns:a16="http://schemas.microsoft.com/office/drawing/2014/main" id="{29DD0A65-8788-46DA-1C46-BBE033CFA3AD}"/>
              </a:ext>
            </a:extLst>
          </p:cNvPr>
          <p:cNvSpPr/>
          <p:nvPr/>
        </p:nvSpPr>
        <p:spPr>
          <a:xfrm>
            <a:off x="4532511" y="2140984"/>
            <a:ext cx="3185845" cy="322603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tx1"/>
                </a:solidFill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86" descr="User with solid fill">
            <a:extLst>
              <a:ext uri="{FF2B5EF4-FFF2-40B4-BE49-F238E27FC236}">
                <a16:creationId xmlns:a16="http://schemas.microsoft.com/office/drawing/2014/main" id="{A16A9C3F-FF9F-2C43-5ADE-0E4438145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816" y="1825850"/>
            <a:ext cx="489234" cy="489234"/>
          </a:xfrm>
          <a:prstGeom prst="rect">
            <a:avLst/>
          </a:prstGeom>
        </p:spPr>
      </p:pic>
      <p:sp>
        <p:nvSpPr>
          <p:cNvPr id="10" name="CaixaDeTexto 31">
            <a:extLst>
              <a:ext uri="{FF2B5EF4-FFF2-40B4-BE49-F238E27FC236}">
                <a16:creationId xmlns:a16="http://schemas.microsoft.com/office/drawing/2014/main" id="{CB6A83F1-2B72-1C0D-E4DB-4690FFA59805}"/>
              </a:ext>
            </a:extLst>
          </p:cNvPr>
          <p:cNvSpPr txBox="1"/>
          <p:nvPr/>
        </p:nvSpPr>
        <p:spPr>
          <a:xfrm>
            <a:off x="6306158" y="160470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Governança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Papéis e responsabilidade</a:t>
            </a:r>
          </a:p>
        </p:txBody>
      </p:sp>
      <p:sp>
        <p:nvSpPr>
          <p:cNvPr id="12" name="CaixaDeTexto 28">
            <a:extLst>
              <a:ext uri="{FF2B5EF4-FFF2-40B4-BE49-F238E27FC236}">
                <a16:creationId xmlns:a16="http://schemas.microsoft.com/office/drawing/2014/main" id="{001DAEB4-4909-CF57-0045-74EE99FE2C64}"/>
              </a:ext>
            </a:extLst>
          </p:cNvPr>
          <p:cNvSpPr txBox="1"/>
          <p:nvPr/>
        </p:nvSpPr>
        <p:spPr>
          <a:xfrm>
            <a:off x="7428209" y="2303920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Acurácia, tempestividade, completude</a:t>
            </a:r>
          </a:p>
        </p:txBody>
      </p:sp>
      <p:sp>
        <p:nvSpPr>
          <p:cNvPr id="14" name="CaixaDeTexto 26">
            <a:extLst>
              <a:ext uri="{FF2B5EF4-FFF2-40B4-BE49-F238E27FC236}">
                <a16:creationId xmlns:a16="http://schemas.microsoft.com/office/drawing/2014/main" id="{18E3DBEB-DB6F-0F71-A5C9-6FF3B1946A94}"/>
              </a:ext>
            </a:extLst>
          </p:cNvPr>
          <p:cNvSpPr txBox="1"/>
          <p:nvPr/>
        </p:nvSpPr>
        <p:spPr>
          <a:xfrm>
            <a:off x="3080452" y="5533184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Catalogação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Descoberta dos dados, categorização</a:t>
            </a:r>
          </a:p>
        </p:txBody>
      </p:sp>
      <p:sp>
        <p:nvSpPr>
          <p:cNvPr id="16" name="CaixaDeTexto 24">
            <a:extLst>
              <a:ext uri="{FF2B5EF4-FFF2-40B4-BE49-F238E27FC236}">
                <a16:creationId xmlns:a16="http://schemas.microsoft.com/office/drawing/2014/main" id="{9A2939F9-3FB2-6426-9E33-7776130FCDF7}"/>
              </a:ext>
            </a:extLst>
          </p:cNvPr>
          <p:cNvSpPr txBox="1"/>
          <p:nvPr/>
        </p:nvSpPr>
        <p:spPr>
          <a:xfrm>
            <a:off x="926586" y="3248210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Disponibilidade, Integridade, Confidencialidade</a:t>
            </a:r>
          </a:p>
        </p:txBody>
      </p:sp>
      <p:sp>
        <p:nvSpPr>
          <p:cNvPr id="18" name="CaixaDeTexto 22">
            <a:extLst>
              <a:ext uri="{FF2B5EF4-FFF2-40B4-BE49-F238E27FC236}">
                <a16:creationId xmlns:a16="http://schemas.microsoft.com/office/drawing/2014/main" id="{F511A191-21A1-668F-2E46-DDCE5990E8D0}"/>
              </a:ext>
            </a:extLst>
          </p:cNvPr>
          <p:cNvSpPr txBox="1"/>
          <p:nvPr/>
        </p:nvSpPr>
        <p:spPr>
          <a:xfrm>
            <a:off x="2572276" y="230392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Proteção de dados pessoais</a:t>
            </a:r>
          </a:p>
        </p:txBody>
      </p:sp>
      <p:sp>
        <p:nvSpPr>
          <p:cNvPr id="20" name="CaixaDeTexto 20">
            <a:extLst>
              <a:ext uri="{FF2B5EF4-FFF2-40B4-BE49-F238E27FC236}">
                <a16:creationId xmlns:a16="http://schemas.microsoft.com/office/drawing/2014/main" id="{602D3408-D79B-424D-94B5-39E17CB3F629}"/>
              </a:ext>
            </a:extLst>
          </p:cNvPr>
          <p:cNvSpPr txBox="1"/>
          <p:nvPr/>
        </p:nvSpPr>
        <p:spPr>
          <a:xfrm>
            <a:off x="612624" y="4262122"/>
            <a:ext cx="386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Tecnológico</a:t>
            </a:r>
          </a:p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de governo, nuvem pública, </a:t>
            </a:r>
            <a:r>
              <a:rPr lang="pt-BR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premisses</a:t>
            </a:r>
          </a:p>
        </p:txBody>
      </p: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B8A9CE34-7DCD-B8C5-D315-79B93D16A7CC}"/>
              </a:ext>
            </a:extLst>
          </p:cNvPr>
          <p:cNvSpPr txBox="1"/>
          <p:nvPr/>
        </p:nvSpPr>
        <p:spPr>
          <a:xfrm>
            <a:off x="7986318" y="324821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Interoperabilidade 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Integração, referências, API</a:t>
            </a: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25BFFA3E-9630-A9C0-0870-60757F01AA09}"/>
              </a:ext>
            </a:extLst>
          </p:cNvPr>
          <p:cNvSpPr txBox="1"/>
          <p:nvPr/>
        </p:nvSpPr>
        <p:spPr>
          <a:xfrm>
            <a:off x="7717245" y="4288108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 conhecimento</a:t>
            </a:r>
          </a:p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 personalizada, painel gerencial</a:t>
            </a:r>
          </a:p>
        </p:txBody>
      </p:sp>
      <p:pic>
        <p:nvPicPr>
          <p:cNvPr id="26" name="Gráfico 4" descr="Rede com preenchimento sólido">
            <a:extLst>
              <a:ext uri="{FF2B5EF4-FFF2-40B4-BE49-F238E27FC236}">
                <a16:creationId xmlns:a16="http://schemas.microsoft.com/office/drawing/2014/main" id="{0CF4B7E6-0182-C63D-2719-320A6E390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2172" y="3255524"/>
            <a:ext cx="570147" cy="570147"/>
          </a:xfrm>
          <a:prstGeom prst="rect">
            <a:avLst/>
          </a:prstGeom>
        </p:spPr>
      </p:pic>
      <p:sp>
        <p:nvSpPr>
          <p:cNvPr id="28" name="Estrela: 5 Pontas 8">
            <a:extLst>
              <a:ext uri="{FF2B5EF4-FFF2-40B4-BE49-F238E27FC236}">
                <a16:creationId xmlns:a16="http://schemas.microsoft.com/office/drawing/2014/main" id="{276597B0-9A38-9674-D078-77E11E6D50BC}"/>
              </a:ext>
            </a:extLst>
          </p:cNvPr>
          <p:cNvSpPr/>
          <p:nvPr/>
        </p:nvSpPr>
        <p:spPr>
          <a:xfrm>
            <a:off x="7026673" y="2384430"/>
            <a:ext cx="423754" cy="423754"/>
          </a:xfrm>
          <a:prstGeom prst="star5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Gráfico 10" descr="Gráfico de barras com preenchimento sólido">
            <a:extLst>
              <a:ext uri="{FF2B5EF4-FFF2-40B4-BE49-F238E27FC236}">
                <a16:creationId xmlns:a16="http://schemas.microsoft.com/office/drawing/2014/main" id="{3DE485F8-E6C9-433D-CC97-71BF9DA573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7589" y="4314117"/>
            <a:ext cx="483783" cy="483783"/>
          </a:xfrm>
          <a:prstGeom prst="rect">
            <a:avLst/>
          </a:prstGeom>
        </p:spPr>
      </p:pic>
      <p:pic>
        <p:nvPicPr>
          <p:cNvPr id="34" name="Gráfico 12" descr="Catálogo de endereços com preenchimento sólido">
            <a:extLst>
              <a:ext uri="{FF2B5EF4-FFF2-40B4-BE49-F238E27FC236}">
                <a16:creationId xmlns:a16="http://schemas.microsoft.com/office/drawing/2014/main" id="{93EACC25-872A-DED9-554C-B4D9C7127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3303" y="5068941"/>
            <a:ext cx="456238" cy="456238"/>
          </a:xfrm>
          <a:prstGeom prst="rect">
            <a:avLst/>
          </a:prstGeom>
        </p:spPr>
      </p:pic>
      <p:pic>
        <p:nvPicPr>
          <p:cNvPr id="37" name="Graphic 88" descr="Cloud with solid fill">
            <a:extLst>
              <a:ext uri="{FF2B5EF4-FFF2-40B4-BE49-F238E27FC236}">
                <a16:creationId xmlns:a16="http://schemas.microsoft.com/office/drawing/2014/main" id="{17AC49B5-4337-E281-99DC-5F63CC889D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9495" y="4288108"/>
            <a:ext cx="524171" cy="524171"/>
          </a:xfrm>
          <a:prstGeom prst="rect">
            <a:avLst/>
          </a:prstGeom>
        </p:spPr>
      </p:pic>
      <p:pic>
        <p:nvPicPr>
          <p:cNvPr id="38" name="Graphic 87" descr="Lock with solid fill">
            <a:extLst>
              <a:ext uri="{FF2B5EF4-FFF2-40B4-BE49-F238E27FC236}">
                <a16:creationId xmlns:a16="http://schemas.microsoft.com/office/drawing/2014/main" id="{AC3A236D-A4C1-2A39-AFFE-79047358DD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6430" y="3274517"/>
            <a:ext cx="532161" cy="532161"/>
          </a:xfrm>
          <a:prstGeom prst="rect">
            <a:avLst/>
          </a:prstGeom>
        </p:spPr>
      </p:pic>
      <p:pic>
        <p:nvPicPr>
          <p:cNvPr id="39" name="Gráfico 34" descr="Chave com preenchimento sólido">
            <a:extLst>
              <a:ext uri="{FF2B5EF4-FFF2-40B4-BE49-F238E27FC236}">
                <a16:creationId xmlns:a16="http://schemas.microsoft.com/office/drawing/2014/main" id="{BF8DF3FA-221A-73E9-7E91-C2A86255F0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9028" y="2334222"/>
            <a:ext cx="524171" cy="524171"/>
          </a:xfrm>
          <a:prstGeom prst="rect">
            <a:avLst/>
          </a:prstGeom>
        </p:spPr>
      </p:pic>
      <p:pic>
        <p:nvPicPr>
          <p:cNvPr id="40" name="Graphic 4" descr="Database with solid fill">
            <a:extLst>
              <a:ext uri="{FF2B5EF4-FFF2-40B4-BE49-F238E27FC236}">
                <a16:creationId xmlns:a16="http://schemas.microsoft.com/office/drawing/2014/main" id="{A3221C25-1020-17F0-C00C-302FEDD2A4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7433" y="2837337"/>
            <a:ext cx="1257132" cy="1257132"/>
          </a:xfrm>
          <a:prstGeom prst="rect">
            <a:avLst/>
          </a:prstGeom>
        </p:spPr>
      </p:pic>
      <p:pic>
        <p:nvPicPr>
          <p:cNvPr id="42" name="Graphic 41" descr="Brain with solid fill">
            <a:extLst>
              <a:ext uri="{FF2B5EF4-FFF2-40B4-BE49-F238E27FC236}">
                <a16:creationId xmlns:a16="http://schemas.microsoft.com/office/drawing/2014/main" id="{75FDDC04-5132-C413-7791-BCE5DFE01E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96446" y="5068941"/>
            <a:ext cx="456238" cy="456238"/>
          </a:xfrm>
          <a:prstGeom prst="rect">
            <a:avLst/>
          </a:prstGeom>
        </p:spPr>
      </p:pic>
      <p:sp>
        <p:nvSpPr>
          <p:cNvPr id="43" name="CaixaDeTexto 26">
            <a:extLst>
              <a:ext uri="{FF2B5EF4-FFF2-40B4-BE49-F238E27FC236}">
                <a16:creationId xmlns:a16="http://schemas.microsoft.com/office/drawing/2014/main" id="{E1E6F1D1-9649-19A0-4BD1-003BCE0A94F0}"/>
              </a:ext>
            </a:extLst>
          </p:cNvPr>
          <p:cNvSpPr txBox="1"/>
          <p:nvPr/>
        </p:nvSpPr>
        <p:spPr>
          <a:xfrm>
            <a:off x="6474894" y="5533184"/>
            <a:ext cx="396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Artificial</a:t>
            </a:r>
          </a:p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recomendação, visão computacional, predição</a:t>
            </a:r>
          </a:p>
        </p:txBody>
      </p:sp>
    </p:spTree>
    <p:extLst>
      <p:ext uri="{BB962C8B-B14F-4D97-AF65-F5344CB8AC3E}">
        <p14:creationId xmlns:p14="http://schemas.microsoft.com/office/powerpoint/2010/main" val="28816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851615" y="3015754"/>
            <a:ext cx="3852000" cy="237602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3" name="Conexão Reta 92">
            <a:extLst>
              <a:ext uri="{FF2B5EF4-FFF2-40B4-BE49-F238E27FC236}">
                <a16:creationId xmlns:a16="http://schemas.microsoft.com/office/drawing/2014/main" id="{C918219C-ED8A-41E2-A454-104913D38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5231" y="680973"/>
            <a:ext cx="0" cy="53185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8"/>
          <p:cNvSpPr>
            <a:spLocks noGrp="1"/>
          </p:cNvSpPr>
          <p:nvPr>
            <p:ph type="body" sz="quarter" idx="10"/>
          </p:nvPr>
        </p:nvSpPr>
        <p:spPr>
          <a:xfrm>
            <a:off x="837487" y="1598069"/>
            <a:ext cx="3770816" cy="3443185"/>
          </a:xfrm>
        </p:spPr>
        <p:txBody>
          <a:bodyPr anchor="ctr"/>
          <a:lstStyle/>
          <a:p>
            <a:pPr algn="r">
              <a:lnSpc>
                <a:spcPct val="80000"/>
              </a:lnSpc>
            </a:pPr>
            <a:r>
              <a:rPr lang="pt-BR" sz="5000">
                <a:solidFill>
                  <a:schemeClr val="tx1"/>
                </a:solidFill>
                <a:latin typeface="Arial Black" panose="020B0A04020102020204" pitchFamily="34" charset="0"/>
              </a:rPr>
              <a:t>Problemas</a:t>
            </a:r>
            <a:r>
              <a:rPr lang="pt-BR" sz="5000">
                <a:solidFill>
                  <a:schemeClr val="tx1"/>
                </a:solidFill>
              </a:rPr>
              <a:t> mapeados</a:t>
            </a:r>
          </a:p>
        </p:txBody>
      </p:sp>
      <p:cxnSp>
        <p:nvCxnSpPr>
          <p:cNvPr id="23" name="Conexão Reta 92">
            <a:extLst>
              <a:ext uri="{FF2B5EF4-FFF2-40B4-BE49-F238E27FC236}">
                <a16:creationId xmlns:a16="http://schemas.microsoft.com/office/drawing/2014/main" id="{3238A586-B376-B3F2-E7DC-B393F430C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958429" y="3340250"/>
            <a:ext cx="47680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6415308" y="694003"/>
            <a:ext cx="4718107" cy="74936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Baixo conhecimento em IA no Governo.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97CD3EF-6AEE-EFA0-E3FF-270D0B779C07}"/>
              </a:ext>
            </a:extLst>
          </p:cNvPr>
          <p:cNvSpPr/>
          <p:nvPr/>
        </p:nvSpPr>
        <p:spPr>
          <a:xfrm>
            <a:off x="6415308" y="1600732"/>
            <a:ext cx="4718107" cy="74936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  <a:latin typeface="Arial"/>
                <a:cs typeface="Arial"/>
              </a:rPr>
              <a:t>Pouca aplicação de IA em áreas prioritárias.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FB54EC2-29F2-92CA-2359-BC35B62EF78C}"/>
              </a:ext>
            </a:extLst>
          </p:cNvPr>
          <p:cNvSpPr/>
          <p:nvPr/>
        </p:nvSpPr>
        <p:spPr>
          <a:xfrm>
            <a:off x="6415308" y="2507461"/>
            <a:ext cx="4718107" cy="74936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  <a:latin typeface="Arial"/>
                <a:cs typeface="Arial"/>
              </a:rPr>
              <a:t>Alto risco de falha (pela inovação e pela falta de planejamento).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7405240-6352-F2D4-BFB8-398EB0AE7DC8}"/>
              </a:ext>
            </a:extLst>
          </p:cNvPr>
          <p:cNvSpPr/>
          <p:nvPr/>
        </p:nvSpPr>
        <p:spPr>
          <a:xfrm>
            <a:off x="6415308" y="3414190"/>
            <a:ext cx="4718107" cy="74936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  <a:latin typeface="Arial"/>
                <a:cs typeface="Arial"/>
              </a:rPr>
              <a:t>Governo brasileiro está atrasado, frente a outros países.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4BA9AA-A456-063D-76EC-2F594FBC1104}"/>
              </a:ext>
            </a:extLst>
          </p:cNvPr>
          <p:cNvSpPr/>
          <p:nvPr/>
        </p:nvSpPr>
        <p:spPr>
          <a:xfrm>
            <a:off x="6415308" y="4320919"/>
            <a:ext cx="4718107" cy="74936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Risco da IA trazer prejuízos à sociedade.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F2F29E-9667-49AA-D428-5335F59227FE}"/>
              </a:ext>
            </a:extLst>
          </p:cNvPr>
          <p:cNvSpPr/>
          <p:nvPr/>
        </p:nvSpPr>
        <p:spPr>
          <a:xfrm>
            <a:off x="5713263" y="694003"/>
            <a:ext cx="720000" cy="749363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r>
              <a:rPr lang="pt-BR" sz="34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F8F6E6-77BB-EF69-0F1A-34A872EE9150}"/>
              </a:ext>
            </a:extLst>
          </p:cNvPr>
          <p:cNvSpPr/>
          <p:nvPr/>
        </p:nvSpPr>
        <p:spPr>
          <a:xfrm>
            <a:off x="5713263" y="1600732"/>
            <a:ext cx="720000" cy="749363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r>
              <a:rPr lang="pt-BR" sz="34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7F7AF2-07E2-980D-094D-BED71D3B5388}"/>
              </a:ext>
            </a:extLst>
          </p:cNvPr>
          <p:cNvSpPr/>
          <p:nvPr/>
        </p:nvSpPr>
        <p:spPr>
          <a:xfrm>
            <a:off x="5713263" y="2507461"/>
            <a:ext cx="720000" cy="749363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r>
              <a:rPr lang="pt-BR" sz="34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BAFE54-6488-3EEE-D703-EAF1B3360947}"/>
              </a:ext>
            </a:extLst>
          </p:cNvPr>
          <p:cNvSpPr/>
          <p:nvPr/>
        </p:nvSpPr>
        <p:spPr>
          <a:xfrm>
            <a:off x="5713263" y="3414190"/>
            <a:ext cx="720000" cy="749363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r>
              <a:rPr lang="pt-BR" sz="34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D04A965-08B8-F74B-129D-5E9CA2D6107A}"/>
              </a:ext>
            </a:extLst>
          </p:cNvPr>
          <p:cNvSpPr/>
          <p:nvPr/>
        </p:nvSpPr>
        <p:spPr>
          <a:xfrm>
            <a:off x="5713263" y="4320919"/>
            <a:ext cx="720000" cy="749363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r>
              <a:rPr lang="pt-BR" sz="34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4E45A55-415D-94A5-5D2B-3815F2639AEC}"/>
              </a:ext>
            </a:extLst>
          </p:cNvPr>
          <p:cNvSpPr/>
          <p:nvPr/>
        </p:nvSpPr>
        <p:spPr>
          <a:xfrm>
            <a:off x="6415308" y="5227648"/>
            <a:ext cx="4718107" cy="74936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 de coordenação das ações de IA no governo.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5C5C4B5-7721-D65C-E628-59CC39F56817}"/>
              </a:ext>
            </a:extLst>
          </p:cNvPr>
          <p:cNvSpPr/>
          <p:nvPr/>
        </p:nvSpPr>
        <p:spPr>
          <a:xfrm>
            <a:off x="5713263" y="5227648"/>
            <a:ext cx="720000" cy="749363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/>
            <a:r>
              <a:rPr lang="pt-BR" sz="34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2736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C5A66E8-B9E8-7D14-08EF-7258ED0E33E1}"/>
              </a:ext>
            </a:extLst>
          </p:cNvPr>
          <p:cNvSpPr/>
          <p:nvPr/>
        </p:nvSpPr>
        <p:spPr>
          <a:xfrm>
            <a:off x="9942286" y="0"/>
            <a:ext cx="2249713" cy="650383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8D4F7B-8906-BACB-DD07-ED231B0D3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latin typeface="Arial Black" panose="020B0A04020102020204" pitchFamily="34" charset="0"/>
              </a:rPr>
              <a:t>Problema 3</a:t>
            </a:r>
            <a:r>
              <a:rPr lang="pt-BR"/>
              <a:t> (alto risco de falha)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15F8FC-DF23-1755-0522-8AC72E9896CD}"/>
              </a:ext>
            </a:extLst>
          </p:cNvPr>
          <p:cNvSpPr txBox="1"/>
          <p:nvPr/>
        </p:nvSpPr>
        <p:spPr>
          <a:xfrm>
            <a:off x="2126347" y="1806174"/>
            <a:ext cx="6096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2000">
                <a:latin typeface="Arial Black" panose="020B0A04020102020204" pitchFamily="34" charset="0"/>
              </a:rPr>
              <a:t>52</a:t>
            </a:r>
            <a:r>
              <a:rPr lang="pt-BR" sz="12000">
                <a:latin typeface="Arial Black" panose="020B0A04020102020204" pitchFamily="34" charset="0"/>
              </a:rPr>
              <a:t>%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37B556-0E33-98EE-AF69-36B33F019B81}"/>
              </a:ext>
            </a:extLst>
          </p:cNvPr>
          <p:cNvSpPr txBox="1"/>
          <p:nvPr/>
        </p:nvSpPr>
        <p:spPr>
          <a:xfrm>
            <a:off x="2126347" y="482208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>
                <a:latin typeface="Arial Black" panose="020B0A040201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dos projetos de IA falham </a:t>
            </a:r>
          </a:p>
          <a:p>
            <a:pPr algn="ctr"/>
            <a:r>
              <a:rPr lang="pt-BR" sz="20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(fator inovação e falta de planejamento)</a:t>
            </a:r>
            <a:endParaRPr lang="en-US" sz="200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BF1505B-5160-8436-655D-1D5371D6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225" y="3403309"/>
            <a:ext cx="1275835" cy="29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55E25267-7C98-9E39-AFEF-C00FDB05E1CD}"/>
              </a:ext>
            </a:extLst>
          </p:cNvPr>
          <p:cNvSpPr txBox="1"/>
          <p:nvPr/>
        </p:nvSpPr>
        <p:spPr>
          <a:xfrm>
            <a:off x="10776037" y="373632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416224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0391422-FDF8-646D-CA8B-32ABCF40A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3600" dirty="0">
                <a:latin typeface="Arial Black" panose="020B0A04020102020204" pitchFamily="34" charset="0"/>
              </a:rPr>
              <a:t>Núcleo de IA </a:t>
            </a:r>
            <a:r>
              <a:rPr lang="pt-BR" sz="3600" dirty="0">
                <a:latin typeface="+mj-lt"/>
              </a:rPr>
              <a:t>do </a:t>
            </a:r>
            <a:r>
              <a:rPr lang="pt-BR" sz="3600" dirty="0"/>
              <a:t>Governo – Frentes de Trabalho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17B25D5-B116-2DBE-872B-49ABC236493D}"/>
              </a:ext>
            </a:extLst>
          </p:cNvPr>
          <p:cNvSpPr/>
          <p:nvPr/>
        </p:nvSpPr>
        <p:spPr>
          <a:xfrm>
            <a:off x="770097" y="1508137"/>
            <a:ext cx="10692445" cy="61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400" tIns="114400" rIns="114400" bIns="11440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200" kern="1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Núcleo de IA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0D89D16-0244-DE48-12AA-0FF7F1E2F076}"/>
              </a:ext>
            </a:extLst>
          </p:cNvPr>
          <p:cNvSpPr/>
          <p:nvPr/>
        </p:nvSpPr>
        <p:spPr>
          <a:xfrm>
            <a:off x="770097" y="2245260"/>
            <a:ext cx="5264697" cy="612000"/>
          </a:xfrm>
          <a:prstGeom prst="rect">
            <a:avLst/>
          </a:prstGeom>
          <a:solidFill>
            <a:srgbClr val="2864AE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795" tIns="77795" rIns="77795" bIns="77795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1700" kern="1200" dirty="0">
                <a:latin typeface="Arial Black" panose="020B0A04020102020204" pitchFamily="34" charset="0"/>
                <a:cs typeface="Arial" panose="020B0604020202020204" pitchFamily="34" charset="0"/>
              </a:rPr>
              <a:t>Soluções de IA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72789A5-A77F-5DC8-C3E1-37861A48A200}"/>
              </a:ext>
            </a:extLst>
          </p:cNvPr>
          <p:cNvSpPr/>
          <p:nvPr/>
        </p:nvSpPr>
        <p:spPr>
          <a:xfrm>
            <a:off x="770097" y="2929724"/>
            <a:ext cx="1738270" cy="649250"/>
          </a:xfrm>
          <a:prstGeom prst="rect">
            <a:avLst/>
          </a:prstGeom>
          <a:solidFill>
            <a:srgbClr val="2864AE">
              <a:alpha val="90000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57" tIns="74257" rIns="74257" bIns="742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15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Prospecção e Estruturação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CA15A70-DAED-2095-62E0-7185EE943DEE}"/>
              </a:ext>
            </a:extLst>
          </p:cNvPr>
          <p:cNvSpPr/>
          <p:nvPr/>
        </p:nvSpPr>
        <p:spPr>
          <a:xfrm>
            <a:off x="770097" y="3578867"/>
            <a:ext cx="1738800" cy="250726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16" tIns="106816" rIns="106816" bIns="106816" numCol="1" spcCol="1270" anchor="t" anchorCtr="0">
            <a:noAutofit/>
          </a:bodyPr>
          <a:lstStyle/>
          <a:p>
            <a:pPr marL="0" lvl="0" indent="0" algn="ctr" defTabSz="622300"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endParaRPr lang="pt-BR" sz="15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E82706E-9B64-7023-69AF-EA259545CE79}"/>
              </a:ext>
            </a:extLst>
          </p:cNvPr>
          <p:cNvSpPr/>
          <p:nvPr/>
        </p:nvSpPr>
        <p:spPr>
          <a:xfrm>
            <a:off x="2578834" y="2929724"/>
            <a:ext cx="1694028" cy="649250"/>
          </a:xfrm>
          <a:prstGeom prst="rect">
            <a:avLst/>
          </a:prstGeom>
          <a:solidFill>
            <a:srgbClr val="2864AE">
              <a:alpha val="90000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57" tIns="74257" rIns="74257" bIns="742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15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ABE742E-059A-3410-2986-22EA52DBD2F7}"/>
              </a:ext>
            </a:extLst>
          </p:cNvPr>
          <p:cNvSpPr/>
          <p:nvPr/>
        </p:nvSpPr>
        <p:spPr>
          <a:xfrm>
            <a:off x="2578833" y="3578867"/>
            <a:ext cx="1694028" cy="250726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16" tIns="106816" rIns="106816" bIns="106816" numCol="1" spcCol="1270" anchor="t" anchorCtr="0">
            <a:noAutofit/>
          </a:bodyPr>
          <a:lstStyle/>
          <a:p>
            <a:pPr marL="0" lvl="0" indent="0" algn="ctr" defTabSz="622300">
              <a:spcBef>
                <a:spcPct val="0"/>
              </a:spcBef>
              <a:spcAft>
                <a:spcPts val="500"/>
              </a:spcAft>
              <a:buNone/>
            </a:pPr>
            <a:endParaRPr lang="pt-BR" sz="15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D7B862A-5C9C-870C-56CC-3C87BA32B549}"/>
              </a:ext>
            </a:extLst>
          </p:cNvPr>
          <p:cNvSpPr/>
          <p:nvPr/>
        </p:nvSpPr>
        <p:spPr>
          <a:xfrm>
            <a:off x="4343329" y="2929724"/>
            <a:ext cx="1691466" cy="649250"/>
          </a:xfrm>
          <a:prstGeom prst="rect">
            <a:avLst/>
          </a:prstGeom>
          <a:solidFill>
            <a:srgbClr val="2864AE">
              <a:alpha val="90000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57" tIns="74257" rIns="74257" bIns="742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15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Plataformas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7070014-CA16-76BC-3EAF-645AECF7E994}"/>
              </a:ext>
            </a:extLst>
          </p:cNvPr>
          <p:cNvSpPr/>
          <p:nvPr/>
        </p:nvSpPr>
        <p:spPr>
          <a:xfrm>
            <a:off x="4340766" y="3578867"/>
            <a:ext cx="1694028" cy="250726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16" tIns="106816" rIns="106816" bIns="106816" numCol="1" spcCol="1270" anchor="t" anchorCtr="0">
            <a:noAutofit/>
          </a:bodyPr>
          <a:lstStyle/>
          <a:p>
            <a:pPr marL="0" lvl="0" indent="0" algn="ctr" defTabSz="622300">
              <a:spcBef>
                <a:spcPct val="0"/>
              </a:spcBef>
              <a:spcAft>
                <a:spcPts val="500"/>
              </a:spcAft>
              <a:buNone/>
            </a:pPr>
            <a:endParaRPr lang="pt-BR" sz="15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2DFED37-79E3-7104-7BD6-8083DD2B6A47}"/>
              </a:ext>
            </a:extLst>
          </p:cNvPr>
          <p:cNvSpPr/>
          <p:nvPr/>
        </p:nvSpPr>
        <p:spPr>
          <a:xfrm>
            <a:off x="6197984" y="2245260"/>
            <a:ext cx="5264558" cy="612000"/>
          </a:xfrm>
          <a:prstGeom prst="rect">
            <a:avLst/>
          </a:prstGeom>
          <a:solidFill>
            <a:srgbClr val="52AE3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795" tIns="77795" rIns="77795" bIns="77795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1700" kern="1200" dirty="0">
                <a:latin typeface="Arial Black" panose="020B0A04020102020204" pitchFamily="34" charset="0"/>
                <a:cs typeface="Arial" panose="020B0604020202020204" pitchFamily="34" charset="0"/>
              </a:rPr>
              <a:t>Estruturantes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7C97FFB-BA8D-B479-253D-85B3DC03D114}"/>
              </a:ext>
            </a:extLst>
          </p:cNvPr>
          <p:cNvSpPr/>
          <p:nvPr/>
        </p:nvSpPr>
        <p:spPr>
          <a:xfrm>
            <a:off x="6200571" y="2929724"/>
            <a:ext cx="1694028" cy="649250"/>
          </a:xfrm>
          <a:prstGeom prst="rect">
            <a:avLst/>
          </a:prstGeom>
          <a:solidFill>
            <a:srgbClr val="52AE32">
              <a:alpha val="90000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57" tIns="74257" rIns="74257" bIns="742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15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Capacitação e Eventos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6763E54-ACD8-2147-D4FD-C90261307F56}"/>
              </a:ext>
            </a:extLst>
          </p:cNvPr>
          <p:cNvSpPr/>
          <p:nvPr/>
        </p:nvSpPr>
        <p:spPr>
          <a:xfrm>
            <a:off x="6197985" y="3578868"/>
            <a:ext cx="1691466" cy="250726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16" tIns="106816" rIns="106816" bIns="106816" numCol="1" spcCol="1270" anchor="t" anchorCtr="0">
            <a:noAutofit/>
          </a:bodyPr>
          <a:lstStyle/>
          <a:p>
            <a:pPr marL="0" lvl="0" indent="0" algn="ctr" defTabSz="622300">
              <a:spcBef>
                <a:spcPct val="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endParaRPr lang="pt-BR" sz="15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4AF8958-B4E3-B7E7-E5DC-4A416C09E6FB}"/>
              </a:ext>
            </a:extLst>
          </p:cNvPr>
          <p:cNvSpPr/>
          <p:nvPr/>
        </p:nvSpPr>
        <p:spPr>
          <a:xfrm>
            <a:off x="7984542" y="2929724"/>
            <a:ext cx="1694028" cy="649250"/>
          </a:xfrm>
          <a:prstGeom prst="rect">
            <a:avLst/>
          </a:prstGeom>
          <a:solidFill>
            <a:srgbClr val="52AE32">
              <a:alpha val="90000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57" tIns="74257" rIns="74257" bIns="742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15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Ética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A325979-508D-D54D-8C01-02C41EAC7D76}"/>
              </a:ext>
            </a:extLst>
          </p:cNvPr>
          <p:cNvSpPr/>
          <p:nvPr/>
        </p:nvSpPr>
        <p:spPr>
          <a:xfrm>
            <a:off x="7989909" y="3578868"/>
            <a:ext cx="1688661" cy="250726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16" tIns="106816" rIns="106816" bIns="106816" numCol="1" spcCol="1270" anchor="t" anchorCtr="0">
            <a:noAutofit/>
          </a:bodyPr>
          <a:lstStyle/>
          <a:p>
            <a:pPr marL="0" lvl="0" indent="0" algn="ctr" defTabSz="622300">
              <a:spcBef>
                <a:spcPct val="0"/>
              </a:spcBef>
              <a:spcAft>
                <a:spcPts val="500"/>
              </a:spcAft>
              <a:buNone/>
            </a:pPr>
            <a:endParaRPr lang="pt-BR" sz="15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4D75136-F6EA-FA55-7DFD-0CDB1D037BB7}"/>
              </a:ext>
            </a:extLst>
          </p:cNvPr>
          <p:cNvSpPr/>
          <p:nvPr/>
        </p:nvSpPr>
        <p:spPr>
          <a:xfrm>
            <a:off x="9768514" y="2929724"/>
            <a:ext cx="1694028" cy="649250"/>
          </a:xfrm>
          <a:prstGeom prst="rect">
            <a:avLst/>
          </a:prstGeom>
          <a:solidFill>
            <a:srgbClr val="52AE32">
              <a:alpha val="90000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57" tIns="74257" rIns="74257" bIns="742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15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Observatório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ADC4886-1A34-7CFA-A56C-A7649B18C086}"/>
              </a:ext>
            </a:extLst>
          </p:cNvPr>
          <p:cNvSpPr/>
          <p:nvPr/>
        </p:nvSpPr>
        <p:spPr>
          <a:xfrm>
            <a:off x="9768513" y="3578868"/>
            <a:ext cx="1694028" cy="250726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16" tIns="106816" rIns="106816" bIns="106816" numCol="1" spcCol="1270" anchor="t" anchorCtr="0">
            <a:noAutofit/>
          </a:bodyPr>
          <a:lstStyle/>
          <a:p>
            <a:pPr marL="0" lvl="0" indent="0" algn="ctr" defTabSz="622300">
              <a:spcBef>
                <a:spcPct val="0"/>
              </a:spcBef>
              <a:spcAft>
                <a:spcPts val="500"/>
              </a:spcAft>
              <a:buNone/>
            </a:pPr>
            <a:endParaRPr lang="pt-BR" sz="15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Right 14">
            <a:extLst>
              <a:ext uri="{FF2B5EF4-FFF2-40B4-BE49-F238E27FC236}">
                <a16:creationId xmlns:a16="http://schemas.microsoft.com/office/drawing/2014/main" id="{7456D343-B07F-204B-E455-7DDA1CB1C67E}"/>
              </a:ext>
            </a:extLst>
          </p:cNvPr>
          <p:cNvSpPr/>
          <p:nvPr/>
        </p:nvSpPr>
        <p:spPr>
          <a:xfrm>
            <a:off x="2423182" y="3116338"/>
            <a:ext cx="232771" cy="24938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15">
            <a:extLst>
              <a:ext uri="{FF2B5EF4-FFF2-40B4-BE49-F238E27FC236}">
                <a16:creationId xmlns:a16="http://schemas.microsoft.com/office/drawing/2014/main" id="{0E3361D6-B834-EC11-3856-40EE31C955D9}"/>
              </a:ext>
            </a:extLst>
          </p:cNvPr>
          <p:cNvSpPr/>
          <p:nvPr/>
        </p:nvSpPr>
        <p:spPr>
          <a:xfrm>
            <a:off x="4179768" y="3116338"/>
            <a:ext cx="232771" cy="24938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8" descr="Brandbook - Enap - Escola Nacional de Administração Pública">
            <a:extLst>
              <a:ext uri="{FF2B5EF4-FFF2-40B4-BE49-F238E27FC236}">
                <a16:creationId xmlns:a16="http://schemas.microsoft.com/office/drawing/2014/main" id="{231642E2-1A0A-B2B3-3938-6E3D8191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73" y="4654093"/>
            <a:ext cx="1026249" cy="1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UUNB Logo [Universidade de Brasilia] Vector Free Download ...">
            <a:extLst>
              <a:ext uri="{FF2B5EF4-FFF2-40B4-BE49-F238E27FC236}">
                <a16:creationId xmlns:a16="http://schemas.microsoft.com/office/drawing/2014/main" id="{B7324E24-7980-CC56-CBD9-0C967F8C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90" y="5174005"/>
            <a:ext cx="522014" cy="48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arca Finep">
            <a:extLst>
              <a:ext uri="{FF2B5EF4-FFF2-40B4-BE49-F238E27FC236}">
                <a16:creationId xmlns:a16="http://schemas.microsoft.com/office/drawing/2014/main" id="{25591E12-CBEA-CCE9-4D1A-C90C2C40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87" y="4557182"/>
            <a:ext cx="955121" cy="44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Download da marca Serpro">
            <a:extLst>
              <a:ext uri="{FF2B5EF4-FFF2-40B4-BE49-F238E27FC236}">
                <a16:creationId xmlns:a16="http://schemas.microsoft.com/office/drawing/2014/main" id="{D48A0111-CB27-4ECE-5CFE-5C8B50571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081" y="4896008"/>
            <a:ext cx="1143398" cy="38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Brandbook - Enap - Escola Nacional de Administração Pública">
            <a:extLst>
              <a:ext uri="{FF2B5EF4-FFF2-40B4-BE49-F238E27FC236}">
                <a16:creationId xmlns:a16="http://schemas.microsoft.com/office/drawing/2014/main" id="{F26BF7E9-A8F6-C68C-9000-7A52C40DE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594" y="3949945"/>
            <a:ext cx="1026249" cy="1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65D7D8D0-9F48-A30B-30C4-FB25F4ADB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680" y="3923076"/>
            <a:ext cx="1279635" cy="327974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F142E9A7-1968-A2D4-FBCC-DB4D328207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9523" y="3923076"/>
            <a:ext cx="1292649" cy="352541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695A6E7-E251-4C10-134E-27321A03C1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48646" y="3891061"/>
            <a:ext cx="878269" cy="624548"/>
          </a:xfrm>
          <a:prstGeom prst="rect">
            <a:avLst/>
          </a:prstGeom>
        </p:spPr>
      </p:pic>
      <p:pic>
        <p:nvPicPr>
          <p:cNvPr id="1026" name="Picture 2" descr="Logo CGI.br">
            <a:extLst>
              <a:ext uri="{FF2B5EF4-FFF2-40B4-BE49-F238E27FC236}">
                <a16:creationId xmlns:a16="http://schemas.microsoft.com/office/drawing/2014/main" id="{CBE52894-1FD7-2D8D-3A6A-751C64BED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637" y="3842362"/>
            <a:ext cx="873781" cy="50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AF Logo PNG Vector">
            <a:extLst>
              <a:ext uri="{FF2B5EF4-FFF2-40B4-BE49-F238E27FC236}">
                <a16:creationId xmlns:a16="http://schemas.microsoft.com/office/drawing/2014/main" id="{33B5A1C1-275A-61C5-73F4-8EC3E116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005" y="3910997"/>
            <a:ext cx="752468" cy="3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84B8C-067A-E62C-C006-487F1AFA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D963BB-9FE2-194F-22DF-4E9B8A12F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</a:rPr>
              <a:t>Infraestrutura</a:t>
            </a:r>
            <a:r>
              <a:rPr lang="pt-BR">
                <a:solidFill>
                  <a:schemeClr val="tx1"/>
                </a:solidFill>
              </a:rPr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226564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0391422-FDF8-646D-CA8B-32ABCF40A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Em que </a:t>
            </a:r>
            <a:r>
              <a:rPr lang="pt-BR">
                <a:latin typeface="Arial Black" panose="020B0A04020102020204" pitchFamily="34" charset="0"/>
              </a:rPr>
              <a:t>fase </a:t>
            </a:r>
            <a:r>
              <a:rPr lang="pt-BR"/>
              <a:t>estamos?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FE0F108-3E16-2BEF-DB0F-9005C32748D1}"/>
              </a:ext>
            </a:extLst>
          </p:cNvPr>
          <p:cNvGrpSpPr/>
          <p:nvPr/>
        </p:nvGrpSpPr>
        <p:grpSpPr>
          <a:xfrm>
            <a:off x="1034672" y="1949663"/>
            <a:ext cx="2722234" cy="2630645"/>
            <a:chOff x="1034672" y="1949663"/>
            <a:chExt cx="2722234" cy="2630645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A0AD5BD-74C6-A3AA-893B-F707F1BB3527}"/>
                </a:ext>
              </a:extLst>
            </p:cNvPr>
            <p:cNvSpPr/>
            <p:nvPr/>
          </p:nvSpPr>
          <p:spPr>
            <a:xfrm>
              <a:off x="1034672" y="1949663"/>
              <a:ext cx="2722234" cy="505785"/>
            </a:xfrm>
            <a:prstGeom prst="rect">
              <a:avLst/>
            </a:prstGeom>
            <a:solidFill>
              <a:srgbClr val="2864A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7795" tIns="77795" rIns="77795" bIns="7779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kern="1200">
                  <a:latin typeface="Arial Black" panose="020B0A04020102020204" pitchFamily="34" charset="0"/>
                  <a:cs typeface="Arial" panose="020B0604020202020204" pitchFamily="34" charset="0"/>
                </a:rPr>
                <a:t>Fase 1</a:t>
              </a: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A7F8136C-9C6E-E574-9724-F3CF105EEA76}"/>
                </a:ext>
              </a:extLst>
            </p:cNvPr>
            <p:cNvSpPr/>
            <p:nvPr/>
          </p:nvSpPr>
          <p:spPr>
            <a:xfrm>
              <a:off x="1034672" y="2491433"/>
              <a:ext cx="2722234" cy="208887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0000" tIns="180000" rIns="180000" bIns="18000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Organização</a:t>
              </a:r>
              <a:endParaRPr lang="pt-BR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CBA39251-4112-035C-DA64-37611FC7FD60}"/>
                </a:ext>
              </a:extLst>
            </p:cNvPr>
            <p:cNvSpPr/>
            <p:nvPr/>
          </p:nvSpPr>
          <p:spPr>
            <a:xfrm>
              <a:off x="1313165" y="3324977"/>
              <a:ext cx="2165246" cy="4217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Dados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7E2EE85-7F49-C9C4-7B16-E84DBD81C989}"/>
              </a:ext>
            </a:extLst>
          </p:cNvPr>
          <p:cNvGrpSpPr/>
          <p:nvPr/>
        </p:nvGrpSpPr>
        <p:grpSpPr>
          <a:xfrm>
            <a:off x="4703821" y="1949663"/>
            <a:ext cx="3092471" cy="3412293"/>
            <a:chOff x="4703821" y="1949663"/>
            <a:chExt cx="3092471" cy="3412293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A9812186-CEC7-E7A4-DA8E-6A70B7693086}"/>
                </a:ext>
              </a:extLst>
            </p:cNvPr>
            <p:cNvSpPr/>
            <p:nvPr/>
          </p:nvSpPr>
          <p:spPr>
            <a:xfrm>
              <a:off x="4703821" y="1949663"/>
              <a:ext cx="2722234" cy="505785"/>
            </a:xfrm>
            <a:prstGeom prst="rect">
              <a:avLst/>
            </a:prstGeom>
            <a:solidFill>
              <a:srgbClr val="2864A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7795" tIns="77795" rIns="77795" bIns="77795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kern="1200">
                  <a:latin typeface="Arial Black" panose="020B0A04020102020204" pitchFamily="34" charset="0"/>
                  <a:cs typeface="Arial" panose="020B0604020202020204" pitchFamily="34" charset="0"/>
                </a:rPr>
                <a:t>Fase 2</a:t>
              </a:r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9B3CE851-5091-5D29-B003-E10F99F40384}"/>
                </a:ext>
              </a:extLst>
            </p:cNvPr>
            <p:cNvSpPr/>
            <p:nvPr/>
          </p:nvSpPr>
          <p:spPr>
            <a:xfrm>
              <a:off x="4703821" y="2491433"/>
              <a:ext cx="2722234" cy="208887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0000" tIns="180000" rIns="180000" bIns="18000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Organização</a:t>
              </a:r>
              <a:endParaRPr lang="pt-BR" kern="120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C50E87AD-3DE7-7DE6-AA2D-64352795B721}"/>
                </a:ext>
              </a:extLst>
            </p:cNvPr>
            <p:cNvSpPr/>
            <p:nvPr/>
          </p:nvSpPr>
          <p:spPr>
            <a:xfrm>
              <a:off x="5453156" y="3324978"/>
              <a:ext cx="2343136" cy="203697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Dados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6E0D787-D319-DB52-330F-26144707FB9F}"/>
              </a:ext>
            </a:extLst>
          </p:cNvPr>
          <p:cNvGrpSpPr/>
          <p:nvPr/>
        </p:nvGrpSpPr>
        <p:grpSpPr>
          <a:xfrm>
            <a:off x="8306867" y="1949663"/>
            <a:ext cx="2722234" cy="2630645"/>
            <a:chOff x="8306867" y="1949663"/>
            <a:chExt cx="2722234" cy="2630645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3B6EB8F-3D50-42ED-A422-04EB25EAA605}"/>
                </a:ext>
              </a:extLst>
            </p:cNvPr>
            <p:cNvSpPr/>
            <p:nvPr/>
          </p:nvSpPr>
          <p:spPr>
            <a:xfrm>
              <a:off x="8306867" y="1949663"/>
              <a:ext cx="2722234" cy="505785"/>
            </a:xfrm>
            <a:prstGeom prst="rect">
              <a:avLst/>
            </a:prstGeom>
            <a:solidFill>
              <a:srgbClr val="2864A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7795" tIns="77795" rIns="77795" bIns="7779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kern="1200">
                  <a:latin typeface="Arial Black" panose="020B0A04020102020204" pitchFamily="34" charset="0"/>
                  <a:cs typeface="Arial" panose="020B0604020202020204" pitchFamily="34" charset="0"/>
                </a:rPr>
                <a:t>Fase 3</a:t>
              </a:r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A34C8FA3-BB64-5114-E237-1EB1F2723F0A}"/>
                </a:ext>
              </a:extLst>
            </p:cNvPr>
            <p:cNvSpPr/>
            <p:nvPr/>
          </p:nvSpPr>
          <p:spPr>
            <a:xfrm>
              <a:off x="8306867" y="2491433"/>
              <a:ext cx="2722234" cy="20888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0000" tIns="180000" rIns="180000" bIns="18000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  <a:endParaRPr lang="pt-BR" kern="12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E513B2E-9574-496B-68BD-3D26C02C0DD6}"/>
                </a:ext>
              </a:extLst>
            </p:cNvPr>
            <p:cNvSpPr/>
            <p:nvPr/>
          </p:nvSpPr>
          <p:spPr>
            <a:xfrm>
              <a:off x="8578683" y="3070541"/>
              <a:ext cx="2165246" cy="4217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Organização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D93799EE-E572-F5DF-C91C-7C1D73ECA4FA}"/>
                </a:ext>
              </a:extLst>
            </p:cNvPr>
            <p:cNvSpPr/>
            <p:nvPr/>
          </p:nvSpPr>
          <p:spPr>
            <a:xfrm>
              <a:off x="8578683" y="3528313"/>
              <a:ext cx="2165246" cy="4217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Organização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8180E95-87B3-ECB2-6809-D892B82B4CB0}"/>
                </a:ext>
              </a:extLst>
            </p:cNvPr>
            <p:cNvSpPr/>
            <p:nvPr/>
          </p:nvSpPr>
          <p:spPr>
            <a:xfrm>
              <a:off x="8578683" y="4002813"/>
              <a:ext cx="2165246" cy="4217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Organização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67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9A736FD8-0884-4CBD-244E-6DEE714BB108}"/>
              </a:ext>
            </a:extLst>
          </p:cNvPr>
          <p:cNvSpPr/>
          <p:nvPr/>
        </p:nvSpPr>
        <p:spPr>
          <a:xfrm>
            <a:off x="2320995" y="4329465"/>
            <a:ext cx="2772000" cy="316248"/>
          </a:xfrm>
          <a:prstGeom prst="rect">
            <a:avLst/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A74E5997-765B-FEC3-540C-E3BC8FAB2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209" y="1618658"/>
            <a:ext cx="4465786" cy="3443185"/>
          </a:xfrm>
        </p:spPr>
        <p:txBody>
          <a:bodyPr anchor="ctr"/>
          <a:lstStyle/>
          <a:p>
            <a:pPr algn="r">
              <a:lnSpc>
                <a:spcPct val="80000"/>
              </a:lnSpc>
            </a:pPr>
            <a:r>
              <a:rPr lang="pt-BR" sz="8000"/>
              <a:t>Para saber </a:t>
            </a:r>
            <a:r>
              <a:rPr lang="pt-BR" sz="8000">
                <a:latin typeface="Arial Black" panose="020B0A04020102020204" pitchFamily="34" charset="0"/>
              </a:rPr>
              <a:t>mais</a:t>
            </a:r>
            <a:endParaRPr lang="pt-BR" sz="800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FDDF5D9-33E3-6CF6-B936-2A6FFE20B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161" y="1105391"/>
            <a:ext cx="2941674" cy="32240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204081-5C61-09AD-821D-0E4ADBEE4367}"/>
              </a:ext>
            </a:extLst>
          </p:cNvPr>
          <p:cNvSpPr txBox="1"/>
          <p:nvPr/>
        </p:nvSpPr>
        <p:spPr>
          <a:xfrm>
            <a:off x="6798317" y="4298911"/>
            <a:ext cx="3873361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pt-BR" sz="5400" b="1">
                <a:latin typeface="Arial" panose="020B0604020202020204" pitchFamily="34" charset="0"/>
                <a:cs typeface="Arial" panose="020B0604020202020204" pitchFamily="34" charset="0"/>
              </a:rPr>
              <a:t>gov.br/</a:t>
            </a:r>
            <a:r>
              <a:rPr lang="pt-BR" sz="5400" b="1" err="1"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endParaRPr lang="pt-BR" sz="5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exão Reta 92">
            <a:extLst>
              <a:ext uri="{FF2B5EF4-FFF2-40B4-BE49-F238E27FC236}">
                <a16:creationId xmlns:a16="http://schemas.microsoft.com/office/drawing/2014/main" id="{9D5D659A-8991-B372-5288-877DF765C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91858" y="1105391"/>
            <a:ext cx="0" cy="439549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6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pt-BR" sz="8000">
                <a:latin typeface="Arial Black"/>
                <a:ea typeface="Calibri"/>
                <a:cs typeface="Calibri"/>
              </a:rPr>
              <a:t>Obrigado!</a:t>
            </a:r>
          </a:p>
          <a:p>
            <a:pPr>
              <a:lnSpc>
                <a:spcPct val="100000"/>
              </a:lnSpc>
            </a:pPr>
            <a:r>
              <a:rPr lang="pt-BR" sz="2000">
                <a:latin typeface="Arial"/>
                <a:ea typeface="Calibri"/>
                <a:cs typeface="Calibri"/>
              </a:rPr>
              <a:t>gov.br/</a:t>
            </a:r>
            <a:r>
              <a:rPr lang="pt-BR" sz="2000" err="1">
                <a:latin typeface="Arial"/>
                <a:ea typeface="Calibri"/>
                <a:cs typeface="Calibri"/>
              </a:rPr>
              <a:t>ind</a:t>
            </a:r>
            <a:r>
              <a:rPr lang="pt-BR" sz="2000">
                <a:latin typeface="Arial"/>
                <a:ea typeface="Calibri"/>
                <a:cs typeface="Calibri"/>
              </a:rPr>
              <a:t>  </a:t>
            </a:r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Arial"/>
                <a:ea typeface="Calibri"/>
                <a:cs typeface="Calibri"/>
              </a:rPr>
              <a:t>|</a:t>
            </a:r>
            <a:r>
              <a:rPr lang="pt-BR" sz="2000">
                <a:latin typeface="Arial"/>
                <a:ea typeface="Calibri"/>
                <a:cs typeface="Calibri"/>
              </a:rPr>
              <a:t>  @DigitalGovBr​</a:t>
            </a:r>
          </a:p>
        </p:txBody>
      </p:sp>
    </p:spTree>
    <p:extLst>
      <p:ext uri="{BB962C8B-B14F-4D97-AF65-F5344CB8AC3E}">
        <p14:creationId xmlns:p14="http://schemas.microsoft.com/office/powerpoint/2010/main" val="13265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3CFE33A5-139E-4850-A57F-0A2FA2C588D5}"/>
              </a:ext>
            </a:extLst>
          </p:cNvPr>
          <p:cNvGrpSpPr/>
          <p:nvPr/>
        </p:nvGrpSpPr>
        <p:grpSpPr>
          <a:xfrm>
            <a:off x="4530971" y="1747857"/>
            <a:ext cx="3130058" cy="3130058"/>
            <a:chOff x="4530971" y="1863971"/>
            <a:chExt cx="3130058" cy="3130058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CC5DD007-9F6C-AD59-860A-516FA3D3E9AC}"/>
                </a:ext>
              </a:extLst>
            </p:cNvPr>
            <p:cNvSpPr/>
            <p:nvPr/>
          </p:nvSpPr>
          <p:spPr>
            <a:xfrm>
              <a:off x="4530971" y="1863971"/>
              <a:ext cx="3130058" cy="3130058"/>
            </a:xfrm>
            <a:prstGeom prst="roundRect">
              <a:avLst>
                <a:gd name="adj" fmla="val 8320"/>
              </a:avLst>
            </a:prstGeom>
            <a:solidFill>
              <a:schemeClr val="bg1"/>
            </a:solidFill>
            <a:ln w="38100">
              <a:solidFill>
                <a:srgbClr val="2864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Picture 2" descr="A green coconut with a white top&#10;&#10;Description automatically generated">
              <a:extLst>
                <a:ext uri="{FF2B5EF4-FFF2-40B4-BE49-F238E27FC236}">
                  <a16:creationId xmlns:a16="http://schemas.microsoft.com/office/drawing/2014/main" id="{0E5585EE-5F85-77A6-E17A-5B9D767FC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21" t="8236" r="25229" b="6519"/>
            <a:stretch/>
          </p:blipFill>
          <p:spPr>
            <a:xfrm>
              <a:off x="4965052" y="2153971"/>
              <a:ext cx="2289224" cy="2489873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2D0AF95-DA2C-D525-FBAC-18B545074FFC}"/>
              </a:ext>
            </a:extLst>
          </p:cNvPr>
          <p:cNvGrpSpPr/>
          <p:nvPr/>
        </p:nvGrpSpPr>
        <p:grpSpPr>
          <a:xfrm>
            <a:off x="8095110" y="511834"/>
            <a:ext cx="1305530" cy="1305530"/>
            <a:chOff x="7935038" y="352470"/>
            <a:chExt cx="1305530" cy="1305530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F3A541-DAB7-8700-D9C0-1B951669B202}"/>
                </a:ext>
              </a:extLst>
            </p:cNvPr>
            <p:cNvSpPr/>
            <p:nvPr/>
          </p:nvSpPr>
          <p:spPr>
            <a:xfrm>
              <a:off x="7935038" y="352470"/>
              <a:ext cx="1305530" cy="1305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0" name="Picture 6" descr="Copo de água de coco no fundo branco cartazes para a parede • posters |  myloview.com.br">
              <a:extLst>
                <a:ext uri="{FF2B5EF4-FFF2-40B4-BE49-F238E27FC236}">
                  <a16:creationId xmlns:a16="http://schemas.microsoft.com/office/drawing/2014/main" id="{94CB3966-7D49-5EB2-64BB-085A007BFB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7" t="3331" r="13492" b="7973"/>
            <a:stretch/>
          </p:blipFill>
          <p:spPr bwMode="auto">
            <a:xfrm>
              <a:off x="8262770" y="402785"/>
              <a:ext cx="650067" cy="120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707E695-3DB7-CFE7-1C52-E0526C582080}"/>
              </a:ext>
            </a:extLst>
          </p:cNvPr>
          <p:cNvGrpSpPr/>
          <p:nvPr/>
        </p:nvGrpSpPr>
        <p:grpSpPr>
          <a:xfrm>
            <a:off x="8943312" y="2660121"/>
            <a:ext cx="1305530" cy="1305530"/>
            <a:chOff x="8769064" y="2434551"/>
            <a:chExt cx="1305530" cy="1305530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E7C95C07-699A-3D46-4590-40C0997EBB4A}"/>
                </a:ext>
              </a:extLst>
            </p:cNvPr>
            <p:cNvSpPr/>
            <p:nvPr/>
          </p:nvSpPr>
          <p:spPr>
            <a:xfrm>
              <a:off x="8769064" y="2434551"/>
              <a:ext cx="1305530" cy="1305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Picture 4" descr="A sticker of a palm tree&#10;&#10;Description automatically generated">
              <a:extLst>
                <a:ext uri="{FF2B5EF4-FFF2-40B4-BE49-F238E27FC236}">
                  <a16:creationId xmlns:a16="http://schemas.microsoft.com/office/drawing/2014/main" id="{94A3CE33-CA74-421F-587C-48FE2B3F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0069" y="2509304"/>
              <a:ext cx="627992" cy="1203944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07A9458-35E4-16C5-1EA9-4DCC2453F657}"/>
              </a:ext>
            </a:extLst>
          </p:cNvPr>
          <p:cNvGrpSpPr/>
          <p:nvPr/>
        </p:nvGrpSpPr>
        <p:grpSpPr>
          <a:xfrm>
            <a:off x="10102796" y="1095092"/>
            <a:ext cx="1305530" cy="1305530"/>
            <a:chOff x="10207373" y="910710"/>
            <a:chExt cx="1305530" cy="130553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31D7C329-A0F3-8D5F-EB40-C11435E8EC10}"/>
                </a:ext>
              </a:extLst>
            </p:cNvPr>
            <p:cNvSpPr/>
            <p:nvPr/>
          </p:nvSpPr>
          <p:spPr>
            <a:xfrm>
              <a:off x="10207373" y="910710"/>
              <a:ext cx="1305530" cy="1305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Leite de Coco e Coco Ralado - Rede Super Líder">
              <a:extLst>
                <a:ext uri="{FF2B5EF4-FFF2-40B4-BE49-F238E27FC236}">
                  <a16:creationId xmlns:a16="http://schemas.microsoft.com/office/drawing/2014/main" id="{823F7865-E37B-3107-B520-2DB0B53516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5" r="23041"/>
            <a:stretch/>
          </p:blipFill>
          <p:spPr bwMode="auto">
            <a:xfrm>
              <a:off x="10609386" y="1033356"/>
              <a:ext cx="530531" cy="110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BF9EFD7-62B9-06E1-E0ED-40FB32CF43F6}"/>
              </a:ext>
            </a:extLst>
          </p:cNvPr>
          <p:cNvGrpSpPr/>
          <p:nvPr/>
        </p:nvGrpSpPr>
        <p:grpSpPr>
          <a:xfrm>
            <a:off x="2564702" y="564973"/>
            <a:ext cx="1305530" cy="1305530"/>
            <a:chOff x="2620112" y="400445"/>
            <a:chExt cx="1305530" cy="1305530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0AAF753A-A2D9-83F9-403B-F7067FD8F063}"/>
                </a:ext>
              </a:extLst>
            </p:cNvPr>
            <p:cNvSpPr/>
            <p:nvPr/>
          </p:nvSpPr>
          <p:spPr>
            <a:xfrm>
              <a:off x="2620112" y="400445"/>
              <a:ext cx="1305530" cy="1305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Picture 6" descr="A coconut with pieces of coconut&#10;&#10;Description automatically generated">
              <a:extLst>
                <a:ext uri="{FF2B5EF4-FFF2-40B4-BE49-F238E27FC236}">
                  <a16:creationId xmlns:a16="http://schemas.microsoft.com/office/drawing/2014/main" id="{996B60BF-776F-AECA-69FD-FC31AE2F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3787" y="627948"/>
              <a:ext cx="1176038" cy="810365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1369D72E-B694-B23A-6A97-14244A451D9B}"/>
              </a:ext>
            </a:extLst>
          </p:cNvPr>
          <p:cNvGrpSpPr/>
          <p:nvPr/>
        </p:nvGrpSpPr>
        <p:grpSpPr>
          <a:xfrm>
            <a:off x="2564702" y="2660121"/>
            <a:ext cx="1305530" cy="1305530"/>
            <a:chOff x="2620112" y="2569925"/>
            <a:chExt cx="1305530" cy="1305530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306C39C-1BB8-0FFB-EE96-F31A9BDCEEAC}"/>
                </a:ext>
              </a:extLst>
            </p:cNvPr>
            <p:cNvSpPr/>
            <p:nvPr/>
          </p:nvSpPr>
          <p:spPr>
            <a:xfrm>
              <a:off x="2620112" y="2569925"/>
              <a:ext cx="1305530" cy="1305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Pote de Vidro 30g c/ Tampa Alumínio - Beleza do Campo | Produtos Naturais,  Orgânicos e Veganos">
              <a:extLst>
                <a:ext uri="{FF2B5EF4-FFF2-40B4-BE49-F238E27FC236}">
                  <a16:creationId xmlns:a16="http://schemas.microsoft.com/office/drawing/2014/main" id="{5E21ED2B-70D8-1AF5-71FA-BFCDF2847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313" y="2749697"/>
              <a:ext cx="1070325" cy="989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7470569-E5B6-DD00-EA3E-9DA7019BC5EC}"/>
              </a:ext>
            </a:extLst>
          </p:cNvPr>
          <p:cNvGrpSpPr/>
          <p:nvPr/>
        </p:nvGrpSpPr>
        <p:grpSpPr>
          <a:xfrm>
            <a:off x="8258607" y="4877915"/>
            <a:ext cx="1305530" cy="1305530"/>
            <a:chOff x="8098535" y="4994029"/>
            <a:chExt cx="1305530" cy="1305530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40BC3B4-6812-BF9C-D662-42631E44C19E}"/>
                </a:ext>
              </a:extLst>
            </p:cNvPr>
            <p:cNvSpPr/>
            <p:nvPr/>
          </p:nvSpPr>
          <p:spPr>
            <a:xfrm>
              <a:off x="8098535" y="4994029"/>
              <a:ext cx="1305530" cy="1305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6" name="Picture 12" descr="Doce típico brasileiro, chamado cocada, feito em casa. fundo branco isolado  com espaço de cópia | Foto Premium">
              <a:extLst>
                <a:ext uri="{FF2B5EF4-FFF2-40B4-BE49-F238E27FC236}">
                  <a16:creationId xmlns:a16="http://schemas.microsoft.com/office/drawing/2014/main" id="{508140AF-8C6D-2189-C7A2-4400A940CD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3" t="4369" r="10234" b="5846"/>
            <a:stretch/>
          </p:blipFill>
          <p:spPr bwMode="auto">
            <a:xfrm>
              <a:off x="8216218" y="5264469"/>
              <a:ext cx="1086630" cy="770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043CC59-BC04-37FB-6062-C8DEBD402811}"/>
              </a:ext>
            </a:extLst>
          </p:cNvPr>
          <p:cNvGrpSpPr/>
          <p:nvPr/>
        </p:nvGrpSpPr>
        <p:grpSpPr>
          <a:xfrm>
            <a:off x="2564702" y="4858515"/>
            <a:ext cx="1305530" cy="1305530"/>
            <a:chOff x="2684644" y="4974629"/>
            <a:chExt cx="1305530" cy="1305530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5332E2A6-5D60-D1CA-0AB4-18AE941439CD}"/>
                </a:ext>
              </a:extLst>
            </p:cNvPr>
            <p:cNvSpPr/>
            <p:nvPr/>
          </p:nvSpPr>
          <p:spPr>
            <a:xfrm>
              <a:off x="2684644" y="4974629"/>
              <a:ext cx="1305530" cy="1305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8" name="Picture 14" descr="Óleo de coco Extra Virgem 100% Puro 5 Litros : Amazon.com.br: Alimentos e  Bebidas">
              <a:extLst>
                <a:ext uri="{FF2B5EF4-FFF2-40B4-BE49-F238E27FC236}">
                  <a16:creationId xmlns:a16="http://schemas.microsoft.com/office/drawing/2014/main" id="{A69ADE2C-2A3B-5DA3-B988-B838FECF6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9" t="6843" r="9140" b="6843"/>
            <a:stretch/>
          </p:blipFill>
          <p:spPr bwMode="auto">
            <a:xfrm>
              <a:off x="3008736" y="5090805"/>
              <a:ext cx="701032" cy="108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8ABE7866-ED0F-7BD1-7F24-702F03D6F595}"/>
              </a:ext>
            </a:extLst>
          </p:cNvPr>
          <p:cNvGrpSpPr/>
          <p:nvPr/>
        </p:nvGrpSpPr>
        <p:grpSpPr>
          <a:xfrm>
            <a:off x="705323" y="4340195"/>
            <a:ext cx="1305530" cy="1305530"/>
            <a:chOff x="777893" y="4674020"/>
            <a:chExt cx="1305530" cy="130553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5C30040C-C1EF-418B-C59A-ADFA6760044B}"/>
                </a:ext>
              </a:extLst>
            </p:cNvPr>
            <p:cNvSpPr/>
            <p:nvPr/>
          </p:nvSpPr>
          <p:spPr>
            <a:xfrm>
              <a:off x="777893" y="4674020"/>
              <a:ext cx="1305530" cy="1305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42" name="Picture 18" descr="Vaso De Coco Feito De Fibra De Coco Matéria Natural Isolada Em Fundo Branco  Foto de Stock - Imagem de isolado, ambiente: 211151554">
              <a:extLst>
                <a:ext uri="{FF2B5EF4-FFF2-40B4-BE49-F238E27FC236}">
                  <a16:creationId xmlns:a16="http://schemas.microsoft.com/office/drawing/2014/main" id="{13349D4B-9411-4F24-BB0E-BB63786B3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34" y="4920206"/>
              <a:ext cx="1221957" cy="81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6F0808E-FC61-44BA-3C83-CD18A68878E7}"/>
              </a:ext>
            </a:extLst>
          </p:cNvPr>
          <p:cNvGrpSpPr/>
          <p:nvPr/>
        </p:nvGrpSpPr>
        <p:grpSpPr>
          <a:xfrm>
            <a:off x="705323" y="2660121"/>
            <a:ext cx="1305530" cy="1305530"/>
            <a:chOff x="777893" y="2816665"/>
            <a:chExt cx="1305530" cy="1305530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5FBF7DC2-0740-20C9-97F6-D153F8786DBC}"/>
                </a:ext>
              </a:extLst>
            </p:cNvPr>
            <p:cNvSpPr/>
            <p:nvPr/>
          </p:nvSpPr>
          <p:spPr>
            <a:xfrm>
              <a:off x="777893" y="2816665"/>
              <a:ext cx="1305530" cy="1305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44" name="Picture 20" descr="Essência de Coco 30ml Arcolor">
              <a:extLst>
                <a:ext uri="{FF2B5EF4-FFF2-40B4-BE49-F238E27FC236}">
                  <a16:creationId xmlns:a16="http://schemas.microsoft.com/office/drawing/2014/main" id="{246F1879-8DD5-A0FF-E1E6-9582ED983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516" y="2946107"/>
              <a:ext cx="1064223" cy="106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1E26163-742E-DF26-E3FA-A0E7F3E16022}"/>
              </a:ext>
            </a:extLst>
          </p:cNvPr>
          <p:cNvGrpSpPr/>
          <p:nvPr/>
        </p:nvGrpSpPr>
        <p:grpSpPr>
          <a:xfrm>
            <a:off x="705323" y="956200"/>
            <a:ext cx="1305530" cy="1305530"/>
            <a:chOff x="777893" y="999744"/>
            <a:chExt cx="1305530" cy="1305530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1A88A475-B355-4508-EC12-488E37B58CA4}"/>
                </a:ext>
              </a:extLst>
            </p:cNvPr>
            <p:cNvSpPr/>
            <p:nvPr/>
          </p:nvSpPr>
          <p:spPr>
            <a:xfrm>
              <a:off x="777893" y="999744"/>
              <a:ext cx="1305530" cy="1305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46" name="Picture 22" descr="Maria Oiticica -Colar de Jarina com Discos de Coco - Sustentabilidade -  Maria Oiticica Biojoias - biojoias artesanais criadas pela designer Maria  Oiticica. Brincos, colares e acessórios sustentáveis">
              <a:extLst>
                <a:ext uri="{FF2B5EF4-FFF2-40B4-BE49-F238E27FC236}">
                  <a16:creationId xmlns:a16="http://schemas.microsoft.com/office/drawing/2014/main" id="{7FEA9C8A-710A-5030-7F9F-8842806DE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737" y="1127548"/>
              <a:ext cx="1078951" cy="107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A761513-8A18-883E-451B-D73BE009E5D0}"/>
              </a:ext>
            </a:extLst>
          </p:cNvPr>
          <p:cNvGrpSpPr/>
          <p:nvPr/>
        </p:nvGrpSpPr>
        <p:grpSpPr>
          <a:xfrm>
            <a:off x="10102796" y="4311720"/>
            <a:ext cx="1305530" cy="1305530"/>
            <a:chOff x="10207373" y="4092848"/>
            <a:chExt cx="1305530" cy="1305530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2B13CAC1-931F-8C71-20C9-A931E138CCEF}"/>
                </a:ext>
              </a:extLst>
            </p:cNvPr>
            <p:cNvSpPr/>
            <p:nvPr/>
          </p:nvSpPr>
          <p:spPr>
            <a:xfrm>
              <a:off x="10207373" y="4092848"/>
              <a:ext cx="1305530" cy="13055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649681E3-B779-33BB-C959-3812535D6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8075" t="25757" r="36263" b="19455"/>
            <a:stretch/>
          </p:blipFill>
          <p:spPr>
            <a:xfrm>
              <a:off x="10354228" y="4296095"/>
              <a:ext cx="1040845" cy="899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22">
            <a:extLst>
              <a:ext uri="{FF2B5EF4-FFF2-40B4-BE49-F238E27FC236}">
                <a16:creationId xmlns:a16="http://schemas.microsoft.com/office/drawing/2014/main" id="{C07235FA-0377-B90F-FDEA-C96E7617DDA6}"/>
              </a:ext>
            </a:extLst>
          </p:cNvPr>
          <p:cNvSpPr/>
          <p:nvPr/>
        </p:nvSpPr>
        <p:spPr>
          <a:xfrm>
            <a:off x="490849" y="549681"/>
            <a:ext cx="11083636" cy="494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INFRAESTRUTURA DE DADOS</a:t>
            </a:r>
          </a:p>
        </p:txBody>
      </p:sp>
      <p:sp>
        <p:nvSpPr>
          <p:cNvPr id="127" name="Rectangle 121">
            <a:extLst>
              <a:ext uri="{FF2B5EF4-FFF2-40B4-BE49-F238E27FC236}">
                <a16:creationId xmlns:a16="http://schemas.microsoft.com/office/drawing/2014/main" id="{D418909F-09B1-7395-2A04-904DE2276D4F}"/>
              </a:ext>
            </a:extLst>
          </p:cNvPr>
          <p:cNvSpPr/>
          <p:nvPr/>
        </p:nvSpPr>
        <p:spPr>
          <a:xfrm>
            <a:off x="1896177" y="4556581"/>
            <a:ext cx="8085221" cy="5421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numCol="4" spcCol="180000" rtlCol="0" anchor="ctr"/>
          <a:lstStyle/>
          <a:p>
            <a:endParaRPr lang="en-US" sz="12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96">
            <a:extLst>
              <a:ext uri="{FF2B5EF4-FFF2-40B4-BE49-F238E27FC236}">
                <a16:creationId xmlns:a16="http://schemas.microsoft.com/office/drawing/2014/main" id="{B29BF6FB-BA52-577D-67AA-FDA1A231CAF9}"/>
              </a:ext>
            </a:extLst>
          </p:cNvPr>
          <p:cNvSpPr/>
          <p:nvPr/>
        </p:nvSpPr>
        <p:spPr>
          <a:xfrm>
            <a:off x="490849" y="1237219"/>
            <a:ext cx="1298981" cy="3861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0" numCol="1" spcCol="360000" rtlCol="0" anchor="ctr"/>
          <a:lstStyle/>
          <a:p>
            <a:pPr>
              <a:spcAft>
                <a:spcPts val="1000"/>
              </a:spcAft>
            </a:pPr>
            <a:r>
              <a:rPr lang="en-US" sz="14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Regulação</a:t>
            </a:r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institucionalização</a:t>
            </a: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Política de Dados</a:t>
            </a: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Política de 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Governo Digital</a:t>
            </a: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LGPD</a:t>
            </a: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Civil</a:t>
            </a: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</a:t>
            </a:r>
          </a:p>
        </p:txBody>
      </p:sp>
      <p:sp>
        <p:nvSpPr>
          <p:cNvPr id="8" name="Rectangle 96">
            <a:extLst>
              <a:ext uri="{FF2B5EF4-FFF2-40B4-BE49-F238E27FC236}">
                <a16:creationId xmlns:a16="http://schemas.microsoft.com/office/drawing/2014/main" id="{6CAEDE36-954C-88C8-36A2-2CE1C203D8D3}"/>
              </a:ext>
            </a:extLst>
          </p:cNvPr>
          <p:cNvSpPr/>
          <p:nvPr/>
        </p:nvSpPr>
        <p:spPr>
          <a:xfrm>
            <a:off x="10084963" y="1244784"/>
            <a:ext cx="1476693" cy="3861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0" numCol="1" spcCol="360000" rtlCol="0" anchor="ctr"/>
          <a:lstStyle/>
          <a:p>
            <a:pPr>
              <a:spcAft>
                <a:spcPts val="1000"/>
              </a:spcAft>
            </a:pPr>
            <a:r>
              <a:rPr lang="pt-BR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 </a:t>
            </a:r>
            <a:r>
              <a:rPr lang="pt-BR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(orientação e cultura)</a:t>
            </a: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Articulação</a:t>
            </a: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e Guias</a:t>
            </a: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Capacitação</a:t>
            </a: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Comunidades</a:t>
            </a:r>
          </a:p>
        </p:txBody>
      </p:sp>
      <p:sp>
        <p:nvSpPr>
          <p:cNvPr id="9" name="Rectangle 96">
            <a:extLst>
              <a:ext uri="{FF2B5EF4-FFF2-40B4-BE49-F238E27FC236}">
                <a16:creationId xmlns:a16="http://schemas.microsoft.com/office/drawing/2014/main" id="{2F8B199F-86F7-1DEB-9077-CE802EDD2947}"/>
              </a:ext>
            </a:extLst>
          </p:cNvPr>
          <p:cNvSpPr/>
          <p:nvPr/>
        </p:nvSpPr>
        <p:spPr>
          <a:xfrm>
            <a:off x="476340" y="5189927"/>
            <a:ext cx="11084475" cy="700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0" numCol="6" spcCol="180000" rtlCol="0" anchor="ctr"/>
          <a:lstStyle/>
          <a:p>
            <a:pPr>
              <a:lnSpc>
                <a:spcPct val="90000"/>
              </a:lnSpc>
            </a:pPr>
            <a:r>
              <a:rPr lang="pt-BR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Plataformas tecnológicas </a:t>
            </a:r>
            <a:r>
              <a:rPr lang="pt-BR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(otimização)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Nuvem Governo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 </a:t>
            </a:r>
            <a:r>
              <a:rPr lang="pt-BR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gov.br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Catálogo de Dados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 personalizada</a:t>
            </a:r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4" descr="Database with solid fill">
            <a:extLst>
              <a:ext uri="{FF2B5EF4-FFF2-40B4-BE49-F238E27FC236}">
                <a16:creationId xmlns:a16="http://schemas.microsoft.com/office/drawing/2014/main" id="{55987798-B99D-1F61-8126-A132BFE58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6577" y="2197978"/>
            <a:ext cx="769061" cy="769061"/>
          </a:xfrm>
          <a:prstGeom prst="rect">
            <a:avLst/>
          </a:prstGeom>
        </p:spPr>
      </p:pic>
      <p:pic>
        <p:nvPicPr>
          <p:cNvPr id="43" name="Graphic 4" descr="Database with solid fill">
            <a:extLst>
              <a:ext uri="{FF2B5EF4-FFF2-40B4-BE49-F238E27FC236}">
                <a16:creationId xmlns:a16="http://schemas.microsoft.com/office/drawing/2014/main" id="{A859913D-9027-E31B-634E-DFC278183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672" y="1434141"/>
            <a:ext cx="769061" cy="769061"/>
          </a:xfrm>
          <a:prstGeom prst="rect">
            <a:avLst/>
          </a:prstGeom>
        </p:spPr>
      </p:pic>
      <p:pic>
        <p:nvPicPr>
          <p:cNvPr id="56" name="Graphic 4" descr="Database with solid fill">
            <a:extLst>
              <a:ext uri="{FF2B5EF4-FFF2-40B4-BE49-F238E27FC236}">
                <a16:creationId xmlns:a16="http://schemas.microsoft.com/office/drawing/2014/main" id="{CE71BF5A-9FD5-5DF7-1802-5174B3F43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0578" y="2066343"/>
            <a:ext cx="769061" cy="769061"/>
          </a:xfrm>
          <a:prstGeom prst="rect">
            <a:avLst/>
          </a:prstGeom>
        </p:spPr>
      </p:pic>
      <p:pic>
        <p:nvPicPr>
          <p:cNvPr id="67" name="Graphic 4" descr="Database with solid fill">
            <a:extLst>
              <a:ext uri="{FF2B5EF4-FFF2-40B4-BE49-F238E27FC236}">
                <a16:creationId xmlns:a16="http://schemas.microsoft.com/office/drawing/2014/main" id="{B734109D-0F57-063B-0730-B684C2B4B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963" y="3389798"/>
            <a:ext cx="769061" cy="769061"/>
          </a:xfrm>
          <a:prstGeom prst="rect">
            <a:avLst/>
          </a:prstGeom>
        </p:spPr>
      </p:pic>
      <p:pic>
        <p:nvPicPr>
          <p:cNvPr id="77" name="Graphic 4" descr="Database with solid fill">
            <a:extLst>
              <a:ext uri="{FF2B5EF4-FFF2-40B4-BE49-F238E27FC236}">
                <a16:creationId xmlns:a16="http://schemas.microsoft.com/office/drawing/2014/main" id="{CCF97011-EFC3-FDCB-553B-1508267A6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6932" y="3350269"/>
            <a:ext cx="769061" cy="769061"/>
          </a:xfrm>
          <a:prstGeom prst="rect">
            <a:avLst/>
          </a:prstGeom>
        </p:spPr>
      </p:pic>
      <p:grpSp>
        <p:nvGrpSpPr>
          <p:cNvPr id="168" name="Agrupar 167">
            <a:extLst>
              <a:ext uri="{FF2B5EF4-FFF2-40B4-BE49-F238E27FC236}">
                <a16:creationId xmlns:a16="http://schemas.microsoft.com/office/drawing/2014/main" id="{00C8CF1B-2312-BE6B-B299-ED48225D4B0B}"/>
              </a:ext>
            </a:extLst>
          </p:cNvPr>
          <p:cNvGrpSpPr/>
          <p:nvPr/>
        </p:nvGrpSpPr>
        <p:grpSpPr>
          <a:xfrm>
            <a:off x="2017916" y="1232039"/>
            <a:ext cx="6939036" cy="3609633"/>
            <a:chOff x="2094918" y="1626673"/>
            <a:chExt cx="6939036" cy="3609633"/>
          </a:xfrm>
        </p:grpSpPr>
        <p:grpSp>
          <p:nvGrpSpPr>
            <p:cNvPr id="99" name="Agrupar 98">
              <a:extLst>
                <a:ext uri="{FF2B5EF4-FFF2-40B4-BE49-F238E27FC236}">
                  <a16:creationId xmlns:a16="http://schemas.microsoft.com/office/drawing/2014/main" id="{FA3B8022-F8F3-877D-D526-89AAE776BFEA}"/>
                </a:ext>
              </a:extLst>
            </p:cNvPr>
            <p:cNvGrpSpPr/>
            <p:nvPr/>
          </p:nvGrpSpPr>
          <p:grpSpPr>
            <a:xfrm>
              <a:off x="2945189" y="1626673"/>
              <a:ext cx="6088765" cy="2200421"/>
              <a:chOff x="2945189" y="1626673"/>
              <a:chExt cx="6088765" cy="2200421"/>
            </a:xfrm>
          </p:grpSpPr>
          <p:pic>
            <p:nvPicPr>
              <p:cNvPr id="16" name="Graphic 86" descr="User with solid fill">
                <a:extLst>
                  <a:ext uri="{FF2B5EF4-FFF2-40B4-BE49-F238E27FC236}">
                    <a16:creationId xmlns:a16="http://schemas.microsoft.com/office/drawing/2014/main" id="{782BB52E-4A8E-E986-DD06-91936E4EF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5189" y="2390510"/>
                <a:ext cx="244764" cy="244764"/>
              </a:xfrm>
              <a:prstGeom prst="rect">
                <a:avLst/>
              </a:prstGeom>
            </p:spPr>
          </p:pic>
          <p:pic>
            <p:nvPicPr>
              <p:cNvPr id="33" name="Graphic 86" descr="User with solid fill">
                <a:extLst>
                  <a:ext uri="{FF2B5EF4-FFF2-40B4-BE49-F238E27FC236}">
                    <a16:creationId xmlns:a16="http://schemas.microsoft.com/office/drawing/2014/main" id="{094E9107-ADA9-2E6B-05C1-8C87CD4B4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41284" y="1626673"/>
                <a:ext cx="244764" cy="244764"/>
              </a:xfrm>
              <a:prstGeom prst="rect">
                <a:avLst/>
              </a:prstGeom>
            </p:spPr>
          </p:pic>
          <p:pic>
            <p:nvPicPr>
              <p:cNvPr id="48" name="Graphic 86" descr="User with solid fill">
                <a:extLst>
                  <a:ext uri="{FF2B5EF4-FFF2-40B4-BE49-F238E27FC236}">
                    <a16:creationId xmlns:a16="http://schemas.microsoft.com/office/drawing/2014/main" id="{255F72DE-17EC-24EF-C85D-329B50AB7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89190" y="2258875"/>
                <a:ext cx="244764" cy="244764"/>
              </a:xfrm>
              <a:prstGeom prst="rect">
                <a:avLst/>
              </a:prstGeom>
            </p:spPr>
          </p:pic>
          <p:pic>
            <p:nvPicPr>
              <p:cNvPr id="60" name="Graphic 86" descr="User with solid fill">
                <a:extLst>
                  <a:ext uri="{FF2B5EF4-FFF2-40B4-BE49-F238E27FC236}">
                    <a16:creationId xmlns:a16="http://schemas.microsoft.com/office/drawing/2014/main" id="{0B6AC26A-4FD2-885E-AEE1-67F30DA59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39575" y="3582330"/>
                <a:ext cx="244764" cy="244764"/>
              </a:xfrm>
              <a:prstGeom prst="rect">
                <a:avLst/>
              </a:prstGeom>
            </p:spPr>
          </p:pic>
          <p:pic>
            <p:nvPicPr>
              <p:cNvPr id="70" name="Graphic 86" descr="User with solid fill">
                <a:extLst>
                  <a:ext uri="{FF2B5EF4-FFF2-40B4-BE49-F238E27FC236}">
                    <a16:creationId xmlns:a16="http://schemas.microsoft.com/office/drawing/2014/main" id="{793C1800-55ED-5418-CC81-946E8893B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35544" y="3542801"/>
                <a:ext cx="244764" cy="244764"/>
              </a:xfrm>
              <a:prstGeom prst="rect">
                <a:avLst/>
              </a:prstGeom>
            </p:spPr>
          </p:pic>
        </p:grpSp>
        <p:grpSp>
          <p:nvGrpSpPr>
            <p:cNvPr id="152" name="Agrupar 151">
              <a:extLst>
                <a:ext uri="{FF2B5EF4-FFF2-40B4-BE49-F238E27FC236}">
                  <a16:creationId xmlns:a16="http://schemas.microsoft.com/office/drawing/2014/main" id="{08E8594F-C971-537B-E557-1C0429EA7D14}"/>
                </a:ext>
              </a:extLst>
            </p:cNvPr>
            <p:cNvGrpSpPr/>
            <p:nvPr/>
          </p:nvGrpSpPr>
          <p:grpSpPr>
            <a:xfrm>
              <a:off x="2094918" y="4959307"/>
              <a:ext cx="1158660" cy="276999"/>
              <a:chOff x="12317363" y="1213299"/>
              <a:chExt cx="1158660" cy="276999"/>
            </a:xfrm>
          </p:grpSpPr>
          <p:pic>
            <p:nvPicPr>
              <p:cNvPr id="111" name="Graphic 86" descr="User with solid fill">
                <a:extLst>
                  <a:ext uri="{FF2B5EF4-FFF2-40B4-BE49-F238E27FC236}">
                    <a16:creationId xmlns:a16="http://schemas.microsoft.com/office/drawing/2014/main" id="{BDE28BC4-87B3-12BA-14D1-163678A8C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317363" y="1229416"/>
                <a:ext cx="244764" cy="244764"/>
              </a:xfrm>
              <a:prstGeom prst="rect">
                <a:avLst/>
              </a:prstGeom>
            </p:spPr>
          </p:pic>
          <p:sp>
            <p:nvSpPr>
              <p:cNvPr id="113" name="CaixaDeTexto 112">
                <a:extLst>
                  <a:ext uri="{FF2B5EF4-FFF2-40B4-BE49-F238E27FC236}">
                    <a16:creationId xmlns:a16="http://schemas.microsoft.com/office/drawing/2014/main" id="{9B9FBA89-D46E-2918-308D-4AB1E9A836CA}"/>
                  </a:ext>
                </a:extLst>
              </p:cNvPr>
              <p:cNvSpPr txBox="1"/>
              <p:nvPr/>
            </p:nvSpPr>
            <p:spPr>
              <a:xfrm>
                <a:off x="12491458" y="1213299"/>
                <a:ext cx="9845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governança</a:t>
                </a:r>
              </a:p>
            </p:txBody>
          </p:sp>
        </p:grpSp>
      </p:grpSp>
      <p:grpSp>
        <p:nvGrpSpPr>
          <p:cNvPr id="169" name="Agrupar 168">
            <a:extLst>
              <a:ext uri="{FF2B5EF4-FFF2-40B4-BE49-F238E27FC236}">
                <a16:creationId xmlns:a16="http://schemas.microsoft.com/office/drawing/2014/main" id="{3E7F9BD1-4B0B-2C68-AEB0-3DFCCFAB714F}"/>
              </a:ext>
            </a:extLst>
          </p:cNvPr>
          <p:cNvGrpSpPr/>
          <p:nvPr/>
        </p:nvGrpSpPr>
        <p:grpSpPr>
          <a:xfrm>
            <a:off x="2017916" y="1244783"/>
            <a:ext cx="7474329" cy="3855297"/>
            <a:chOff x="2094918" y="1639417"/>
            <a:chExt cx="7474329" cy="3855297"/>
          </a:xfrm>
        </p:grpSpPr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437E9349-2C65-CE7E-F5D2-B8979F3AE7B3}"/>
                </a:ext>
              </a:extLst>
            </p:cNvPr>
            <p:cNvGrpSpPr/>
            <p:nvPr/>
          </p:nvGrpSpPr>
          <p:grpSpPr>
            <a:xfrm>
              <a:off x="2800953" y="1639417"/>
              <a:ext cx="6768294" cy="3272685"/>
              <a:chOff x="2800953" y="1639417"/>
              <a:chExt cx="6768294" cy="3272685"/>
            </a:xfrm>
          </p:grpSpPr>
          <p:grpSp>
            <p:nvGrpSpPr>
              <p:cNvPr id="98" name="Agrupar 97">
                <a:extLst>
                  <a:ext uri="{FF2B5EF4-FFF2-40B4-BE49-F238E27FC236}">
                    <a16:creationId xmlns:a16="http://schemas.microsoft.com/office/drawing/2014/main" id="{DE1B330E-2EEA-4A41-7366-CEE8FE4195FA}"/>
                  </a:ext>
                </a:extLst>
              </p:cNvPr>
              <p:cNvGrpSpPr/>
              <p:nvPr/>
            </p:nvGrpSpPr>
            <p:grpSpPr>
              <a:xfrm>
                <a:off x="2800953" y="2527795"/>
                <a:ext cx="6768294" cy="2384307"/>
                <a:chOff x="2800953" y="2527795"/>
                <a:chExt cx="6768294" cy="2384307"/>
              </a:xfrm>
            </p:grpSpPr>
            <p:sp>
              <p:nvSpPr>
                <p:cNvPr id="34" name="TextBox 18">
                  <a:extLst>
                    <a:ext uri="{FF2B5EF4-FFF2-40B4-BE49-F238E27FC236}">
                      <a16:creationId xmlns:a16="http://schemas.microsoft.com/office/drawing/2014/main" id="{7E9D1006-24C5-65FB-CF21-EEA766EF76BE}"/>
                    </a:ext>
                  </a:extLst>
                </p:cNvPr>
                <p:cNvSpPr txBox="1"/>
                <p:nvPr/>
              </p:nvSpPr>
              <p:spPr>
                <a:xfrm>
                  <a:off x="7168093" y="4450437"/>
                  <a:ext cx="7152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Bolsa </a:t>
                  </a:r>
                </a:p>
                <a:p>
                  <a:pPr algn="ctr"/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Família</a:t>
                  </a:r>
                </a:p>
              </p:txBody>
            </p:sp>
            <p:sp>
              <p:nvSpPr>
                <p:cNvPr id="35" name="TextBox 19">
                  <a:extLst>
                    <a:ext uri="{FF2B5EF4-FFF2-40B4-BE49-F238E27FC236}">
                      <a16:creationId xmlns:a16="http://schemas.microsoft.com/office/drawing/2014/main" id="{7D619A2A-27BE-2937-7175-558A4BB02BF5}"/>
                    </a:ext>
                  </a:extLst>
                </p:cNvPr>
                <p:cNvSpPr txBox="1"/>
                <p:nvPr/>
              </p:nvSpPr>
              <p:spPr>
                <a:xfrm>
                  <a:off x="5621094" y="2527795"/>
                  <a:ext cx="820737" cy="2518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CadÚnico</a:t>
                  </a:r>
                  <a:endParaRPr lang="en-US" sz="12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TextBox 21">
                  <a:extLst>
                    <a:ext uri="{FF2B5EF4-FFF2-40B4-BE49-F238E27FC236}">
                      <a16:creationId xmlns:a16="http://schemas.microsoft.com/office/drawing/2014/main" id="{A840C5F9-2915-C181-FBA9-560936545277}"/>
                    </a:ext>
                  </a:extLst>
                </p:cNvPr>
                <p:cNvSpPr txBox="1"/>
                <p:nvPr/>
              </p:nvSpPr>
              <p:spPr>
                <a:xfrm>
                  <a:off x="2800953" y="3303236"/>
                  <a:ext cx="868828" cy="2518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Identidade</a:t>
                  </a:r>
                  <a:endParaRPr 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TextBox 21">
                  <a:extLst>
                    <a:ext uri="{FF2B5EF4-FFF2-40B4-BE49-F238E27FC236}">
                      <a16:creationId xmlns:a16="http://schemas.microsoft.com/office/drawing/2014/main" id="{564B4C30-DB0E-628B-538F-C27F532EED5D}"/>
                    </a:ext>
                  </a:extLst>
                </p:cNvPr>
                <p:cNvSpPr txBox="1"/>
                <p:nvPr/>
              </p:nvSpPr>
              <p:spPr>
                <a:xfrm>
                  <a:off x="8589492" y="3174630"/>
                  <a:ext cx="97975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Pé</a:t>
                  </a:r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de </a:t>
                  </a:r>
                  <a:r>
                    <a:rPr lang="en-US" sz="1200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Meia</a:t>
                  </a:r>
                  <a:endParaRPr 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" name="TextBox 20">
                  <a:extLst>
                    <a:ext uri="{FF2B5EF4-FFF2-40B4-BE49-F238E27FC236}">
                      <a16:creationId xmlns:a16="http://schemas.microsoft.com/office/drawing/2014/main" id="{844BB414-C08E-12AD-8776-A5E86349ED78}"/>
                    </a:ext>
                  </a:extLst>
                </p:cNvPr>
                <p:cNvSpPr txBox="1"/>
                <p:nvPr/>
              </p:nvSpPr>
              <p:spPr>
                <a:xfrm>
                  <a:off x="4591386" y="4464066"/>
                  <a:ext cx="657523" cy="2518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eSocial</a:t>
                  </a:r>
                  <a:endParaRPr 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0" name="Gráfico 19" descr="Catálogo de endereços com preenchimento sólido">
                <a:extLst>
                  <a:ext uri="{FF2B5EF4-FFF2-40B4-BE49-F238E27FC236}">
                    <a16:creationId xmlns:a16="http://schemas.microsoft.com/office/drawing/2014/main" id="{321F6255-F282-E8E6-F290-2BC2D0E98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74288" y="2403254"/>
                <a:ext cx="228256" cy="228256"/>
              </a:xfrm>
              <a:prstGeom prst="rect">
                <a:avLst/>
              </a:prstGeom>
            </p:spPr>
          </p:pic>
          <p:pic>
            <p:nvPicPr>
              <p:cNvPr id="40" name="Gráfico 39" descr="Catálogo de endereços com preenchimento sólido">
                <a:extLst>
                  <a:ext uri="{FF2B5EF4-FFF2-40B4-BE49-F238E27FC236}">
                    <a16:creationId xmlns:a16="http://schemas.microsoft.com/office/drawing/2014/main" id="{1DC162B3-64B6-E936-4060-53A3B6F69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70383" y="1639417"/>
                <a:ext cx="228256" cy="228256"/>
              </a:xfrm>
              <a:prstGeom prst="rect">
                <a:avLst/>
              </a:prstGeom>
            </p:spPr>
          </p:pic>
          <p:pic>
            <p:nvPicPr>
              <p:cNvPr id="53" name="Gráfico 52" descr="Catálogo de endereços com preenchimento sólido">
                <a:extLst>
                  <a:ext uri="{FF2B5EF4-FFF2-40B4-BE49-F238E27FC236}">
                    <a16:creationId xmlns:a16="http://schemas.microsoft.com/office/drawing/2014/main" id="{27581BE1-3913-3860-C77F-F1D8D3715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18289" y="2271619"/>
                <a:ext cx="228256" cy="228256"/>
              </a:xfrm>
              <a:prstGeom prst="rect">
                <a:avLst/>
              </a:prstGeom>
            </p:spPr>
          </p:pic>
          <p:pic>
            <p:nvPicPr>
              <p:cNvPr id="64" name="Gráfico 63" descr="Catálogo de endereços com preenchimento sólido">
                <a:extLst>
                  <a:ext uri="{FF2B5EF4-FFF2-40B4-BE49-F238E27FC236}">
                    <a16:creationId xmlns:a16="http://schemas.microsoft.com/office/drawing/2014/main" id="{53416562-BA43-EB2A-3488-D54C383A0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68674" y="3595074"/>
                <a:ext cx="228256" cy="228256"/>
              </a:xfrm>
              <a:prstGeom prst="rect">
                <a:avLst/>
              </a:prstGeom>
            </p:spPr>
          </p:pic>
          <p:pic>
            <p:nvPicPr>
              <p:cNvPr id="74" name="Gráfico 73" descr="Catálogo de endereços com preenchimento sólido">
                <a:extLst>
                  <a:ext uri="{FF2B5EF4-FFF2-40B4-BE49-F238E27FC236}">
                    <a16:creationId xmlns:a16="http://schemas.microsoft.com/office/drawing/2014/main" id="{19CCF3A0-C946-04F3-C77B-97A99161C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64643" y="3555545"/>
                <a:ext cx="228256" cy="228256"/>
              </a:xfrm>
              <a:prstGeom prst="rect">
                <a:avLst/>
              </a:prstGeom>
            </p:spPr>
          </p:pic>
        </p:grpSp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20F4C95B-C286-5F67-936C-D0D30CA40946}"/>
                </a:ext>
              </a:extLst>
            </p:cNvPr>
            <p:cNvGrpSpPr/>
            <p:nvPr/>
          </p:nvGrpSpPr>
          <p:grpSpPr>
            <a:xfrm>
              <a:off x="2094918" y="5217715"/>
              <a:ext cx="1176054" cy="276999"/>
              <a:chOff x="12325617" y="1601216"/>
              <a:chExt cx="1176054" cy="276999"/>
            </a:xfrm>
          </p:grpSpPr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41D9DA15-E2E0-8DBA-5AD8-8C3AF6E4C5C4}"/>
                  </a:ext>
                </a:extLst>
              </p:cNvPr>
              <p:cNvSpPr txBox="1"/>
              <p:nvPr/>
            </p:nvSpPr>
            <p:spPr>
              <a:xfrm>
                <a:off x="12491458" y="1601216"/>
                <a:ext cx="10102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catalogação</a:t>
                </a:r>
              </a:p>
            </p:txBody>
          </p:sp>
          <p:pic>
            <p:nvPicPr>
              <p:cNvPr id="125" name="Gráfico 124" descr="Catálogo de endereços com preenchimento sólido">
                <a:extLst>
                  <a:ext uri="{FF2B5EF4-FFF2-40B4-BE49-F238E27FC236}">
                    <a16:creationId xmlns:a16="http://schemas.microsoft.com/office/drawing/2014/main" id="{B6A5994F-5713-BA70-8E72-E9B857613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25617" y="1625587"/>
                <a:ext cx="228256" cy="228256"/>
              </a:xfrm>
              <a:prstGeom prst="rect">
                <a:avLst/>
              </a:prstGeom>
            </p:spPr>
          </p:pic>
        </p:grpSp>
      </p:grpSp>
      <p:grpSp>
        <p:nvGrpSpPr>
          <p:cNvPr id="170" name="Agrupar 169">
            <a:extLst>
              <a:ext uri="{FF2B5EF4-FFF2-40B4-BE49-F238E27FC236}">
                <a16:creationId xmlns:a16="http://schemas.microsoft.com/office/drawing/2014/main" id="{DE5D4347-E382-5C4C-0797-9D10B2D16DBD}"/>
              </a:ext>
            </a:extLst>
          </p:cNvPr>
          <p:cNvGrpSpPr/>
          <p:nvPr/>
        </p:nvGrpSpPr>
        <p:grpSpPr>
          <a:xfrm>
            <a:off x="3480689" y="1455668"/>
            <a:ext cx="6033519" cy="3386004"/>
            <a:chOff x="3557691" y="1850302"/>
            <a:chExt cx="6033519" cy="3386004"/>
          </a:xfrm>
        </p:grpSpPr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34BF4B24-3CEE-5F2F-34B6-D58B932A57B7}"/>
                </a:ext>
              </a:extLst>
            </p:cNvPr>
            <p:cNvGrpSpPr/>
            <p:nvPr/>
          </p:nvGrpSpPr>
          <p:grpSpPr>
            <a:xfrm>
              <a:off x="3557691" y="1850302"/>
              <a:ext cx="6033519" cy="2141582"/>
              <a:chOff x="3557691" y="1850302"/>
              <a:chExt cx="6033519" cy="2141582"/>
            </a:xfrm>
          </p:grpSpPr>
          <p:sp>
            <p:nvSpPr>
              <p:cNvPr id="3" name="Estrela: 5 Pontas 2">
                <a:extLst>
                  <a:ext uri="{FF2B5EF4-FFF2-40B4-BE49-F238E27FC236}">
                    <a16:creationId xmlns:a16="http://schemas.microsoft.com/office/drawing/2014/main" id="{F7146D75-D347-2AAF-165C-3419A94A53DC}"/>
                  </a:ext>
                </a:extLst>
              </p:cNvPr>
              <p:cNvSpPr/>
              <p:nvPr/>
            </p:nvSpPr>
            <p:spPr>
              <a:xfrm>
                <a:off x="3557691" y="2614139"/>
                <a:ext cx="189518" cy="185925"/>
              </a:xfrm>
              <a:prstGeom prst="star5">
                <a:avLst/>
              </a:prstGeom>
              <a:solidFill>
                <a:srgbClr val="2864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strela: 5 Pontas 31">
                <a:extLst>
                  <a:ext uri="{FF2B5EF4-FFF2-40B4-BE49-F238E27FC236}">
                    <a16:creationId xmlns:a16="http://schemas.microsoft.com/office/drawing/2014/main" id="{8A60E8B9-A429-2A99-4DAF-0E080BCEC1A0}"/>
                  </a:ext>
                </a:extLst>
              </p:cNvPr>
              <p:cNvSpPr/>
              <p:nvPr/>
            </p:nvSpPr>
            <p:spPr>
              <a:xfrm>
                <a:off x="6353786" y="1850302"/>
                <a:ext cx="189518" cy="185925"/>
              </a:xfrm>
              <a:prstGeom prst="star5">
                <a:avLst/>
              </a:prstGeom>
              <a:solidFill>
                <a:srgbClr val="2864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Estrela: 5 Pontas 46">
                <a:extLst>
                  <a:ext uri="{FF2B5EF4-FFF2-40B4-BE49-F238E27FC236}">
                    <a16:creationId xmlns:a16="http://schemas.microsoft.com/office/drawing/2014/main" id="{1F72565E-1436-2FB4-C9D8-FF7928516320}"/>
                  </a:ext>
                </a:extLst>
              </p:cNvPr>
              <p:cNvSpPr/>
              <p:nvPr/>
            </p:nvSpPr>
            <p:spPr>
              <a:xfrm>
                <a:off x="9401692" y="2482504"/>
                <a:ext cx="189518" cy="185925"/>
              </a:xfrm>
              <a:prstGeom prst="star5">
                <a:avLst/>
              </a:prstGeom>
              <a:solidFill>
                <a:srgbClr val="2864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Estrela: 5 Pontas 57">
                <a:extLst>
                  <a:ext uri="{FF2B5EF4-FFF2-40B4-BE49-F238E27FC236}">
                    <a16:creationId xmlns:a16="http://schemas.microsoft.com/office/drawing/2014/main" id="{4DC02C41-83E9-72F1-4EBF-DB7C6969E917}"/>
                  </a:ext>
                </a:extLst>
              </p:cNvPr>
              <p:cNvSpPr/>
              <p:nvPr/>
            </p:nvSpPr>
            <p:spPr>
              <a:xfrm>
                <a:off x="5252077" y="3805959"/>
                <a:ext cx="189518" cy="185925"/>
              </a:xfrm>
              <a:prstGeom prst="star5">
                <a:avLst/>
              </a:prstGeom>
              <a:solidFill>
                <a:srgbClr val="2864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strela: 5 Pontas 68">
                <a:extLst>
                  <a:ext uri="{FF2B5EF4-FFF2-40B4-BE49-F238E27FC236}">
                    <a16:creationId xmlns:a16="http://schemas.microsoft.com/office/drawing/2014/main" id="{A6509C39-1793-F657-4529-F059CC6B9F46}"/>
                  </a:ext>
                </a:extLst>
              </p:cNvPr>
              <p:cNvSpPr/>
              <p:nvPr/>
            </p:nvSpPr>
            <p:spPr>
              <a:xfrm>
                <a:off x="7848046" y="3766430"/>
                <a:ext cx="189518" cy="185925"/>
              </a:xfrm>
              <a:prstGeom prst="star5">
                <a:avLst/>
              </a:prstGeom>
              <a:solidFill>
                <a:srgbClr val="2864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5" name="Agrupar 154">
              <a:extLst>
                <a:ext uri="{FF2B5EF4-FFF2-40B4-BE49-F238E27FC236}">
                  <a16:creationId xmlns:a16="http://schemas.microsoft.com/office/drawing/2014/main" id="{C3E283EA-B1A4-7494-4FBA-72B4F11E8E5A}"/>
                </a:ext>
              </a:extLst>
            </p:cNvPr>
            <p:cNvGrpSpPr/>
            <p:nvPr/>
          </p:nvGrpSpPr>
          <p:grpSpPr>
            <a:xfrm>
              <a:off x="3991600" y="4959307"/>
              <a:ext cx="993179" cy="276999"/>
              <a:chOff x="12344986" y="1984545"/>
              <a:chExt cx="993179" cy="276999"/>
            </a:xfrm>
          </p:grpSpPr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6C10B1A-8E92-461F-275C-11F99A5EE18B}"/>
                  </a:ext>
                </a:extLst>
              </p:cNvPr>
              <p:cNvSpPr txBox="1"/>
              <p:nvPr/>
            </p:nvSpPr>
            <p:spPr>
              <a:xfrm>
                <a:off x="12491458" y="1984545"/>
                <a:ext cx="8467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qualidade</a:t>
                </a:r>
              </a:p>
            </p:txBody>
          </p:sp>
          <p:sp>
            <p:nvSpPr>
              <p:cNvPr id="126" name="Estrela: 5 Pontas 125">
                <a:extLst>
                  <a:ext uri="{FF2B5EF4-FFF2-40B4-BE49-F238E27FC236}">
                    <a16:creationId xmlns:a16="http://schemas.microsoft.com/office/drawing/2014/main" id="{F10F5751-72D4-C54D-13B2-73399481DDC3}"/>
                  </a:ext>
                </a:extLst>
              </p:cNvPr>
              <p:cNvSpPr/>
              <p:nvPr/>
            </p:nvSpPr>
            <p:spPr>
              <a:xfrm>
                <a:off x="12344986" y="2030082"/>
                <a:ext cx="189518" cy="185925"/>
              </a:xfrm>
              <a:prstGeom prst="star5">
                <a:avLst/>
              </a:prstGeom>
              <a:solidFill>
                <a:srgbClr val="2864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330E0326-27DD-E28E-B65E-5A8EECA605EE}"/>
              </a:ext>
            </a:extLst>
          </p:cNvPr>
          <p:cNvGrpSpPr/>
          <p:nvPr/>
        </p:nvGrpSpPr>
        <p:grpSpPr>
          <a:xfrm>
            <a:off x="2482774" y="2333230"/>
            <a:ext cx="4213586" cy="2770973"/>
            <a:chOff x="2559776" y="2727864"/>
            <a:chExt cx="4213586" cy="2770973"/>
          </a:xfrm>
        </p:grpSpPr>
        <p:grpSp>
          <p:nvGrpSpPr>
            <p:cNvPr id="108" name="Agrupar 107">
              <a:extLst>
                <a:ext uri="{FF2B5EF4-FFF2-40B4-BE49-F238E27FC236}">
                  <a16:creationId xmlns:a16="http://schemas.microsoft.com/office/drawing/2014/main" id="{5994A712-75DB-530A-2CFD-D18616478983}"/>
                </a:ext>
              </a:extLst>
            </p:cNvPr>
            <p:cNvGrpSpPr/>
            <p:nvPr/>
          </p:nvGrpSpPr>
          <p:grpSpPr>
            <a:xfrm>
              <a:off x="2559776" y="2727864"/>
              <a:ext cx="4213586" cy="2169266"/>
              <a:chOff x="2559776" y="2727864"/>
              <a:chExt cx="4213586" cy="2169266"/>
            </a:xfrm>
          </p:grpSpPr>
          <p:sp>
            <p:nvSpPr>
              <p:cNvPr id="2" name="TextBox 19">
                <a:extLst>
                  <a:ext uri="{FF2B5EF4-FFF2-40B4-BE49-F238E27FC236}">
                    <a16:creationId xmlns:a16="http://schemas.microsoft.com/office/drawing/2014/main" id="{7869EFDC-778E-C86D-B224-453E1FD4E4AE}"/>
                  </a:ext>
                </a:extLst>
              </p:cNvPr>
              <p:cNvSpPr txBox="1"/>
              <p:nvPr/>
            </p:nvSpPr>
            <p:spPr>
              <a:xfrm>
                <a:off x="5289564" y="2727864"/>
                <a:ext cx="1483798" cy="223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Família de Baixa Renda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TextBox 20">
                <a:extLst>
                  <a:ext uri="{FF2B5EF4-FFF2-40B4-BE49-F238E27FC236}">
                    <a16:creationId xmlns:a16="http://schemas.microsoft.com/office/drawing/2014/main" id="{04E41AE7-FF86-CF6A-DE57-98ED830D65D6}"/>
                  </a:ext>
                </a:extLst>
              </p:cNvPr>
              <p:cNvSpPr txBox="1"/>
              <p:nvPr/>
            </p:nvSpPr>
            <p:spPr>
              <a:xfrm>
                <a:off x="4635967" y="4673293"/>
                <a:ext cx="587574" cy="223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000">
                    <a:latin typeface="Arial" panose="020B0604020202020204" pitchFamily="34" charset="0"/>
                    <a:cs typeface="Arial" panose="020B0604020202020204" pitchFamily="34" charset="0"/>
                  </a:rPr>
                  <a:t>Renda</a:t>
                </a:r>
                <a:r>
                  <a:rPr lang="en-US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5" name="TextBox 21">
                <a:extLst>
                  <a:ext uri="{FF2B5EF4-FFF2-40B4-BE49-F238E27FC236}">
                    <a16:creationId xmlns:a16="http://schemas.microsoft.com/office/drawing/2014/main" id="{3B7DE725-3AF7-F563-71A4-AD1924E2C76B}"/>
                  </a:ext>
                </a:extLst>
              </p:cNvPr>
              <p:cNvSpPr txBox="1"/>
              <p:nvPr/>
            </p:nvSpPr>
            <p:spPr>
              <a:xfrm>
                <a:off x="2559776" y="3491687"/>
                <a:ext cx="1351185" cy="223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Nome, Nascimento…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6" name="Agrupar 155">
              <a:extLst>
                <a:ext uri="{FF2B5EF4-FFF2-40B4-BE49-F238E27FC236}">
                  <a16:creationId xmlns:a16="http://schemas.microsoft.com/office/drawing/2014/main" id="{8491518E-2CF3-9709-6D4A-628BFB2451B9}"/>
                </a:ext>
              </a:extLst>
            </p:cNvPr>
            <p:cNvGrpSpPr/>
            <p:nvPr/>
          </p:nvGrpSpPr>
          <p:grpSpPr>
            <a:xfrm>
              <a:off x="3991600" y="5213591"/>
              <a:ext cx="1060278" cy="285246"/>
              <a:chOff x="12297123" y="2358795"/>
              <a:chExt cx="1060278" cy="285246"/>
            </a:xfrm>
          </p:grpSpPr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45219142-CABA-16B7-D986-52778A87ED3E}"/>
                  </a:ext>
                </a:extLst>
              </p:cNvPr>
              <p:cNvSpPr txBox="1"/>
              <p:nvPr/>
            </p:nvSpPr>
            <p:spPr>
              <a:xfrm>
                <a:off x="12491458" y="2362919"/>
                <a:ext cx="8659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referência</a:t>
                </a:r>
              </a:p>
            </p:txBody>
          </p:sp>
          <p:pic>
            <p:nvPicPr>
              <p:cNvPr id="128" name="Gráfico 127" descr="Rede com preenchimento sólido">
                <a:extLst>
                  <a:ext uri="{FF2B5EF4-FFF2-40B4-BE49-F238E27FC236}">
                    <a16:creationId xmlns:a16="http://schemas.microsoft.com/office/drawing/2014/main" id="{66718273-3105-1B7F-9FC5-579F91224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2297123" y="2358795"/>
                <a:ext cx="285245" cy="285246"/>
              </a:xfrm>
              <a:prstGeom prst="rect">
                <a:avLst/>
              </a:prstGeom>
            </p:spPr>
          </p:pic>
        </p:grpSp>
      </p:grp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B45CD9EC-C47F-E074-11B1-1DF473E3BF0B}"/>
              </a:ext>
            </a:extLst>
          </p:cNvPr>
          <p:cNvGrpSpPr/>
          <p:nvPr/>
        </p:nvGrpSpPr>
        <p:grpSpPr>
          <a:xfrm>
            <a:off x="3432826" y="1643189"/>
            <a:ext cx="6129246" cy="3202606"/>
            <a:chOff x="3509828" y="2037823"/>
            <a:chExt cx="6129246" cy="3202606"/>
          </a:xfrm>
        </p:grpSpPr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D64CD587-46A6-8A04-E6C8-906205DC7777}"/>
                </a:ext>
              </a:extLst>
            </p:cNvPr>
            <p:cNvGrpSpPr/>
            <p:nvPr/>
          </p:nvGrpSpPr>
          <p:grpSpPr>
            <a:xfrm>
              <a:off x="3509828" y="2037823"/>
              <a:ext cx="6129246" cy="2240903"/>
              <a:chOff x="3509828" y="2037823"/>
              <a:chExt cx="6129246" cy="2240903"/>
            </a:xfrm>
          </p:grpSpPr>
          <p:cxnSp>
            <p:nvCxnSpPr>
              <p:cNvPr id="151" name="Straight Arrow Connector 34">
                <a:extLst>
                  <a:ext uri="{FF2B5EF4-FFF2-40B4-BE49-F238E27FC236}">
                    <a16:creationId xmlns:a16="http://schemas.microsoft.com/office/drawing/2014/main" id="{70E1B95F-0D53-7403-1AFA-7C8524C66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1122" y="3016864"/>
                <a:ext cx="682908" cy="483734"/>
              </a:xfrm>
              <a:prstGeom prst="straightConnector1">
                <a:avLst/>
              </a:prstGeom>
              <a:ln w="28575">
                <a:solidFill>
                  <a:srgbClr val="2864AE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34">
                <a:extLst>
                  <a:ext uri="{FF2B5EF4-FFF2-40B4-BE49-F238E27FC236}">
                    <a16:creationId xmlns:a16="http://schemas.microsoft.com/office/drawing/2014/main" id="{C25EA79E-53E8-7733-48B1-45AF48EA15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8828" y="3029435"/>
                <a:ext cx="590846" cy="458593"/>
              </a:xfrm>
              <a:prstGeom prst="straightConnector1">
                <a:avLst/>
              </a:prstGeom>
              <a:ln w="28575">
                <a:solidFill>
                  <a:srgbClr val="2864AE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34">
                <a:extLst>
                  <a:ext uri="{FF2B5EF4-FFF2-40B4-BE49-F238E27FC236}">
                    <a16:creationId xmlns:a16="http://schemas.microsoft.com/office/drawing/2014/main" id="{47FA165A-DAC2-EC79-F488-C92BAD6024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5517" y="3637584"/>
                <a:ext cx="598564" cy="473671"/>
              </a:xfrm>
              <a:prstGeom prst="straightConnector1">
                <a:avLst/>
              </a:prstGeom>
              <a:ln w="28575">
                <a:solidFill>
                  <a:srgbClr val="2864AE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Gráfico 18" descr="Rede com preenchimento sólido">
                <a:extLst>
                  <a:ext uri="{FF2B5EF4-FFF2-40B4-BE49-F238E27FC236}">
                    <a16:creationId xmlns:a16="http://schemas.microsoft.com/office/drawing/2014/main" id="{C45B4627-D6BC-86DC-57E6-FC31CDF61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09828" y="2801660"/>
                <a:ext cx="285245" cy="285246"/>
              </a:xfrm>
              <a:prstGeom prst="rect">
                <a:avLst/>
              </a:prstGeom>
            </p:spPr>
          </p:pic>
          <p:pic>
            <p:nvPicPr>
              <p:cNvPr id="39" name="Gráfico 38" descr="Rede com preenchimento sólido">
                <a:extLst>
                  <a:ext uri="{FF2B5EF4-FFF2-40B4-BE49-F238E27FC236}">
                    <a16:creationId xmlns:a16="http://schemas.microsoft.com/office/drawing/2014/main" id="{0D3DD497-32EE-57E6-0A5F-A1859E906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05923" y="2037823"/>
                <a:ext cx="285245" cy="285246"/>
              </a:xfrm>
              <a:prstGeom prst="rect">
                <a:avLst/>
              </a:prstGeom>
            </p:spPr>
          </p:pic>
          <p:pic>
            <p:nvPicPr>
              <p:cNvPr id="51" name="Gráfico 50" descr="Rede com preenchimento sólido">
                <a:extLst>
                  <a:ext uri="{FF2B5EF4-FFF2-40B4-BE49-F238E27FC236}">
                    <a16:creationId xmlns:a16="http://schemas.microsoft.com/office/drawing/2014/main" id="{81A0B5FA-53ED-B1B5-9562-21542ADBC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53829" y="2670025"/>
                <a:ext cx="285245" cy="285246"/>
              </a:xfrm>
              <a:prstGeom prst="rect">
                <a:avLst/>
              </a:prstGeom>
            </p:spPr>
          </p:pic>
          <p:pic>
            <p:nvPicPr>
              <p:cNvPr id="63" name="Gráfico 62" descr="Rede com preenchimento sólido">
                <a:extLst>
                  <a:ext uri="{FF2B5EF4-FFF2-40B4-BE49-F238E27FC236}">
                    <a16:creationId xmlns:a16="http://schemas.microsoft.com/office/drawing/2014/main" id="{7AB00EFB-98F3-DFAA-29CA-0ADBED2E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04214" y="3993480"/>
                <a:ext cx="285245" cy="285246"/>
              </a:xfrm>
              <a:prstGeom prst="rect">
                <a:avLst/>
              </a:prstGeom>
            </p:spPr>
          </p:pic>
          <p:pic>
            <p:nvPicPr>
              <p:cNvPr id="73" name="Gráfico 72" descr="Rede com preenchimento sólido">
                <a:extLst>
                  <a:ext uri="{FF2B5EF4-FFF2-40B4-BE49-F238E27FC236}">
                    <a16:creationId xmlns:a16="http://schemas.microsoft.com/office/drawing/2014/main" id="{4EB13B4A-2C81-68CE-AF88-880A950EF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00183" y="3953951"/>
                <a:ext cx="285245" cy="285246"/>
              </a:xfrm>
              <a:prstGeom prst="rect">
                <a:avLst/>
              </a:prstGeom>
            </p:spPr>
          </p:pic>
          <p:cxnSp>
            <p:nvCxnSpPr>
              <p:cNvPr id="90" name="Straight Arrow Connector 34">
                <a:extLst>
                  <a:ext uri="{FF2B5EF4-FFF2-40B4-BE49-F238E27FC236}">
                    <a16:creationId xmlns:a16="http://schemas.microsoft.com/office/drawing/2014/main" id="{807D291B-5AF2-AE27-83A9-D946A6DC1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5769" y="3016864"/>
                <a:ext cx="682908" cy="483734"/>
              </a:xfrm>
              <a:prstGeom prst="straightConnector1">
                <a:avLst/>
              </a:prstGeom>
              <a:ln w="28575">
                <a:solidFill>
                  <a:srgbClr val="2864AE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34">
                <a:extLst>
                  <a:ext uri="{FF2B5EF4-FFF2-40B4-BE49-F238E27FC236}">
                    <a16:creationId xmlns:a16="http://schemas.microsoft.com/office/drawing/2014/main" id="{38C5A505-0E76-C01C-EE69-C0BADC30D2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3994" y="2666436"/>
                <a:ext cx="1215125" cy="3445"/>
              </a:xfrm>
              <a:prstGeom prst="straightConnector1">
                <a:avLst/>
              </a:prstGeom>
              <a:ln w="28575">
                <a:solidFill>
                  <a:srgbClr val="2864AE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08E4AAC4-A5CD-C33E-F8C2-61C6EE3B6B07}"/>
                </a:ext>
              </a:extLst>
            </p:cNvPr>
            <p:cNvGrpSpPr/>
            <p:nvPr/>
          </p:nvGrpSpPr>
          <p:grpSpPr>
            <a:xfrm>
              <a:off x="5772506" y="4955183"/>
              <a:ext cx="1594077" cy="285246"/>
              <a:chOff x="12297123" y="2746712"/>
              <a:chExt cx="1594077" cy="285246"/>
            </a:xfrm>
          </p:grpSpPr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79C274F1-EA4F-108F-DC0E-245ABB94E45B}"/>
                  </a:ext>
                </a:extLst>
              </p:cNvPr>
              <p:cNvSpPr txBox="1"/>
              <p:nvPr/>
            </p:nvSpPr>
            <p:spPr>
              <a:xfrm>
                <a:off x="12491458" y="2750836"/>
                <a:ext cx="13997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interoperabilidade</a:t>
                </a:r>
              </a:p>
            </p:txBody>
          </p:sp>
          <p:pic>
            <p:nvPicPr>
              <p:cNvPr id="129" name="Gráfico 128" descr="Rede com preenchimento sólido">
                <a:extLst>
                  <a:ext uri="{FF2B5EF4-FFF2-40B4-BE49-F238E27FC236}">
                    <a16:creationId xmlns:a16="http://schemas.microsoft.com/office/drawing/2014/main" id="{F13098BF-67D9-0978-C524-70102D84D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2297123" y="2746712"/>
                <a:ext cx="285245" cy="285246"/>
              </a:xfrm>
              <a:prstGeom prst="rect">
                <a:avLst/>
              </a:prstGeom>
            </p:spPr>
          </p:pic>
        </p:grpSp>
      </p:grpSp>
      <p:grpSp>
        <p:nvGrpSpPr>
          <p:cNvPr id="173" name="Agrupar 172">
            <a:extLst>
              <a:ext uri="{FF2B5EF4-FFF2-40B4-BE49-F238E27FC236}">
                <a16:creationId xmlns:a16="http://schemas.microsoft.com/office/drawing/2014/main" id="{9878220B-A165-89A6-B3DD-20C8FA919EC6}"/>
              </a:ext>
            </a:extLst>
          </p:cNvPr>
          <p:cNvGrpSpPr/>
          <p:nvPr/>
        </p:nvGrpSpPr>
        <p:grpSpPr>
          <a:xfrm>
            <a:off x="3442328" y="1926035"/>
            <a:ext cx="6110242" cy="3174045"/>
            <a:chOff x="3519330" y="2320669"/>
            <a:chExt cx="6110242" cy="3174045"/>
          </a:xfrm>
        </p:grpSpPr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A23CC641-EAFC-1A2A-1162-2A34360BE40E}"/>
                </a:ext>
              </a:extLst>
            </p:cNvPr>
            <p:cNvGrpSpPr/>
            <p:nvPr/>
          </p:nvGrpSpPr>
          <p:grpSpPr>
            <a:xfrm>
              <a:off x="3519330" y="2320669"/>
              <a:ext cx="6110242" cy="2221898"/>
              <a:chOff x="3519330" y="2320669"/>
              <a:chExt cx="6110242" cy="2221898"/>
            </a:xfrm>
          </p:grpSpPr>
          <p:pic>
            <p:nvPicPr>
              <p:cNvPr id="21" name="Gráfico 20" descr="Gráfico de barras com preenchimento sólido">
                <a:extLst>
                  <a:ext uri="{FF2B5EF4-FFF2-40B4-BE49-F238E27FC236}">
                    <a16:creationId xmlns:a16="http://schemas.microsoft.com/office/drawing/2014/main" id="{9D79A73C-CB80-921A-D436-64B334CCC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519330" y="3084506"/>
                <a:ext cx="266241" cy="266241"/>
              </a:xfrm>
              <a:prstGeom prst="rect">
                <a:avLst/>
              </a:prstGeom>
            </p:spPr>
          </p:pic>
          <p:pic>
            <p:nvPicPr>
              <p:cNvPr id="41" name="Gráfico 40" descr="Gráfico de barras com preenchimento sólido">
                <a:extLst>
                  <a:ext uri="{FF2B5EF4-FFF2-40B4-BE49-F238E27FC236}">
                    <a16:creationId xmlns:a16="http://schemas.microsoft.com/office/drawing/2014/main" id="{3087C06E-E57E-BC73-8B91-41A39F86F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15425" y="2320669"/>
                <a:ext cx="266241" cy="266241"/>
              </a:xfrm>
              <a:prstGeom prst="rect">
                <a:avLst/>
              </a:prstGeom>
            </p:spPr>
          </p:pic>
          <p:pic>
            <p:nvPicPr>
              <p:cNvPr id="54" name="Gráfico 53" descr="Gráfico de barras com preenchimento sólido">
                <a:extLst>
                  <a:ext uri="{FF2B5EF4-FFF2-40B4-BE49-F238E27FC236}">
                    <a16:creationId xmlns:a16="http://schemas.microsoft.com/office/drawing/2014/main" id="{9BD13A5F-8D79-4882-9A37-836210F3E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363331" y="2952871"/>
                <a:ext cx="266241" cy="266241"/>
              </a:xfrm>
              <a:prstGeom prst="rect">
                <a:avLst/>
              </a:prstGeom>
            </p:spPr>
          </p:pic>
          <p:pic>
            <p:nvPicPr>
              <p:cNvPr id="65" name="Gráfico 64" descr="Gráfico de barras com preenchimento sólido">
                <a:extLst>
                  <a:ext uri="{FF2B5EF4-FFF2-40B4-BE49-F238E27FC236}">
                    <a16:creationId xmlns:a16="http://schemas.microsoft.com/office/drawing/2014/main" id="{C6A3FCC0-AADB-D9BD-AC9C-9EFEA2C32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213716" y="4276326"/>
                <a:ext cx="266241" cy="266241"/>
              </a:xfrm>
              <a:prstGeom prst="rect">
                <a:avLst/>
              </a:prstGeom>
            </p:spPr>
          </p:pic>
          <p:pic>
            <p:nvPicPr>
              <p:cNvPr id="75" name="Gráfico 74" descr="Gráfico de barras com preenchimento sólido">
                <a:extLst>
                  <a:ext uri="{FF2B5EF4-FFF2-40B4-BE49-F238E27FC236}">
                    <a16:creationId xmlns:a16="http://schemas.microsoft.com/office/drawing/2014/main" id="{28433301-76BB-D49E-5805-58D4AF321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809685" y="4236797"/>
                <a:ext cx="266241" cy="266241"/>
              </a:xfrm>
              <a:prstGeom prst="rect">
                <a:avLst/>
              </a:prstGeom>
            </p:spPr>
          </p:pic>
        </p:grp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A8FD3743-1F99-3928-AEA5-2C212F7A418A}"/>
                </a:ext>
              </a:extLst>
            </p:cNvPr>
            <p:cNvGrpSpPr/>
            <p:nvPr/>
          </p:nvGrpSpPr>
          <p:grpSpPr>
            <a:xfrm>
              <a:off x="5772506" y="5217715"/>
              <a:ext cx="1134132" cy="276999"/>
              <a:chOff x="12306625" y="3138753"/>
              <a:chExt cx="1134132" cy="276999"/>
            </a:xfrm>
          </p:grpSpPr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2E48168B-C142-0DD2-C687-B15669A90A60}"/>
                  </a:ext>
                </a:extLst>
              </p:cNvPr>
              <p:cNvSpPr txBox="1"/>
              <p:nvPr/>
            </p:nvSpPr>
            <p:spPr>
              <a:xfrm>
                <a:off x="12491458" y="3138753"/>
                <a:ext cx="949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inteligência</a:t>
                </a:r>
              </a:p>
            </p:txBody>
          </p:sp>
          <p:pic>
            <p:nvPicPr>
              <p:cNvPr id="130" name="Gráfico 129" descr="Gráfico de barras com preenchimento sólido">
                <a:extLst>
                  <a:ext uri="{FF2B5EF4-FFF2-40B4-BE49-F238E27FC236}">
                    <a16:creationId xmlns:a16="http://schemas.microsoft.com/office/drawing/2014/main" id="{6B7A7070-B838-D8BF-5818-ACDB1977A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306625" y="3144132"/>
                <a:ext cx="266241" cy="266241"/>
              </a:xfrm>
              <a:prstGeom prst="rect">
                <a:avLst/>
              </a:prstGeom>
            </p:spPr>
          </p:pic>
        </p:grpSp>
      </p:grpSp>
      <p:grpSp>
        <p:nvGrpSpPr>
          <p:cNvPr id="174" name="Agrupar 173">
            <a:extLst>
              <a:ext uri="{FF2B5EF4-FFF2-40B4-BE49-F238E27FC236}">
                <a16:creationId xmlns:a16="http://schemas.microsoft.com/office/drawing/2014/main" id="{01EFE793-2B89-F63A-B25B-9E86485EE630}"/>
              </a:ext>
            </a:extLst>
          </p:cNvPr>
          <p:cNvGrpSpPr/>
          <p:nvPr/>
        </p:nvGrpSpPr>
        <p:grpSpPr>
          <a:xfrm>
            <a:off x="2598662" y="1410227"/>
            <a:ext cx="6463926" cy="3431445"/>
            <a:chOff x="2675664" y="1804861"/>
            <a:chExt cx="6463926" cy="3431445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B876F783-BB21-3108-E177-435A8A066B59}"/>
                </a:ext>
              </a:extLst>
            </p:cNvPr>
            <p:cNvGrpSpPr/>
            <p:nvPr/>
          </p:nvGrpSpPr>
          <p:grpSpPr>
            <a:xfrm>
              <a:off x="2675664" y="1804861"/>
              <a:ext cx="6120807" cy="2464363"/>
              <a:chOff x="2675664" y="1804861"/>
              <a:chExt cx="6120807" cy="2464363"/>
            </a:xfrm>
          </p:grpSpPr>
          <p:pic>
            <p:nvPicPr>
              <p:cNvPr id="17" name="Graphic 87" descr="Lock with solid fill">
                <a:extLst>
                  <a:ext uri="{FF2B5EF4-FFF2-40B4-BE49-F238E27FC236}">
                    <a16:creationId xmlns:a16="http://schemas.microsoft.com/office/drawing/2014/main" id="{7BBA50E3-A6C4-D2C4-80F1-4BA8AFE5C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80947" y="2811163"/>
                <a:ext cx="266241" cy="266241"/>
              </a:xfrm>
              <a:prstGeom prst="rect">
                <a:avLst/>
              </a:prstGeom>
            </p:spPr>
          </p:pic>
          <p:pic>
            <p:nvPicPr>
              <p:cNvPr id="22" name="Gráfico 21" descr="Chave com preenchimento sólido">
                <a:extLst>
                  <a:ext uri="{FF2B5EF4-FFF2-40B4-BE49-F238E27FC236}">
                    <a16:creationId xmlns:a16="http://schemas.microsoft.com/office/drawing/2014/main" id="{FF4EB402-CEFA-C6F1-6084-8E387C83F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75664" y="2568698"/>
                <a:ext cx="276806" cy="276806"/>
              </a:xfrm>
              <a:prstGeom prst="rect">
                <a:avLst/>
              </a:prstGeom>
            </p:spPr>
          </p:pic>
          <p:pic>
            <p:nvPicPr>
              <p:cNvPr id="36" name="Graphic 87" descr="Lock with solid fill">
                <a:extLst>
                  <a:ext uri="{FF2B5EF4-FFF2-40B4-BE49-F238E27FC236}">
                    <a16:creationId xmlns:a16="http://schemas.microsoft.com/office/drawing/2014/main" id="{5FFCBA5B-E662-39CC-5250-0207E2CF7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477042" y="2047326"/>
                <a:ext cx="266241" cy="266241"/>
              </a:xfrm>
              <a:prstGeom prst="rect">
                <a:avLst/>
              </a:prstGeom>
            </p:spPr>
          </p:pic>
          <p:pic>
            <p:nvPicPr>
              <p:cNvPr id="42" name="Gráfico 41" descr="Chave com preenchimento sólido">
                <a:extLst>
                  <a:ext uri="{FF2B5EF4-FFF2-40B4-BE49-F238E27FC236}">
                    <a16:creationId xmlns:a16="http://schemas.microsoft.com/office/drawing/2014/main" id="{665353BD-F74E-1B25-4EA7-F49BBEDBD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471759" y="1804861"/>
                <a:ext cx="276806" cy="276806"/>
              </a:xfrm>
              <a:prstGeom prst="rect">
                <a:avLst/>
              </a:prstGeom>
            </p:spPr>
          </p:pic>
          <p:pic>
            <p:nvPicPr>
              <p:cNvPr id="49" name="Graphic 87" descr="Lock with solid fill">
                <a:extLst>
                  <a:ext uri="{FF2B5EF4-FFF2-40B4-BE49-F238E27FC236}">
                    <a16:creationId xmlns:a16="http://schemas.microsoft.com/office/drawing/2014/main" id="{29753A1F-8563-DAC9-4542-32AB961C8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524948" y="2679528"/>
                <a:ext cx="266241" cy="266241"/>
              </a:xfrm>
              <a:prstGeom prst="rect">
                <a:avLst/>
              </a:prstGeom>
            </p:spPr>
          </p:pic>
          <p:pic>
            <p:nvPicPr>
              <p:cNvPr id="55" name="Gráfico 54" descr="Chave com preenchimento sólido">
                <a:extLst>
                  <a:ext uri="{FF2B5EF4-FFF2-40B4-BE49-F238E27FC236}">
                    <a16:creationId xmlns:a16="http://schemas.microsoft.com/office/drawing/2014/main" id="{0066C244-45F4-5251-60BC-D43BE435E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519665" y="2437063"/>
                <a:ext cx="276806" cy="276806"/>
              </a:xfrm>
              <a:prstGeom prst="rect">
                <a:avLst/>
              </a:prstGeom>
            </p:spPr>
          </p:pic>
          <p:pic>
            <p:nvPicPr>
              <p:cNvPr id="61" name="Graphic 87" descr="Lock with solid fill">
                <a:extLst>
                  <a:ext uri="{FF2B5EF4-FFF2-40B4-BE49-F238E27FC236}">
                    <a16:creationId xmlns:a16="http://schemas.microsoft.com/office/drawing/2014/main" id="{362DDD5E-C992-E53B-E04B-D9E5E7B34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375333" y="4002983"/>
                <a:ext cx="266241" cy="266241"/>
              </a:xfrm>
              <a:prstGeom prst="rect">
                <a:avLst/>
              </a:prstGeom>
            </p:spPr>
          </p:pic>
          <p:pic>
            <p:nvPicPr>
              <p:cNvPr id="66" name="Gráfico 65" descr="Chave com preenchimento sólido">
                <a:extLst>
                  <a:ext uri="{FF2B5EF4-FFF2-40B4-BE49-F238E27FC236}">
                    <a16:creationId xmlns:a16="http://schemas.microsoft.com/office/drawing/2014/main" id="{11CCC67B-0C56-0A3F-C934-70A046AF1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370050" y="3760518"/>
                <a:ext cx="276806" cy="276806"/>
              </a:xfrm>
              <a:prstGeom prst="rect">
                <a:avLst/>
              </a:prstGeom>
            </p:spPr>
          </p:pic>
          <p:pic>
            <p:nvPicPr>
              <p:cNvPr id="71" name="Graphic 87" descr="Lock with solid fill">
                <a:extLst>
                  <a:ext uri="{FF2B5EF4-FFF2-40B4-BE49-F238E27FC236}">
                    <a16:creationId xmlns:a16="http://schemas.microsoft.com/office/drawing/2014/main" id="{FB50DCEB-080F-18D8-DC34-35DF84C0B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971302" y="3963454"/>
                <a:ext cx="266241" cy="266241"/>
              </a:xfrm>
              <a:prstGeom prst="rect">
                <a:avLst/>
              </a:prstGeom>
            </p:spPr>
          </p:pic>
          <p:pic>
            <p:nvPicPr>
              <p:cNvPr id="76" name="Gráfico 75" descr="Chave com preenchimento sólido">
                <a:extLst>
                  <a:ext uri="{FF2B5EF4-FFF2-40B4-BE49-F238E27FC236}">
                    <a16:creationId xmlns:a16="http://schemas.microsoft.com/office/drawing/2014/main" id="{3E1E37B2-98FE-1B29-E5C0-F715A49B8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966019" y="3720989"/>
                <a:ext cx="276806" cy="276806"/>
              </a:xfrm>
              <a:prstGeom prst="rect">
                <a:avLst/>
              </a:prstGeom>
            </p:spPr>
          </p:pic>
        </p:grpSp>
        <p:grpSp>
          <p:nvGrpSpPr>
            <p:cNvPr id="161" name="Agrupar 160">
              <a:extLst>
                <a:ext uri="{FF2B5EF4-FFF2-40B4-BE49-F238E27FC236}">
                  <a16:creationId xmlns:a16="http://schemas.microsoft.com/office/drawing/2014/main" id="{2874D434-85BA-21A0-34AA-9B12C43FE4ED}"/>
                </a:ext>
              </a:extLst>
            </p:cNvPr>
            <p:cNvGrpSpPr/>
            <p:nvPr/>
          </p:nvGrpSpPr>
          <p:grpSpPr>
            <a:xfrm>
              <a:off x="8087212" y="4959307"/>
              <a:ext cx="1052378" cy="276999"/>
              <a:chOff x="12306625" y="3540801"/>
              <a:chExt cx="1052378" cy="276999"/>
            </a:xfrm>
          </p:grpSpPr>
          <p:sp>
            <p:nvSpPr>
              <p:cNvPr id="122" name="CaixaDeTexto 121">
                <a:extLst>
                  <a:ext uri="{FF2B5EF4-FFF2-40B4-BE49-F238E27FC236}">
                    <a16:creationId xmlns:a16="http://schemas.microsoft.com/office/drawing/2014/main" id="{4507610F-2751-6797-F2B7-77271C292F2F}"/>
                  </a:ext>
                </a:extLst>
              </p:cNvPr>
              <p:cNvSpPr txBox="1"/>
              <p:nvPr/>
            </p:nvSpPr>
            <p:spPr>
              <a:xfrm>
                <a:off x="12491458" y="3540801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 err="1">
                    <a:solidFill>
                      <a:schemeClr val="bg1"/>
                    </a:solidFill>
                  </a:rPr>
                  <a:t>priv</a:t>
                </a:r>
                <a:r>
                  <a:rPr lang="pt-BR" sz="1200" dirty="0">
                    <a:solidFill>
                      <a:schemeClr val="bg1"/>
                    </a:solidFill>
                  </a:rPr>
                  <a:t> e </a:t>
                </a:r>
                <a:r>
                  <a:rPr lang="pt-BR" sz="1200" dirty="0" err="1">
                    <a:solidFill>
                      <a:schemeClr val="bg1"/>
                    </a:solidFill>
                  </a:rPr>
                  <a:t>seg</a:t>
                </a:r>
                <a:endParaRPr lang="pt-BR" sz="12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34" name="Graphic 87" descr="Lock with solid fill">
                <a:extLst>
                  <a:ext uri="{FF2B5EF4-FFF2-40B4-BE49-F238E27FC236}">
                    <a16:creationId xmlns:a16="http://schemas.microsoft.com/office/drawing/2014/main" id="{7368122A-ACFA-62C8-E7E5-B84772655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2306625" y="3546180"/>
                <a:ext cx="266241" cy="266241"/>
              </a:xfrm>
              <a:prstGeom prst="rect">
                <a:avLst/>
              </a:prstGeom>
            </p:spPr>
          </p:pic>
        </p:grpSp>
      </p:grpSp>
      <p:grpSp>
        <p:nvGrpSpPr>
          <p:cNvPr id="176" name="Agrupar 175">
            <a:extLst>
              <a:ext uri="{FF2B5EF4-FFF2-40B4-BE49-F238E27FC236}">
                <a16:creationId xmlns:a16="http://schemas.microsoft.com/office/drawing/2014/main" id="{45B83C6C-F005-1CA4-0C18-746194A5833F}"/>
              </a:ext>
            </a:extLst>
          </p:cNvPr>
          <p:cNvGrpSpPr/>
          <p:nvPr/>
        </p:nvGrpSpPr>
        <p:grpSpPr>
          <a:xfrm>
            <a:off x="2605943" y="1928033"/>
            <a:ext cx="7236913" cy="3172047"/>
            <a:chOff x="2682945" y="2322667"/>
            <a:chExt cx="7236913" cy="3172047"/>
          </a:xfrm>
        </p:grpSpPr>
        <p:grpSp>
          <p:nvGrpSpPr>
            <p:cNvPr id="175" name="Agrupar 174">
              <a:extLst>
                <a:ext uri="{FF2B5EF4-FFF2-40B4-BE49-F238E27FC236}">
                  <a16:creationId xmlns:a16="http://schemas.microsoft.com/office/drawing/2014/main" id="{151B64FA-EEAB-B4F2-1723-4BB35B90177B}"/>
                </a:ext>
              </a:extLst>
            </p:cNvPr>
            <p:cNvGrpSpPr/>
            <p:nvPr/>
          </p:nvGrpSpPr>
          <p:grpSpPr>
            <a:xfrm>
              <a:off x="2682945" y="2322667"/>
              <a:ext cx="6106245" cy="2217901"/>
              <a:chOff x="2682945" y="2322667"/>
              <a:chExt cx="6106245" cy="2217901"/>
            </a:xfrm>
          </p:grpSpPr>
          <p:pic>
            <p:nvPicPr>
              <p:cNvPr id="18" name="Graphic 88" descr="Cloud with solid fill">
                <a:extLst>
                  <a:ext uri="{FF2B5EF4-FFF2-40B4-BE49-F238E27FC236}">
                    <a16:creationId xmlns:a16="http://schemas.microsoft.com/office/drawing/2014/main" id="{CE81C53C-C85E-A521-22A7-5FAE3B028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682945" y="3086504"/>
                <a:ext cx="262244" cy="262244"/>
              </a:xfrm>
              <a:prstGeom prst="rect">
                <a:avLst/>
              </a:prstGeom>
            </p:spPr>
          </p:pic>
          <p:pic>
            <p:nvPicPr>
              <p:cNvPr id="38" name="Graphic 88" descr="Cloud with solid fill">
                <a:extLst>
                  <a:ext uri="{FF2B5EF4-FFF2-40B4-BE49-F238E27FC236}">
                    <a16:creationId xmlns:a16="http://schemas.microsoft.com/office/drawing/2014/main" id="{AE2AA11A-10CE-0B9E-E21C-1A6235189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479040" y="2322667"/>
                <a:ext cx="262244" cy="262244"/>
              </a:xfrm>
              <a:prstGeom prst="rect">
                <a:avLst/>
              </a:prstGeom>
            </p:spPr>
          </p:pic>
          <p:pic>
            <p:nvPicPr>
              <p:cNvPr id="50" name="Graphic 88" descr="Cloud with solid fill">
                <a:extLst>
                  <a:ext uri="{FF2B5EF4-FFF2-40B4-BE49-F238E27FC236}">
                    <a16:creationId xmlns:a16="http://schemas.microsoft.com/office/drawing/2014/main" id="{19B35057-5286-3985-228C-A52ECF852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526946" y="2954869"/>
                <a:ext cx="262244" cy="262244"/>
              </a:xfrm>
              <a:prstGeom prst="rect">
                <a:avLst/>
              </a:prstGeom>
            </p:spPr>
          </p:pic>
          <p:pic>
            <p:nvPicPr>
              <p:cNvPr id="62" name="Graphic 88" descr="Cloud with solid fill">
                <a:extLst>
                  <a:ext uri="{FF2B5EF4-FFF2-40B4-BE49-F238E27FC236}">
                    <a16:creationId xmlns:a16="http://schemas.microsoft.com/office/drawing/2014/main" id="{2A867D5A-60FD-1947-1C73-FD8425827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377331" y="4278324"/>
                <a:ext cx="262244" cy="262244"/>
              </a:xfrm>
              <a:prstGeom prst="rect">
                <a:avLst/>
              </a:prstGeom>
            </p:spPr>
          </p:pic>
          <p:pic>
            <p:nvPicPr>
              <p:cNvPr id="72" name="Graphic 88" descr="Cloud with solid fill">
                <a:extLst>
                  <a:ext uri="{FF2B5EF4-FFF2-40B4-BE49-F238E27FC236}">
                    <a16:creationId xmlns:a16="http://schemas.microsoft.com/office/drawing/2014/main" id="{E3598BC8-4332-83B4-38FB-CECC20606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973300" y="4238795"/>
                <a:ext cx="262244" cy="262244"/>
              </a:xfrm>
              <a:prstGeom prst="rect">
                <a:avLst/>
              </a:prstGeom>
            </p:spPr>
          </p:pic>
        </p:grpSp>
        <p:grpSp>
          <p:nvGrpSpPr>
            <p:cNvPr id="162" name="Agrupar 161">
              <a:extLst>
                <a:ext uri="{FF2B5EF4-FFF2-40B4-BE49-F238E27FC236}">
                  <a16:creationId xmlns:a16="http://schemas.microsoft.com/office/drawing/2014/main" id="{90D29466-2A24-5223-0BBE-43CA02E7380C}"/>
                </a:ext>
              </a:extLst>
            </p:cNvPr>
            <p:cNvGrpSpPr/>
            <p:nvPr/>
          </p:nvGrpSpPr>
          <p:grpSpPr>
            <a:xfrm>
              <a:off x="8087212" y="5217715"/>
              <a:ext cx="1832646" cy="276999"/>
              <a:chOff x="12308623" y="3937844"/>
              <a:chExt cx="1832646" cy="276999"/>
            </a:xfrm>
          </p:grpSpPr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C0BC0D96-FFE7-594D-4241-37A4E76D00E2}"/>
                  </a:ext>
                </a:extLst>
              </p:cNvPr>
              <p:cNvSpPr txBox="1"/>
              <p:nvPr/>
            </p:nvSpPr>
            <p:spPr>
              <a:xfrm>
                <a:off x="12491458" y="3937844"/>
                <a:ext cx="16498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ambiente tecnológico</a:t>
                </a:r>
              </a:p>
            </p:txBody>
          </p:sp>
          <p:pic>
            <p:nvPicPr>
              <p:cNvPr id="138" name="Graphic 88" descr="Cloud with solid fill">
                <a:extLst>
                  <a:ext uri="{FF2B5EF4-FFF2-40B4-BE49-F238E27FC236}">
                    <a16:creationId xmlns:a16="http://schemas.microsoft.com/office/drawing/2014/main" id="{95A9EDAB-6CC5-230F-64ED-43BA7F013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2308623" y="3945221"/>
                <a:ext cx="262244" cy="262244"/>
              </a:xfrm>
              <a:prstGeom prst="rect">
                <a:avLst/>
              </a:prstGeom>
            </p:spPr>
          </p:pic>
        </p:grpSp>
      </p:grpSp>
      <p:grpSp>
        <p:nvGrpSpPr>
          <p:cNvPr id="10" name="Agrupar 13">
            <a:extLst>
              <a:ext uri="{FF2B5EF4-FFF2-40B4-BE49-F238E27FC236}">
                <a16:creationId xmlns:a16="http://schemas.microsoft.com/office/drawing/2014/main" id="{CA545D6E-A11D-AE4F-1124-BF521CC85780}"/>
              </a:ext>
            </a:extLst>
          </p:cNvPr>
          <p:cNvGrpSpPr/>
          <p:nvPr/>
        </p:nvGrpSpPr>
        <p:grpSpPr>
          <a:xfrm>
            <a:off x="1893396" y="1226008"/>
            <a:ext cx="8085220" cy="3239377"/>
            <a:chOff x="1496289" y="1409253"/>
            <a:chExt cx="9026702" cy="3328810"/>
          </a:xfrm>
        </p:grpSpPr>
        <p:sp>
          <p:nvSpPr>
            <p:cNvPr id="11" name="Retângulo 11">
              <a:extLst>
                <a:ext uri="{FF2B5EF4-FFF2-40B4-BE49-F238E27FC236}">
                  <a16:creationId xmlns:a16="http://schemas.microsoft.com/office/drawing/2014/main" id="{C11C95DF-5210-F7DD-BD10-9EE9F24A0C88}"/>
                </a:ext>
              </a:extLst>
            </p:cNvPr>
            <p:cNvSpPr/>
            <p:nvPr/>
          </p:nvSpPr>
          <p:spPr>
            <a:xfrm>
              <a:off x="1496289" y="1409253"/>
              <a:ext cx="9026702" cy="3328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Agrupar 12">
              <a:extLst>
                <a:ext uri="{FF2B5EF4-FFF2-40B4-BE49-F238E27FC236}">
                  <a16:creationId xmlns:a16="http://schemas.microsoft.com/office/drawing/2014/main" id="{CD9BE517-231E-0D87-ACF9-0ED380A77E25}"/>
                </a:ext>
              </a:extLst>
            </p:cNvPr>
            <p:cNvGrpSpPr/>
            <p:nvPr/>
          </p:nvGrpSpPr>
          <p:grpSpPr>
            <a:xfrm>
              <a:off x="4894621" y="1603013"/>
              <a:ext cx="2485216" cy="3062212"/>
              <a:chOff x="4734815" y="1619134"/>
              <a:chExt cx="2485216" cy="3062212"/>
            </a:xfrm>
          </p:grpSpPr>
          <p:pic>
            <p:nvPicPr>
              <p:cNvPr id="13" name="Graphic 8" descr="Database with solid fill">
                <a:extLst>
                  <a:ext uri="{FF2B5EF4-FFF2-40B4-BE49-F238E27FC236}">
                    <a16:creationId xmlns:a16="http://schemas.microsoft.com/office/drawing/2014/main" id="{6D9890EA-6961-62CC-57EE-CFE0E5538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34815" y="2196128"/>
                <a:ext cx="2485216" cy="2485218"/>
              </a:xfrm>
              <a:prstGeom prst="rect">
                <a:avLst/>
              </a:prstGeom>
            </p:spPr>
          </p:pic>
          <p:pic>
            <p:nvPicPr>
              <p:cNvPr id="14" name="Picture 8" descr="Design PNG E SVG De Ícone De Ilustração De Papel Cinza Em Canudo Flexível  Para Camisetas">
                <a:extLst>
                  <a:ext uri="{FF2B5EF4-FFF2-40B4-BE49-F238E27FC236}">
                    <a16:creationId xmlns:a16="http://schemas.microsoft.com/office/drawing/2014/main" id="{781DF545-8E07-753A-B049-C7E49B697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5238" y="1619134"/>
                <a:ext cx="1881827" cy="1058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8263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27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2C1862-5CCD-84F0-8296-B288B712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2EEFA823-7B71-146F-7F71-1472CE3D7F79}"/>
              </a:ext>
            </a:extLst>
          </p:cNvPr>
          <p:cNvGrpSpPr/>
          <p:nvPr/>
        </p:nvGrpSpPr>
        <p:grpSpPr>
          <a:xfrm>
            <a:off x="1670277" y="1970189"/>
            <a:ext cx="1180131" cy="1032845"/>
            <a:chOff x="1017680" y="1111566"/>
            <a:chExt cx="1570756" cy="1374716"/>
          </a:xfrm>
        </p:grpSpPr>
        <p:pic>
          <p:nvPicPr>
            <p:cNvPr id="6" name="Graphic 8" descr="Database with solid fill">
              <a:extLst>
                <a:ext uri="{FF2B5EF4-FFF2-40B4-BE49-F238E27FC236}">
                  <a16:creationId xmlns:a16="http://schemas.microsoft.com/office/drawing/2014/main" id="{091D9F79-7C37-603F-587E-736D7473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1248" y="1111566"/>
              <a:ext cx="1023620" cy="1023620"/>
            </a:xfrm>
            <a:prstGeom prst="rect">
              <a:avLst/>
            </a:prstGeom>
          </p:spPr>
        </p:pic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DE00F262-1845-2B93-363C-EDB31E7DC535}"/>
                </a:ext>
              </a:extLst>
            </p:cNvPr>
            <p:cNvSpPr txBox="1"/>
            <p:nvPr/>
          </p:nvSpPr>
          <p:spPr>
            <a:xfrm>
              <a:off x="1017680" y="2076631"/>
              <a:ext cx="1570756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Passe Livre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D2ACF37-5FCE-32E2-5DD7-AD03836799F7}"/>
              </a:ext>
            </a:extLst>
          </p:cNvPr>
          <p:cNvGrpSpPr/>
          <p:nvPr/>
        </p:nvGrpSpPr>
        <p:grpSpPr>
          <a:xfrm>
            <a:off x="958231" y="3003034"/>
            <a:ext cx="1467069" cy="3093481"/>
            <a:chOff x="314915" y="2128620"/>
            <a:chExt cx="1952669" cy="4552442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FDB20809-69D7-9AC7-F30C-B781FE54A80C}"/>
                </a:ext>
              </a:extLst>
            </p:cNvPr>
            <p:cNvGrpSpPr/>
            <p:nvPr/>
          </p:nvGrpSpPr>
          <p:grpSpPr>
            <a:xfrm>
              <a:off x="314915" y="5088192"/>
              <a:ext cx="1952669" cy="1592870"/>
              <a:chOff x="314915" y="5088192"/>
              <a:chExt cx="1952669" cy="1592870"/>
            </a:xfrm>
          </p:grpSpPr>
          <p:sp>
            <p:nvSpPr>
              <p:cNvPr id="16" name="TextBox 21">
                <a:extLst>
                  <a:ext uri="{FF2B5EF4-FFF2-40B4-BE49-F238E27FC236}">
                    <a16:creationId xmlns:a16="http://schemas.microsoft.com/office/drawing/2014/main" id="{C669C1E3-2428-F5DB-D75A-6AB6AC3D5C72}"/>
                  </a:ext>
                </a:extLst>
              </p:cNvPr>
              <p:cNvSpPr txBox="1"/>
              <p:nvPr/>
            </p:nvSpPr>
            <p:spPr>
              <a:xfrm>
                <a:off x="574145" y="6043092"/>
                <a:ext cx="1434205" cy="452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Identidade</a:t>
                </a:r>
                <a:endParaRPr lang="en-US" sz="14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25">
                <a:extLst>
                  <a:ext uri="{FF2B5EF4-FFF2-40B4-BE49-F238E27FC236}">
                    <a16:creationId xmlns:a16="http://schemas.microsoft.com/office/drawing/2014/main" id="{BDEB1F6C-25C4-6569-2877-3402796FDEA7}"/>
                  </a:ext>
                </a:extLst>
              </p:cNvPr>
              <p:cNvSpPr txBox="1"/>
              <p:nvPr/>
            </p:nvSpPr>
            <p:spPr>
              <a:xfrm>
                <a:off x="314915" y="6307393"/>
                <a:ext cx="1952669" cy="373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Nome, Nascimento…</a:t>
                </a:r>
              </a:p>
            </p:txBody>
          </p:sp>
          <p:pic>
            <p:nvPicPr>
              <p:cNvPr id="20" name="Graphic 4" descr="Database with solid fill">
                <a:extLst>
                  <a:ext uri="{FF2B5EF4-FFF2-40B4-BE49-F238E27FC236}">
                    <a16:creationId xmlns:a16="http://schemas.microsoft.com/office/drawing/2014/main" id="{0E462172-88C2-F64D-6DD8-69A7EA3D6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438" y="5088192"/>
                <a:ext cx="1023620" cy="1023620"/>
              </a:xfrm>
              <a:prstGeom prst="rect">
                <a:avLst/>
              </a:prstGeom>
            </p:spPr>
          </p:pic>
        </p:grp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739D4ED9-AF37-621C-7747-445DE92DDD44}"/>
                </a:ext>
              </a:extLst>
            </p:cNvPr>
            <p:cNvCxnSpPr>
              <a:cxnSpLocks/>
              <a:stCxn id="20" idx="0"/>
              <a:endCxn id="7" idx="2"/>
            </p:cNvCxnSpPr>
            <p:nvPr/>
          </p:nvCxnSpPr>
          <p:spPr>
            <a:xfrm flipV="1">
              <a:off x="1291249" y="2128620"/>
              <a:ext cx="756777" cy="29595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121B4B5-FE60-6325-3DE6-5F62C650AE12}"/>
              </a:ext>
            </a:extLst>
          </p:cNvPr>
          <p:cNvGrpSpPr/>
          <p:nvPr/>
        </p:nvGrpSpPr>
        <p:grpSpPr>
          <a:xfrm>
            <a:off x="2260343" y="3003034"/>
            <a:ext cx="1268020" cy="2935833"/>
            <a:chOff x="1920185" y="2179029"/>
            <a:chExt cx="1772122" cy="4332539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55A0D2BB-BCD8-AB19-8725-14FC6B6AA00E}"/>
                </a:ext>
              </a:extLst>
            </p:cNvPr>
            <p:cNvGrpSpPr/>
            <p:nvPr/>
          </p:nvGrpSpPr>
          <p:grpSpPr>
            <a:xfrm>
              <a:off x="2668687" y="5088192"/>
              <a:ext cx="1023620" cy="1423376"/>
              <a:chOff x="2668687" y="5088192"/>
              <a:chExt cx="1023620" cy="1423376"/>
            </a:xfrm>
          </p:grpSpPr>
          <p:sp>
            <p:nvSpPr>
              <p:cNvPr id="28" name="TextBox 18">
                <a:extLst>
                  <a:ext uri="{FF2B5EF4-FFF2-40B4-BE49-F238E27FC236}">
                    <a16:creationId xmlns:a16="http://schemas.microsoft.com/office/drawing/2014/main" id="{548E4AA6-0905-5DD3-850F-95AD8AB2B8F0}"/>
                  </a:ext>
                </a:extLst>
              </p:cNvPr>
              <p:cNvSpPr txBox="1"/>
              <p:nvPr/>
            </p:nvSpPr>
            <p:spPr>
              <a:xfrm>
                <a:off x="2781525" y="6057368"/>
                <a:ext cx="789026" cy="454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BPC</a:t>
                </a:r>
              </a:p>
            </p:txBody>
          </p:sp>
          <p:pic>
            <p:nvPicPr>
              <p:cNvPr id="30" name="Graphic 7" descr="Database with solid fill">
                <a:extLst>
                  <a:ext uri="{FF2B5EF4-FFF2-40B4-BE49-F238E27FC236}">
                    <a16:creationId xmlns:a16="http://schemas.microsoft.com/office/drawing/2014/main" id="{7559801C-4C9F-925C-02CC-E0364CE77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668687" y="5088192"/>
                <a:ext cx="1023620" cy="1023620"/>
              </a:xfrm>
              <a:prstGeom prst="rect">
                <a:avLst/>
              </a:prstGeom>
            </p:spPr>
          </p:pic>
        </p:grp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3182F88C-E153-7E58-92C6-A7E11576CCC6}"/>
                </a:ext>
              </a:extLst>
            </p:cNvPr>
            <p:cNvCxnSpPr>
              <a:cxnSpLocks/>
              <a:stCxn id="30" idx="0"/>
              <a:endCxn id="7" idx="2"/>
            </p:cNvCxnSpPr>
            <p:nvPr/>
          </p:nvCxnSpPr>
          <p:spPr>
            <a:xfrm flipH="1" flipV="1">
              <a:off x="1920185" y="2179029"/>
              <a:ext cx="1260312" cy="2909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244BAAF-0134-7733-202D-DF8795FFB033}"/>
              </a:ext>
            </a:extLst>
          </p:cNvPr>
          <p:cNvGrpSpPr/>
          <p:nvPr/>
        </p:nvGrpSpPr>
        <p:grpSpPr>
          <a:xfrm>
            <a:off x="2260343" y="3003034"/>
            <a:ext cx="2958949" cy="3111794"/>
            <a:chOff x="1420582" y="2123798"/>
            <a:chExt cx="4135281" cy="457822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86E79CD0-A5EE-08FA-F7F6-C3B0148912D2}"/>
                </a:ext>
              </a:extLst>
            </p:cNvPr>
            <p:cNvGrpSpPr/>
            <p:nvPr/>
          </p:nvGrpSpPr>
          <p:grpSpPr>
            <a:xfrm>
              <a:off x="4421834" y="5088192"/>
              <a:ext cx="1134029" cy="1613833"/>
              <a:chOff x="4421834" y="5088192"/>
              <a:chExt cx="1134029" cy="1613833"/>
            </a:xfrm>
          </p:grpSpPr>
          <p:sp>
            <p:nvSpPr>
              <p:cNvPr id="39" name="TextBox 20">
                <a:extLst>
                  <a:ext uri="{FF2B5EF4-FFF2-40B4-BE49-F238E27FC236}">
                    <a16:creationId xmlns:a16="http://schemas.microsoft.com/office/drawing/2014/main" id="{01A6AA30-D800-802C-CC37-C3732C68EDB0}"/>
                  </a:ext>
                </a:extLst>
              </p:cNvPr>
              <p:cNvSpPr txBox="1"/>
              <p:nvPr/>
            </p:nvSpPr>
            <p:spPr>
              <a:xfrm>
                <a:off x="4421834" y="6057753"/>
                <a:ext cx="1134029" cy="452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eSocial</a:t>
                </a:r>
                <a:endParaRPr lang="en-US" sz="14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26">
                <a:extLst>
                  <a:ext uri="{FF2B5EF4-FFF2-40B4-BE49-F238E27FC236}">
                    <a16:creationId xmlns:a16="http://schemas.microsoft.com/office/drawing/2014/main" id="{DEF0A1EE-F4A3-E208-F0AA-84FD8D9F1367}"/>
                  </a:ext>
                </a:extLst>
              </p:cNvPr>
              <p:cNvSpPr txBox="1"/>
              <p:nvPr/>
            </p:nvSpPr>
            <p:spPr>
              <a:xfrm>
                <a:off x="4574817" y="6328451"/>
                <a:ext cx="815910" cy="373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Renda</a:t>
                </a:r>
              </a:p>
            </p:txBody>
          </p:sp>
          <p:pic>
            <p:nvPicPr>
              <p:cNvPr id="41" name="Graphic 5" descr="Database with solid fill">
                <a:extLst>
                  <a:ext uri="{FF2B5EF4-FFF2-40B4-BE49-F238E27FC236}">
                    <a16:creationId xmlns:a16="http://schemas.microsoft.com/office/drawing/2014/main" id="{7B91B80B-E36C-6943-29DD-104E01B4B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77037" y="5088192"/>
                <a:ext cx="1023620" cy="1023620"/>
              </a:xfrm>
              <a:prstGeom prst="rect">
                <a:avLst/>
              </a:prstGeom>
            </p:spPr>
          </p:pic>
        </p:grp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75BA0E20-3CD2-15E3-D479-F207BE8A33A3}"/>
                </a:ext>
              </a:extLst>
            </p:cNvPr>
            <p:cNvCxnSpPr>
              <a:cxnSpLocks/>
              <a:stCxn id="41" idx="0"/>
              <a:endCxn id="7" idx="2"/>
            </p:cNvCxnSpPr>
            <p:nvPr/>
          </p:nvCxnSpPr>
          <p:spPr>
            <a:xfrm flipH="1" flipV="1">
              <a:off x="1420582" y="2123798"/>
              <a:ext cx="3568265" cy="29643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F3F8579-8766-2424-C2C3-0B9E2B14D107}"/>
              </a:ext>
            </a:extLst>
          </p:cNvPr>
          <p:cNvGrpSpPr/>
          <p:nvPr/>
        </p:nvGrpSpPr>
        <p:grpSpPr>
          <a:xfrm>
            <a:off x="2260343" y="3003034"/>
            <a:ext cx="5279712" cy="3060505"/>
            <a:chOff x="769205" y="2137322"/>
            <a:chExt cx="7378664" cy="4505995"/>
          </a:xfrm>
        </p:grpSpPr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BE16A2A3-6BEE-0AAC-CBF9-46E70C28CD3B}"/>
                </a:ext>
              </a:extLst>
            </p:cNvPr>
            <p:cNvGrpSpPr/>
            <p:nvPr/>
          </p:nvGrpSpPr>
          <p:grpSpPr>
            <a:xfrm>
              <a:off x="5875778" y="5088192"/>
              <a:ext cx="2272091" cy="1555125"/>
              <a:chOff x="5875778" y="5088192"/>
              <a:chExt cx="2272091" cy="1555125"/>
            </a:xfrm>
          </p:grpSpPr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52A976EC-9918-16D6-3098-DE4933FE7667}"/>
                  </a:ext>
                </a:extLst>
              </p:cNvPr>
              <p:cNvSpPr txBox="1"/>
              <p:nvPr/>
            </p:nvSpPr>
            <p:spPr>
              <a:xfrm>
                <a:off x="6299190" y="6025381"/>
                <a:ext cx="1425266" cy="453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CadÚnico</a:t>
                </a:r>
                <a:endParaRPr lang="en-US" sz="14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TextBox 27">
                <a:extLst>
                  <a:ext uri="{FF2B5EF4-FFF2-40B4-BE49-F238E27FC236}">
                    <a16:creationId xmlns:a16="http://schemas.microsoft.com/office/drawing/2014/main" id="{9A25DBC2-9764-2FFA-AC16-7DBA23EDA9F0}"/>
                  </a:ext>
                </a:extLst>
              </p:cNvPr>
              <p:cNvSpPr txBox="1"/>
              <p:nvPr/>
            </p:nvSpPr>
            <p:spPr>
              <a:xfrm>
                <a:off x="5875778" y="6269475"/>
                <a:ext cx="2272091" cy="373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Família de Baixa Renda</a:t>
                </a:r>
              </a:p>
            </p:txBody>
          </p:sp>
          <p:pic>
            <p:nvPicPr>
              <p:cNvPr id="47" name="Graphic 6" descr="Database with solid fill">
                <a:extLst>
                  <a:ext uri="{FF2B5EF4-FFF2-40B4-BE49-F238E27FC236}">
                    <a16:creationId xmlns:a16="http://schemas.microsoft.com/office/drawing/2014/main" id="{F9DF1B6D-B864-9D00-5381-6A8532B3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00012" y="5088192"/>
                <a:ext cx="1023620" cy="1023620"/>
              </a:xfrm>
              <a:prstGeom prst="rect">
                <a:avLst/>
              </a:prstGeom>
            </p:spPr>
          </p:pic>
        </p:grp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71DC23BF-9E2A-3ECA-D3C6-DDCBD93B4293}"/>
                </a:ext>
              </a:extLst>
            </p:cNvPr>
            <p:cNvCxnSpPr>
              <a:cxnSpLocks/>
              <a:stCxn id="47" idx="0"/>
              <a:endCxn id="7" idx="2"/>
            </p:cNvCxnSpPr>
            <p:nvPr/>
          </p:nvCxnSpPr>
          <p:spPr>
            <a:xfrm flipH="1" flipV="1">
              <a:off x="769205" y="2137322"/>
              <a:ext cx="6242618" cy="295087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BADC781F-C881-F281-F5B5-5A9FE0CCEFC2}"/>
              </a:ext>
            </a:extLst>
          </p:cNvPr>
          <p:cNvGrpSpPr/>
          <p:nvPr/>
        </p:nvGrpSpPr>
        <p:grpSpPr>
          <a:xfrm>
            <a:off x="2260343" y="3003034"/>
            <a:ext cx="6597676" cy="2916589"/>
            <a:chOff x="307819" y="2184129"/>
            <a:chExt cx="9220582" cy="4305436"/>
          </a:xfrm>
        </p:grpSpPr>
        <p:grpSp>
          <p:nvGrpSpPr>
            <p:cNvPr id="49" name="Group 32">
              <a:extLst>
                <a:ext uri="{FF2B5EF4-FFF2-40B4-BE49-F238E27FC236}">
                  <a16:creationId xmlns:a16="http://schemas.microsoft.com/office/drawing/2014/main" id="{7E8EE626-C736-3C9C-EE65-4626276BD1FE}"/>
                </a:ext>
              </a:extLst>
            </p:cNvPr>
            <p:cNvGrpSpPr/>
            <p:nvPr/>
          </p:nvGrpSpPr>
          <p:grpSpPr>
            <a:xfrm>
              <a:off x="8504782" y="5088192"/>
              <a:ext cx="1023619" cy="1401373"/>
              <a:chOff x="8587213" y="3169221"/>
              <a:chExt cx="1023619" cy="1401373"/>
            </a:xfrm>
            <a:solidFill>
              <a:schemeClr val="tx1"/>
            </a:solidFill>
          </p:grpSpPr>
          <p:pic>
            <p:nvPicPr>
              <p:cNvPr id="51" name="Graphic 147" descr="Database with solid fill">
                <a:extLst>
                  <a:ext uri="{FF2B5EF4-FFF2-40B4-BE49-F238E27FC236}">
                    <a16:creationId xmlns:a16="http://schemas.microsoft.com/office/drawing/2014/main" id="{02337FE0-9A52-E537-A21D-10ACB94BE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87213" y="3169221"/>
                <a:ext cx="1023619" cy="1023619"/>
              </a:xfrm>
              <a:prstGeom prst="rect">
                <a:avLst/>
              </a:prstGeom>
            </p:spPr>
          </p:pic>
          <p:sp>
            <p:nvSpPr>
              <p:cNvPr id="52" name="TextBox 1">
                <a:extLst>
                  <a:ext uri="{FF2B5EF4-FFF2-40B4-BE49-F238E27FC236}">
                    <a16:creationId xmlns:a16="http://schemas.microsoft.com/office/drawing/2014/main" id="{51778E93-B3B5-3B2C-D43C-52D12D3F491B}"/>
                  </a:ext>
                </a:extLst>
              </p:cNvPr>
              <p:cNvSpPr txBox="1"/>
              <p:nvPr/>
            </p:nvSpPr>
            <p:spPr>
              <a:xfrm>
                <a:off x="8711230" y="4116257"/>
                <a:ext cx="775585" cy="454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CEP</a:t>
                </a:r>
              </a:p>
            </p:txBody>
          </p:sp>
        </p:grp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D143B73-C5E9-8C84-B17A-791EBBF3748D}"/>
                </a:ext>
              </a:extLst>
            </p:cNvPr>
            <p:cNvCxnSpPr>
              <a:cxnSpLocks/>
              <a:stCxn id="51" idx="0"/>
              <a:endCxn id="7" idx="2"/>
            </p:cNvCxnSpPr>
            <p:nvPr/>
          </p:nvCxnSpPr>
          <p:spPr>
            <a:xfrm flipH="1" flipV="1">
              <a:off x="307819" y="2184129"/>
              <a:ext cx="8708773" cy="29040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D13DA2E5-6893-C435-837E-428203F3BBCF}"/>
              </a:ext>
            </a:extLst>
          </p:cNvPr>
          <p:cNvGrpSpPr/>
          <p:nvPr/>
        </p:nvGrpSpPr>
        <p:grpSpPr>
          <a:xfrm>
            <a:off x="2260343" y="3003034"/>
            <a:ext cx="8314356" cy="3041445"/>
            <a:chOff x="-189700" y="2142353"/>
            <a:chExt cx="11619729" cy="4479148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19DC3FCF-C0D1-620C-1EBA-BC20C1351870}"/>
                </a:ext>
              </a:extLst>
            </p:cNvPr>
            <p:cNvGrpSpPr/>
            <p:nvPr/>
          </p:nvGrpSpPr>
          <p:grpSpPr>
            <a:xfrm>
              <a:off x="10204776" y="5088192"/>
              <a:ext cx="1225253" cy="1533309"/>
              <a:chOff x="10204776" y="5088192"/>
              <a:chExt cx="1225253" cy="1533309"/>
            </a:xfrm>
          </p:grpSpPr>
          <p:sp>
            <p:nvSpPr>
              <p:cNvPr id="56" name="TextBox 26">
                <a:extLst>
                  <a:ext uri="{FF2B5EF4-FFF2-40B4-BE49-F238E27FC236}">
                    <a16:creationId xmlns:a16="http://schemas.microsoft.com/office/drawing/2014/main" id="{0ECD303E-CF52-9108-C764-4950BAC8DF4F}"/>
                  </a:ext>
                </a:extLst>
              </p:cNvPr>
              <p:cNvSpPr txBox="1"/>
              <p:nvPr/>
            </p:nvSpPr>
            <p:spPr>
              <a:xfrm>
                <a:off x="10456494" y="6247558"/>
                <a:ext cx="721818" cy="37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Login</a:t>
                </a:r>
              </a:p>
            </p:txBody>
          </p:sp>
          <p:grpSp>
            <p:nvGrpSpPr>
              <p:cNvPr id="57" name="Group 32">
                <a:extLst>
                  <a:ext uri="{FF2B5EF4-FFF2-40B4-BE49-F238E27FC236}">
                    <a16:creationId xmlns:a16="http://schemas.microsoft.com/office/drawing/2014/main" id="{7B20235A-5B2C-624B-CE7F-257052BDD019}"/>
                  </a:ext>
                </a:extLst>
              </p:cNvPr>
              <p:cNvGrpSpPr/>
              <p:nvPr/>
            </p:nvGrpSpPr>
            <p:grpSpPr>
              <a:xfrm>
                <a:off x="10204776" y="5088192"/>
                <a:ext cx="1225253" cy="1400301"/>
                <a:chOff x="8486398" y="3169221"/>
                <a:chExt cx="1225253" cy="1400301"/>
              </a:xfrm>
              <a:solidFill>
                <a:schemeClr val="tx1"/>
              </a:solidFill>
            </p:grpSpPr>
            <p:pic>
              <p:nvPicPr>
                <p:cNvPr id="58" name="Graphic 147" descr="Database with solid fill">
                  <a:extLst>
                    <a:ext uri="{FF2B5EF4-FFF2-40B4-BE49-F238E27FC236}">
                      <a16:creationId xmlns:a16="http://schemas.microsoft.com/office/drawing/2014/main" id="{BF4A5926-C1A7-D50B-375D-99BDA4C99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7213" y="3169221"/>
                  <a:ext cx="1023619" cy="1023619"/>
                </a:xfrm>
                <a:prstGeom prst="rect">
                  <a:avLst/>
                </a:prstGeom>
              </p:spPr>
            </p:pic>
            <p:sp>
              <p:nvSpPr>
                <p:cNvPr id="59" name="TextBox 1">
                  <a:extLst>
                    <a:ext uri="{FF2B5EF4-FFF2-40B4-BE49-F238E27FC236}">
                      <a16:creationId xmlns:a16="http://schemas.microsoft.com/office/drawing/2014/main" id="{91621A9C-D0D9-20BE-C290-1639179B1AC2}"/>
                    </a:ext>
                  </a:extLst>
                </p:cNvPr>
                <p:cNvSpPr txBox="1"/>
                <p:nvPr/>
              </p:nvSpPr>
              <p:spPr>
                <a:xfrm>
                  <a:off x="8486398" y="4116257"/>
                  <a:ext cx="1225253" cy="453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GOV.BR</a:t>
                  </a:r>
                </a:p>
              </p:txBody>
            </p:sp>
          </p:grpSp>
        </p:grp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78A0DF8D-4EDE-E756-D855-AA9222D522ED}"/>
                </a:ext>
              </a:extLst>
            </p:cNvPr>
            <p:cNvCxnSpPr>
              <a:cxnSpLocks/>
              <a:stCxn id="58" idx="0"/>
              <a:endCxn id="7" idx="2"/>
            </p:cNvCxnSpPr>
            <p:nvPr/>
          </p:nvCxnSpPr>
          <p:spPr>
            <a:xfrm flipH="1" flipV="1">
              <a:off x="-189700" y="2142353"/>
              <a:ext cx="11007100" cy="294584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D4C34F35-BB92-EE72-635E-D023984BB9D3}"/>
              </a:ext>
            </a:extLst>
          </p:cNvPr>
          <p:cNvGrpSpPr/>
          <p:nvPr/>
        </p:nvGrpSpPr>
        <p:grpSpPr>
          <a:xfrm>
            <a:off x="1691765" y="1911707"/>
            <a:ext cx="8444575" cy="3106208"/>
            <a:chOff x="709322" y="1111566"/>
            <a:chExt cx="10465413" cy="4056338"/>
          </a:xfrm>
        </p:grpSpPr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C25250D4-5239-0D34-0F27-758E646CD840}"/>
                </a:ext>
              </a:extLst>
            </p:cNvPr>
            <p:cNvGrpSpPr/>
            <p:nvPr/>
          </p:nvGrpSpPr>
          <p:grpSpPr>
            <a:xfrm>
              <a:off x="3825827" y="1111566"/>
              <a:ext cx="1659219" cy="1366983"/>
              <a:chOff x="3825827" y="1111566"/>
              <a:chExt cx="1659219" cy="1366983"/>
            </a:xfrm>
          </p:grpSpPr>
          <p:sp>
            <p:nvSpPr>
              <p:cNvPr id="65" name="TextBox 17">
                <a:extLst>
                  <a:ext uri="{FF2B5EF4-FFF2-40B4-BE49-F238E27FC236}">
                    <a16:creationId xmlns:a16="http://schemas.microsoft.com/office/drawing/2014/main" id="{4AB028E0-CFFC-EE6E-E9F9-DF4BF87055F6}"/>
                  </a:ext>
                </a:extLst>
              </p:cNvPr>
              <p:cNvSpPr txBox="1"/>
              <p:nvPr/>
            </p:nvSpPr>
            <p:spPr>
              <a:xfrm>
                <a:off x="3825827" y="2076629"/>
                <a:ext cx="1659219" cy="401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Bolsa Família</a:t>
                </a:r>
              </a:p>
            </p:txBody>
          </p:sp>
          <p:pic>
            <p:nvPicPr>
              <p:cNvPr id="66" name="Graphic 8" descr="Database with solid fill">
                <a:extLst>
                  <a:ext uri="{FF2B5EF4-FFF2-40B4-BE49-F238E27FC236}">
                    <a16:creationId xmlns:a16="http://schemas.microsoft.com/office/drawing/2014/main" id="{F37E34A4-1EA5-8C39-0A0E-837016807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43622" y="1111566"/>
                <a:ext cx="1023620" cy="1023620"/>
              </a:xfrm>
              <a:prstGeom prst="rect">
                <a:avLst/>
              </a:prstGeom>
            </p:spPr>
          </p:pic>
        </p:grp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098E77C7-592C-17D0-FECB-A8D9CFCCF34B}"/>
                </a:ext>
              </a:extLst>
            </p:cNvPr>
            <p:cNvCxnSpPr>
              <a:cxnSpLocks/>
              <a:stCxn id="20" idx="0"/>
              <a:endCxn id="65" idx="2"/>
            </p:cNvCxnSpPr>
            <p:nvPr/>
          </p:nvCxnSpPr>
          <p:spPr>
            <a:xfrm flipV="1">
              <a:off x="709322" y="2478549"/>
              <a:ext cx="3946115" cy="26844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E9470B95-DD44-AE94-BE10-F3C42CCBEFF9}"/>
                </a:ext>
              </a:extLst>
            </p:cNvPr>
            <p:cNvCxnSpPr>
              <a:cxnSpLocks/>
              <a:stCxn id="58" idx="0"/>
              <a:endCxn id="65" idx="2"/>
            </p:cNvCxnSpPr>
            <p:nvPr/>
          </p:nvCxnSpPr>
          <p:spPr>
            <a:xfrm flipH="1" flipV="1">
              <a:off x="4655437" y="2478549"/>
              <a:ext cx="6519298" cy="2670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DAF85CC4-12A1-3F6E-BC37-842F0A05C7BE}"/>
                </a:ext>
              </a:extLst>
            </p:cNvPr>
            <p:cNvCxnSpPr>
              <a:cxnSpLocks/>
              <a:stCxn id="41" idx="0"/>
              <a:endCxn id="65" idx="2"/>
            </p:cNvCxnSpPr>
            <p:nvPr/>
          </p:nvCxnSpPr>
          <p:spPr>
            <a:xfrm flipV="1">
              <a:off x="4578195" y="2478549"/>
              <a:ext cx="77242" cy="268935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324A718A-8882-D66C-7607-F7C18DB17A16}"/>
              </a:ext>
            </a:extLst>
          </p:cNvPr>
          <p:cNvGrpSpPr/>
          <p:nvPr/>
        </p:nvGrpSpPr>
        <p:grpSpPr>
          <a:xfrm>
            <a:off x="1691765" y="1911706"/>
            <a:ext cx="8444575" cy="3102420"/>
            <a:chOff x="272573" y="1111566"/>
            <a:chExt cx="10465413" cy="4051393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2C5E8ABB-47E3-9569-C151-D3A59D98C0C4}"/>
                </a:ext>
              </a:extLst>
            </p:cNvPr>
            <p:cNvGrpSpPr/>
            <p:nvPr/>
          </p:nvGrpSpPr>
          <p:grpSpPr>
            <a:xfrm>
              <a:off x="6912621" y="1111566"/>
              <a:ext cx="1190379" cy="1366983"/>
              <a:chOff x="6912621" y="1111566"/>
              <a:chExt cx="1190379" cy="1366983"/>
            </a:xfrm>
          </p:grpSpPr>
          <p:sp>
            <p:nvSpPr>
              <p:cNvPr id="73" name="TextBox 17">
                <a:extLst>
                  <a:ext uri="{FF2B5EF4-FFF2-40B4-BE49-F238E27FC236}">
                    <a16:creationId xmlns:a16="http://schemas.microsoft.com/office/drawing/2014/main" id="{18EEBDC4-AA1D-8FE6-BF96-2E86242FDAFC}"/>
                  </a:ext>
                </a:extLst>
              </p:cNvPr>
              <p:cNvSpPr txBox="1"/>
              <p:nvPr/>
            </p:nvSpPr>
            <p:spPr>
              <a:xfrm>
                <a:off x="6912621" y="2076629"/>
                <a:ext cx="1190379" cy="401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 Jovem</a:t>
                </a:r>
              </a:p>
            </p:txBody>
          </p:sp>
          <p:pic>
            <p:nvPicPr>
              <p:cNvPr id="74" name="Graphic 8" descr="Database with solid fill">
                <a:extLst>
                  <a:ext uri="{FF2B5EF4-FFF2-40B4-BE49-F238E27FC236}">
                    <a16:creationId xmlns:a16="http://schemas.microsoft.com/office/drawing/2014/main" id="{48BECE07-050F-3ED6-5771-15CA3E706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995996" y="1111566"/>
                <a:ext cx="1023620" cy="1023620"/>
              </a:xfrm>
              <a:prstGeom prst="rect">
                <a:avLst/>
              </a:prstGeom>
            </p:spPr>
          </p:pic>
        </p:grp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7B893935-3F0F-709B-318E-2622F6527249}"/>
                </a:ext>
              </a:extLst>
            </p:cNvPr>
            <p:cNvCxnSpPr>
              <a:cxnSpLocks/>
              <a:stCxn id="20" idx="0"/>
              <a:endCxn id="73" idx="2"/>
            </p:cNvCxnSpPr>
            <p:nvPr/>
          </p:nvCxnSpPr>
          <p:spPr>
            <a:xfrm flipV="1">
              <a:off x="272573" y="2478548"/>
              <a:ext cx="7235239" cy="268441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2B3B51BB-C835-5682-8582-A5C64857EF49}"/>
                </a:ext>
              </a:extLst>
            </p:cNvPr>
            <p:cNvCxnSpPr>
              <a:cxnSpLocks/>
              <a:stCxn id="58" idx="0"/>
              <a:endCxn id="73" idx="2"/>
            </p:cNvCxnSpPr>
            <p:nvPr/>
          </p:nvCxnSpPr>
          <p:spPr>
            <a:xfrm flipH="1" flipV="1">
              <a:off x="7507812" y="2478548"/>
              <a:ext cx="3230174" cy="267030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6412098D-AC40-6093-C6C4-B43681C0CF40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4168076" y="2478550"/>
              <a:ext cx="3339735" cy="268064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5BFC25F5-B25E-2217-4088-1D86FE4B19DE}"/>
                </a:ext>
              </a:extLst>
            </p:cNvPr>
            <p:cNvCxnSpPr>
              <a:cxnSpLocks/>
              <a:stCxn id="51" idx="0"/>
              <a:endCxn id="73" idx="2"/>
            </p:cNvCxnSpPr>
            <p:nvPr/>
          </p:nvCxnSpPr>
          <p:spPr>
            <a:xfrm flipH="1" flipV="1">
              <a:off x="7507812" y="2478548"/>
              <a:ext cx="1192086" cy="262718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B28F85ED-4F26-BB30-C471-7391291813F8}"/>
              </a:ext>
            </a:extLst>
          </p:cNvPr>
          <p:cNvGrpSpPr/>
          <p:nvPr/>
        </p:nvGrpSpPr>
        <p:grpSpPr>
          <a:xfrm>
            <a:off x="1691765" y="1911518"/>
            <a:ext cx="8577903" cy="3106397"/>
            <a:chOff x="-804869" y="1111566"/>
            <a:chExt cx="11937118" cy="4062149"/>
          </a:xfrm>
        </p:grpSpPr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19EBC29A-3478-F2AF-A8B1-7F4807E7194F}"/>
                </a:ext>
              </a:extLst>
            </p:cNvPr>
            <p:cNvGrpSpPr/>
            <p:nvPr/>
          </p:nvGrpSpPr>
          <p:grpSpPr>
            <a:xfrm>
              <a:off x="9588117" y="1111566"/>
              <a:ext cx="1544132" cy="1367535"/>
              <a:chOff x="9588117" y="1111566"/>
              <a:chExt cx="1544132" cy="1367535"/>
            </a:xfrm>
          </p:grpSpPr>
          <p:sp>
            <p:nvSpPr>
              <p:cNvPr id="81" name="TextBox 17">
                <a:extLst>
                  <a:ext uri="{FF2B5EF4-FFF2-40B4-BE49-F238E27FC236}">
                    <a16:creationId xmlns:a16="http://schemas.microsoft.com/office/drawing/2014/main" id="{0C98E14E-87C9-6863-7110-7B8CA8F0F7F3}"/>
                  </a:ext>
                </a:extLst>
              </p:cNvPr>
              <p:cNvSpPr txBox="1"/>
              <p:nvPr/>
            </p:nvSpPr>
            <p:spPr>
              <a:xfrm>
                <a:off x="9588117" y="2076630"/>
                <a:ext cx="1544132" cy="402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Pé</a:t>
                </a:r>
                <a:r>
                  <a:rPr lang="en-US" sz="1400" b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 </a:t>
                </a:r>
                <a:r>
                  <a:rPr lang="en-US" sz="1400" b="1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Meia</a:t>
                </a:r>
                <a:endParaRPr lang="en-US" sz="14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" name="Graphic 8" descr="Database with solid fill">
                <a:extLst>
                  <a:ext uri="{FF2B5EF4-FFF2-40B4-BE49-F238E27FC236}">
                    <a16:creationId xmlns:a16="http://schemas.microsoft.com/office/drawing/2014/main" id="{35371CF9-0053-146C-0949-8E0B29080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848369" y="1111566"/>
                <a:ext cx="1023620" cy="1023620"/>
              </a:xfrm>
              <a:prstGeom prst="rect">
                <a:avLst/>
              </a:prstGeom>
            </p:spPr>
          </p:pic>
        </p:grp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28194FD4-EF1A-8EF8-3F03-7733119357EB}"/>
                </a:ext>
              </a:extLst>
            </p:cNvPr>
            <p:cNvCxnSpPr>
              <a:cxnSpLocks/>
              <a:stCxn id="20" idx="0"/>
              <a:endCxn id="81" idx="2"/>
            </p:cNvCxnSpPr>
            <p:nvPr/>
          </p:nvCxnSpPr>
          <p:spPr>
            <a:xfrm flipV="1">
              <a:off x="-804869" y="2479101"/>
              <a:ext cx="11165053" cy="268965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15AEF0EE-67CF-55F5-55F9-1E2920EDCB75}"/>
                </a:ext>
              </a:extLst>
            </p:cNvPr>
            <p:cNvCxnSpPr>
              <a:cxnSpLocks/>
              <a:stCxn id="58" idx="0"/>
              <a:endCxn id="81" idx="2"/>
            </p:cNvCxnSpPr>
            <p:nvPr/>
          </p:nvCxnSpPr>
          <p:spPr>
            <a:xfrm flipH="1" flipV="1">
              <a:off x="10360184" y="2479101"/>
              <a:ext cx="586524" cy="26755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E0DE5249-42CF-7252-9FF5-4135B512AA28}"/>
                </a:ext>
              </a:extLst>
            </p:cNvPr>
            <p:cNvCxnSpPr>
              <a:cxnSpLocks/>
              <a:stCxn id="41" idx="0"/>
              <a:endCxn id="81" idx="2"/>
            </p:cNvCxnSpPr>
            <p:nvPr/>
          </p:nvCxnSpPr>
          <p:spPr>
            <a:xfrm flipV="1">
              <a:off x="3539476" y="2479101"/>
              <a:ext cx="6820708" cy="26946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D0161990-D984-9F2C-F1DC-98B61F63DA84}"/>
                </a:ext>
              </a:extLst>
            </p:cNvPr>
            <p:cNvCxnSpPr>
              <a:cxnSpLocks/>
              <a:stCxn id="51" idx="0"/>
              <a:endCxn id="81" idx="2"/>
            </p:cNvCxnSpPr>
            <p:nvPr/>
          </p:nvCxnSpPr>
          <p:spPr>
            <a:xfrm flipV="1">
              <a:off x="8658145" y="2479101"/>
              <a:ext cx="1702038" cy="26323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739DF0D9-1881-2484-95D1-AFEBE9179D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/>
          <a:lstStyle/>
          <a:p>
            <a:r>
              <a:rPr lang="pt-BR" dirty="0"/>
              <a:t>Exemplo de </a:t>
            </a:r>
            <a:r>
              <a:rPr lang="pt-BR" b="1" dirty="0">
                <a:highlight>
                  <a:srgbClr val="FABD10"/>
                </a:highlight>
              </a:rPr>
              <a:t>Política Pública</a:t>
            </a:r>
            <a:endParaRPr lang="pt-BR" b="1" dirty="0">
              <a:highlight>
                <a:srgbClr val="FABD10"/>
              </a:highligh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63833F-BE3F-4EEF-76FB-89C901AF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8" descr="Database with solid fill">
            <a:extLst>
              <a:ext uri="{FF2B5EF4-FFF2-40B4-BE49-F238E27FC236}">
                <a16:creationId xmlns:a16="http://schemas.microsoft.com/office/drawing/2014/main" id="{9367DCB7-D772-4D94-A4EA-B009A2A6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812" y="1970189"/>
            <a:ext cx="769060" cy="769061"/>
          </a:xfrm>
          <a:prstGeom prst="rect">
            <a:avLst/>
          </a:prstGeom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58DD1DD9-7EFF-C1A3-99CC-DB45CF3DFE80}"/>
              </a:ext>
            </a:extLst>
          </p:cNvPr>
          <p:cNvSpPr txBox="1"/>
          <p:nvPr/>
        </p:nvSpPr>
        <p:spPr>
          <a:xfrm>
            <a:off x="1670277" y="2695257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Passe Livre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C4DCF39-5C60-0800-74BF-20B1F6954468}"/>
              </a:ext>
            </a:extLst>
          </p:cNvPr>
          <p:cNvSpPr txBox="1"/>
          <p:nvPr/>
        </p:nvSpPr>
        <p:spPr>
          <a:xfrm>
            <a:off x="1152994" y="5663001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Identidade</a:t>
            </a:r>
            <a:endParaRPr lang="en-US" sz="14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3A3A2186-96F5-5EA6-3364-910540C9DE92}"/>
              </a:ext>
            </a:extLst>
          </p:cNvPr>
          <p:cNvSpPr txBox="1"/>
          <p:nvPr/>
        </p:nvSpPr>
        <p:spPr>
          <a:xfrm>
            <a:off x="958231" y="5842599"/>
            <a:ext cx="1467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Nome, Nascimento…</a:t>
            </a:r>
          </a:p>
        </p:txBody>
      </p:sp>
      <p:pic>
        <p:nvPicPr>
          <p:cNvPr id="20" name="Graphic 4" descr="Database with solid fill">
            <a:extLst>
              <a:ext uri="{FF2B5EF4-FFF2-40B4-BE49-F238E27FC236}">
                <a16:creationId xmlns:a16="http://schemas.microsoft.com/office/drawing/2014/main" id="{51559F57-BAA9-9D61-D7A3-53C717F18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7234" y="5014126"/>
            <a:ext cx="769061" cy="695572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B1DC69E-F581-D02A-13FA-6973F2637925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H="1" flipV="1">
            <a:off x="2260343" y="3003034"/>
            <a:ext cx="3835657" cy="8685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8">
            <a:extLst>
              <a:ext uri="{FF2B5EF4-FFF2-40B4-BE49-F238E27FC236}">
                <a16:creationId xmlns:a16="http://schemas.microsoft.com/office/drawing/2014/main" id="{1F1AB9DC-1B2D-43E4-FCEA-1A1B5BACDDD1}"/>
              </a:ext>
            </a:extLst>
          </p:cNvPr>
          <p:cNvSpPr txBox="1"/>
          <p:nvPr/>
        </p:nvSpPr>
        <p:spPr>
          <a:xfrm>
            <a:off x="2876664" y="5631090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BPC</a:t>
            </a:r>
          </a:p>
        </p:txBody>
      </p:sp>
      <p:pic>
        <p:nvPicPr>
          <p:cNvPr id="30" name="Graphic 7" descr="Database with solid fill">
            <a:extLst>
              <a:ext uri="{FF2B5EF4-FFF2-40B4-BE49-F238E27FC236}">
                <a16:creationId xmlns:a16="http://schemas.microsoft.com/office/drawing/2014/main" id="{139C3E8A-7F6C-B2AC-FB8F-93A98FD58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5924" y="4974353"/>
            <a:ext cx="732439" cy="693630"/>
          </a:xfrm>
          <a:prstGeom prst="rect">
            <a:avLst/>
          </a:prstGeom>
        </p:spPr>
      </p:pic>
      <p:sp>
        <p:nvSpPr>
          <p:cNvPr id="39" name="TextBox 20">
            <a:extLst>
              <a:ext uri="{FF2B5EF4-FFF2-40B4-BE49-F238E27FC236}">
                <a16:creationId xmlns:a16="http://schemas.microsoft.com/office/drawing/2014/main" id="{81F0631F-B9CD-7AC6-4589-A275EC565592}"/>
              </a:ext>
            </a:extLst>
          </p:cNvPr>
          <p:cNvSpPr txBox="1"/>
          <p:nvPr/>
        </p:nvSpPr>
        <p:spPr>
          <a:xfrm>
            <a:off x="4407852" y="5676920"/>
            <a:ext cx="811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eSocial</a:t>
            </a:r>
            <a:endParaRPr lang="en-US" sz="14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26">
            <a:extLst>
              <a:ext uri="{FF2B5EF4-FFF2-40B4-BE49-F238E27FC236}">
                <a16:creationId xmlns:a16="http://schemas.microsoft.com/office/drawing/2014/main" id="{2E5BAF79-AB15-485F-00E7-0F67A7B96E01}"/>
              </a:ext>
            </a:extLst>
          </p:cNvPr>
          <p:cNvSpPr txBox="1"/>
          <p:nvPr/>
        </p:nvSpPr>
        <p:spPr>
          <a:xfrm>
            <a:off x="4517317" y="5860912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Renda</a:t>
            </a:r>
          </a:p>
        </p:txBody>
      </p:sp>
      <p:pic>
        <p:nvPicPr>
          <p:cNvPr id="41" name="Graphic 5" descr="Database with solid fill">
            <a:extLst>
              <a:ext uri="{FF2B5EF4-FFF2-40B4-BE49-F238E27FC236}">
                <a16:creationId xmlns:a16="http://schemas.microsoft.com/office/drawing/2014/main" id="{CFEF57E2-3981-9A19-A995-0D3A424AF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7352" y="5017915"/>
            <a:ext cx="732438" cy="695749"/>
          </a:xfrm>
          <a:prstGeom prst="rect">
            <a:avLst/>
          </a:prstGeom>
        </p:spPr>
      </p:pic>
      <p:sp>
        <p:nvSpPr>
          <p:cNvPr id="45" name="TextBox 19">
            <a:extLst>
              <a:ext uri="{FF2B5EF4-FFF2-40B4-BE49-F238E27FC236}">
                <a16:creationId xmlns:a16="http://schemas.microsoft.com/office/drawing/2014/main" id="{76846566-9F1A-D941-0302-7457E0F48BFE}"/>
              </a:ext>
            </a:extLst>
          </p:cNvPr>
          <p:cNvSpPr txBox="1"/>
          <p:nvPr/>
        </p:nvSpPr>
        <p:spPr>
          <a:xfrm>
            <a:off x="6217255" y="5643832"/>
            <a:ext cx="1019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CadÚnico</a:t>
            </a:r>
            <a:endParaRPr lang="en-US" sz="14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AE423CA2-F5C6-C87C-C751-E2CB858C69BE}"/>
              </a:ext>
            </a:extLst>
          </p:cNvPr>
          <p:cNvSpPr txBox="1"/>
          <p:nvPr/>
        </p:nvSpPr>
        <p:spPr>
          <a:xfrm>
            <a:off x="5914288" y="5809623"/>
            <a:ext cx="16257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Família de Baixa Renda</a:t>
            </a:r>
          </a:p>
        </p:txBody>
      </p:sp>
      <p:pic>
        <p:nvPicPr>
          <p:cNvPr id="47" name="Graphic 6" descr="Database with solid fill">
            <a:extLst>
              <a:ext uri="{FF2B5EF4-FFF2-40B4-BE49-F238E27FC236}">
                <a16:creationId xmlns:a16="http://schemas.microsoft.com/office/drawing/2014/main" id="{826FD022-64CE-87CA-64A0-6ADE6E3ED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0951" y="5007287"/>
            <a:ext cx="732439" cy="695250"/>
          </a:xfrm>
          <a:prstGeom prst="rect">
            <a:avLst/>
          </a:prstGeom>
        </p:spPr>
      </p:pic>
      <p:pic>
        <p:nvPicPr>
          <p:cNvPr id="51" name="Graphic 147" descr="Database with solid fill">
            <a:extLst>
              <a:ext uri="{FF2B5EF4-FFF2-40B4-BE49-F238E27FC236}">
                <a16:creationId xmlns:a16="http://schemas.microsoft.com/office/drawing/2014/main" id="{57D5040C-71E7-4713-6EEE-C0DDF4888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5581" y="4970305"/>
            <a:ext cx="732438" cy="693420"/>
          </a:xfrm>
          <a:prstGeom prst="rect">
            <a:avLst/>
          </a:prstGeom>
        </p:spPr>
      </p:pic>
      <p:sp>
        <p:nvSpPr>
          <p:cNvPr id="52" name="TextBox 1">
            <a:extLst>
              <a:ext uri="{FF2B5EF4-FFF2-40B4-BE49-F238E27FC236}">
                <a16:creationId xmlns:a16="http://schemas.microsoft.com/office/drawing/2014/main" id="{873CF79E-BAD6-C7C1-CC31-3E8FA6C557B1}"/>
              </a:ext>
            </a:extLst>
          </p:cNvPr>
          <p:cNvSpPr txBox="1"/>
          <p:nvPr/>
        </p:nvSpPr>
        <p:spPr>
          <a:xfrm>
            <a:off x="8214320" y="5611846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CEP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3972EC4C-1A20-039C-7FC3-BDAEB95EAB5B}"/>
              </a:ext>
            </a:extLst>
          </p:cNvPr>
          <p:cNvSpPr txBox="1"/>
          <p:nvPr/>
        </p:nvSpPr>
        <p:spPr>
          <a:xfrm>
            <a:off x="9878098" y="5790563"/>
            <a:ext cx="5164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</p:txBody>
      </p:sp>
      <p:grpSp>
        <p:nvGrpSpPr>
          <p:cNvPr id="57" name="Group 32">
            <a:extLst>
              <a:ext uri="{FF2B5EF4-FFF2-40B4-BE49-F238E27FC236}">
                <a16:creationId xmlns:a16="http://schemas.microsoft.com/office/drawing/2014/main" id="{3E0C418D-921A-F7A8-3DA7-4C36DBEFE3BE}"/>
              </a:ext>
            </a:extLst>
          </p:cNvPr>
          <p:cNvGrpSpPr/>
          <p:nvPr/>
        </p:nvGrpSpPr>
        <p:grpSpPr>
          <a:xfrm>
            <a:off x="9697984" y="5003327"/>
            <a:ext cx="876715" cy="950837"/>
            <a:chOff x="8486398" y="3169221"/>
            <a:chExt cx="1225253" cy="1400301"/>
          </a:xfrm>
          <a:solidFill>
            <a:schemeClr val="tx1"/>
          </a:solidFill>
        </p:grpSpPr>
        <p:pic>
          <p:nvPicPr>
            <p:cNvPr id="58" name="Graphic 147" descr="Database with solid fill">
              <a:extLst>
                <a:ext uri="{FF2B5EF4-FFF2-40B4-BE49-F238E27FC236}">
                  <a16:creationId xmlns:a16="http://schemas.microsoft.com/office/drawing/2014/main" id="{0A49FA8C-2FA2-92F4-DB87-95C010EC6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87213" y="3169221"/>
              <a:ext cx="1023619" cy="1023619"/>
            </a:xfrm>
            <a:prstGeom prst="rect">
              <a:avLst/>
            </a:prstGeom>
          </p:spPr>
        </p:pic>
        <p:sp>
          <p:nvSpPr>
            <p:cNvPr id="59" name="TextBox 1">
              <a:extLst>
                <a:ext uri="{FF2B5EF4-FFF2-40B4-BE49-F238E27FC236}">
                  <a16:creationId xmlns:a16="http://schemas.microsoft.com/office/drawing/2014/main" id="{D2EDFF62-661D-E01A-659E-96452CA66322}"/>
                </a:ext>
              </a:extLst>
            </p:cNvPr>
            <p:cNvSpPr txBox="1"/>
            <p:nvPr/>
          </p:nvSpPr>
          <p:spPr>
            <a:xfrm>
              <a:off x="8486398" y="4116257"/>
              <a:ext cx="1225253" cy="453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GOV.BR</a:t>
              </a:r>
            </a:p>
          </p:txBody>
        </p:sp>
      </p:grpSp>
      <p:sp>
        <p:nvSpPr>
          <p:cNvPr id="65" name="TextBox 17">
            <a:extLst>
              <a:ext uri="{FF2B5EF4-FFF2-40B4-BE49-F238E27FC236}">
                <a16:creationId xmlns:a16="http://schemas.microsoft.com/office/drawing/2014/main" id="{349D2B94-6394-4E2A-7063-1B74CAD5FC99}"/>
              </a:ext>
            </a:extLst>
          </p:cNvPr>
          <p:cNvSpPr txBox="1"/>
          <p:nvPr/>
        </p:nvSpPr>
        <p:spPr>
          <a:xfrm>
            <a:off x="4206483" y="2650720"/>
            <a:ext cx="133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Bolsa Família</a:t>
            </a:r>
          </a:p>
        </p:txBody>
      </p:sp>
      <p:pic>
        <p:nvPicPr>
          <p:cNvPr id="66" name="Graphic 8" descr="Database with solid fill">
            <a:extLst>
              <a:ext uri="{FF2B5EF4-FFF2-40B4-BE49-F238E27FC236}">
                <a16:creationId xmlns:a16="http://schemas.microsoft.com/office/drawing/2014/main" id="{A8FB3B9D-67E2-ADAB-6AD6-FC5BA4F1C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2913" y="1911707"/>
            <a:ext cx="825962" cy="783854"/>
          </a:xfrm>
          <a:prstGeom prst="rect">
            <a:avLst/>
          </a:prstGeom>
        </p:spPr>
      </p:pic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026BBE74-08DD-1E6D-E622-D0A922F56B16}"/>
              </a:ext>
            </a:extLst>
          </p:cNvPr>
          <p:cNvCxnSpPr>
            <a:cxnSpLocks/>
            <a:stCxn id="3" idx="0"/>
            <a:endCxn id="65" idx="2"/>
          </p:cNvCxnSpPr>
          <p:nvPr/>
        </p:nvCxnSpPr>
        <p:spPr>
          <a:xfrm flipH="1" flipV="1">
            <a:off x="4875898" y="2958497"/>
            <a:ext cx="1220102" cy="9130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17">
            <a:extLst>
              <a:ext uri="{FF2B5EF4-FFF2-40B4-BE49-F238E27FC236}">
                <a16:creationId xmlns:a16="http://schemas.microsoft.com/office/drawing/2014/main" id="{7C738178-FA5D-10B8-606C-993E7C871C5C}"/>
              </a:ext>
            </a:extLst>
          </p:cNvPr>
          <p:cNvSpPr txBox="1"/>
          <p:nvPr/>
        </p:nvSpPr>
        <p:spPr>
          <a:xfrm>
            <a:off x="7049641" y="2650718"/>
            <a:ext cx="960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Jovem</a:t>
            </a:r>
          </a:p>
        </p:txBody>
      </p:sp>
      <p:pic>
        <p:nvPicPr>
          <p:cNvPr id="74" name="Graphic 8" descr="Database with solid fill">
            <a:extLst>
              <a:ext uri="{FF2B5EF4-FFF2-40B4-BE49-F238E27FC236}">
                <a16:creationId xmlns:a16="http://schemas.microsoft.com/office/drawing/2014/main" id="{882FD178-A543-6A92-C998-3B44ECBF2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917" y="1911706"/>
            <a:ext cx="825963" cy="783853"/>
          </a:xfrm>
          <a:prstGeom prst="rect">
            <a:avLst/>
          </a:prstGeom>
        </p:spPr>
      </p:pic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D1F5E279-AD4D-36BC-E9EB-CE8E46DE9AE9}"/>
              </a:ext>
            </a:extLst>
          </p:cNvPr>
          <p:cNvCxnSpPr>
            <a:cxnSpLocks/>
            <a:stCxn id="3" idx="0"/>
            <a:endCxn id="73" idx="2"/>
          </p:cNvCxnSpPr>
          <p:nvPr/>
        </p:nvCxnSpPr>
        <p:spPr>
          <a:xfrm flipV="1">
            <a:off x="6096000" y="2958495"/>
            <a:ext cx="1433902" cy="9130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17">
            <a:extLst>
              <a:ext uri="{FF2B5EF4-FFF2-40B4-BE49-F238E27FC236}">
                <a16:creationId xmlns:a16="http://schemas.microsoft.com/office/drawing/2014/main" id="{4B8DA436-A655-D1BF-01CB-27511F89BF03}"/>
              </a:ext>
            </a:extLst>
          </p:cNvPr>
          <p:cNvSpPr txBox="1"/>
          <p:nvPr/>
        </p:nvSpPr>
        <p:spPr>
          <a:xfrm>
            <a:off x="9160069" y="264951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</a:t>
            </a:r>
            <a:r>
              <a:rPr lang="en-US" sz="1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b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Meia</a:t>
            </a:r>
            <a:endParaRPr lang="en-US" sz="14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" name="Graphic 8" descr="Database with solid fill">
            <a:extLst>
              <a:ext uri="{FF2B5EF4-FFF2-40B4-BE49-F238E27FC236}">
                <a16:creationId xmlns:a16="http://schemas.microsoft.com/office/drawing/2014/main" id="{5BD6539E-D2CD-5C6E-7070-8CACF460A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7084" y="1911518"/>
            <a:ext cx="735564" cy="782780"/>
          </a:xfrm>
          <a:prstGeom prst="rect">
            <a:avLst/>
          </a:prstGeom>
        </p:spPr>
      </p:pic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BA8DB002-CFF9-0E26-CB39-D971B9BA2D7B}"/>
              </a:ext>
            </a:extLst>
          </p:cNvPr>
          <p:cNvCxnSpPr>
            <a:cxnSpLocks/>
            <a:stCxn id="3" idx="0"/>
            <a:endCxn id="81" idx="2"/>
          </p:cNvCxnSpPr>
          <p:nvPr/>
        </p:nvCxnSpPr>
        <p:spPr>
          <a:xfrm flipV="1">
            <a:off x="6096000" y="2957296"/>
            <a:ext cx="3618869" cy="91428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D0ECEABF-39AA-8F92-6380-27AD6B8729C5}"/>
              </a:ext>
            </a:extLst>
          </p:cNvPr>
          <p:cNvSpPr/>
          <p:nvPr/>
        </p:nvSpPr>
        <p:spPr>
          <a:xfrm>
            <a:off x="0" y="3871583"/>
            <a:ext cx="12192000" cy="907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upo 20">
            <a:extLst>
              <a:ext uri="{FF2B5EF4-FFF2-40B4-BE49-F238E27FC236}">
                <a16:creationId xmlns:a16="http://schemas.microsoft.com/office/drawing/2014/main" id="{0C5C77DA-D32E-DCBD-B8D0-74EBF20BFC4D}"/>
              </a:ext>
            </a:extLst>
          </p:cNvPr>
          <p:cNvGrpSpPr/>
          <p:nvPr/>
        </p:nvGrpSpPr>
        <p:grpSpPr>
          <a:xfrm>
            <a:off x="5473658" y="4045017"/>
            <a:ext cx="1244685" cy="563685"/>
            <a:chOff x="8580438" y="346075"/>
            <a:chExt cx="4227512" cy="1914525"/>
          </a:xfrm>
          <a:solidFill>
            <a:schemeClr val="bg1"/>
          </a:solidFill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C056605-EF65-949C-4FA1-5FC1ED8FA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7425" y="1079500"/>
              <a:ext cx="901700" cy="1181100"/>
            </a:xfrm>
            <a:custGeom>
              <a:avLst/>
              <a:gdLst>
                <a:gd name="T0" fmla="*/ 119 w 240"/>
                <a:gd name="T1" fmla="*/ 164 h 314"/>
                <a:gd name="T2" fmla="*/ 167 w 240"/>
                <a:gd name="T3" fmla="*/ 109 h 314"/>
                <a:gd name="T4" fmla="*/ 119 w 240"/>
                <a:gd name="T5" fmla="*/ 57 h 314"/>
                <a:gd name="T6" fmla="*/ 77 w 240"/>
                <a:gd name="T7" fmla="*/ 111 h 314"/>
                <a:gd name="T8" fmla="*/ 119 w 240"/>
                <a:gd name="T9" fmla="*/ 164 h 314"/>
                <a:gd name="T10" fmla="*/ 240 w 240"/>
                <a:gd name="T11" fmla="*/ 196 h 314"/>
                <a:gd name="T12" fmla="*/ 109 w 240"/>
                <a:gd name="T13" fmla="*/ 314 h 314"/>
                <a:gd name="T14" fmla="*/ 26 w 240"/>
                <a:gd name="T15" fmla="*/ 300 h 314"/>
                <a:gd name="T16" fmla="*/ 30 w 240"/>
                <a:gd name="T17" fmla="*/ 241 h 314"/>
                <a:gd name="T18" fmla="*/ 103 w 240"/>
                <a:gd name="T19" fmla="*/ 259 h 314"/>
                <a:gd name="T20" fmla="*/ 170 w 240"/>
                <a:gd name="T21" fmla="*/ 196 h 314"/>
                <a:gd name="T22" fmla="*/ 170 w 240"/>
                <a:gd name="T23" fmla="*/ 185 h 314"/>
                <a:gd name="T24" fmla="*/ 169 w 240"/>
                <a:gd name="T25" fmla="*/ 185 h 314"/>
                <a:gd name="T26" fmla="*/ 96 w 240"/>
                <a:gd name="T27" fmla="*/ 222 h 314"/>
                <a:gd name="T28" fmla="*/ 0 w 240"/>
                <a:gd name="T29" fmla="*/ 113 h 314"/>
                <a:gd name="T30" fmla="*/ 97 w 240"/>
                <a:gd name="T31" fmla="*/ 0 h 314"/>
                <a:gd name="T32" fmla="*/ 171 w 240"/>
                <a:gd name="T33" fmla="*/ 44 h 314"/>
                <a:gd name="T34" fmla="*/ 172 w 240"/>
                <a:gd name="T35" fmla="*/ 44 h 314"/>
                <a:gd name="T36" fmla="*/ 172 w 240"/>
                <a:gd name="T37" fmla="*/ 5 h 314"/>
                <a:gd name="T38" fmla="*/ 240 w 240"/>
                <a:gd name="T39" fmla="*/ 5 h 314"/>
                <a:gd name="T40" fmla="*/ 240 w 240"/>
                <a:gd name="T41" fmla="*/ 19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314">
                  <a:moveTo>
                    <a:pt x="119" y="164"/>
                  </a:moveTo>
                  <a:cubicBezTo>
                    <a:pt x="146" y="164"/>
                    <a:pt x="167" y="142"/>
                    <a:pt x="167" y="109"/>
                  </a:cubicBezTo>
                  <a:cubicBezTo>
                    <a:pt x="167" y="84"/>
                    <a:pt x="153" y="57"/>
                    <a:pt x="119" y="57"/>
                  </a:cubicBezTo>
                  <a:cubicBezTo>
                    <a:pt x="92" y="57"/>
                    <a:pt x="77" y="82"/>
                    <a:pt x="77" y="111"/>
                  </a:cubicBezTo>
                  <a:cubicBezTo>
                    <a:pt x="77" y="145"/>
                    <a:pt x="97" y="164"/>
                    <a:pt x="119" y="164"/>
                  </a:cubicBezTo>
                  <a:moveTo>
                    <a:pt x="240" y="196"/>
                  </a:moveTo>
                  <a:cubicBezTo>
                    <a:pt x="240" y="285"/>
                    <a:pt x="196" y="314"/>
                    <a:pt x="109" y="314"/>
                  </a:cubicBezTo>
                  <a:cubicBezTo>
                    <a:pt x="73" y="314"/>
                    <a:pt x="44" y="306"/>
                    <a:pt x="26" y="300"/>
                  </a:cubicBezTo>
                  <a:cubicBezTo>
                    <a:pt x="30" y="241"/>
                    <a:pt x="30" y="241"/>
                    <a:pt x="30" y="241"/>
                  </a:cubicBezTo>
                  <a:cubicBezTo>
                    <a:pt x="53" y="252"/>
                    <a:pt x="72" y="259"/>
                    <a:pt x="103" y="259"/>
                  </a:cubicBezTo>
                  <a:cubicBezTo>
                    <a:pt x="147" y="259"/>
                    <a:pt x="170" y="239"/>
                    <a:pt x="170" y="19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69" y="185"/>
                    <a:pt x="169" y="185"/>
                    <a:pt x="169" y="185"/>
                  </a:cubicBezTo>
                  <a:cubicBezTo>
                    <a:pt x="151" y="210"/>
                    <a:pt x="126" y="222"/>
                    <a:pt x="96" y="222"/>
                  </a:cubicBezTo>
                  <a:cubicBezTo>
                    <a:pt x="37" y="222"/>
                    <a:pt x="0" y="177"/>
                    <a:pt x="0" y="113"/>
                  </a:cubicBezTo>
                  <a:cubicBezTo>
                    <a:pt x="0" y="48"/>
                    <a:pt x="30" y="0"/>
                    <a:pt x="97" y="0"/>
                  </a:cubicBezTo>
                  <a:cubicBezTo>
                    <a:pt x="129" y="0"/>
                    <a:pt x="155" y="17"/>
                    <a:pt x="171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240" y="5"/>
                    <a:pt x="240" y="5"/>
                    <a:pt x="240" y="5"/>
                  </a:cubicBezTo>
                  <a:lnTo>
                    <a:pt x="24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9759B921-36BE-57BD-0AF1-2874AA159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913" y="1101725"/>
              <a:ext cx="901700" cy="808038"/>
            </a:xfrm>
            <a:custGeom>
              <a:avLst/>
              <a:gdLst>
                <a:gd name="T0" fmla="*/ 184 w 568"/>
                <a:gd name="T1" fmla="*/ 509 h 509"/>
                <a:gd name="T2" fmla="*/ 383 w 568"/>
                <a:gd name="T3" fmla="*/ 509 h 509"/>
                <a:gd name="T4" fmla="*/ 568 w 568"/>
                <a:gd name="T5" fmla="*/ 0 h 509"/>
                <a:gd name="T6" fmla="*/ 395 w 568"/>
                <a:gd name="T7" fmla="*/ 0 h 509"/>
                <a:gd name="T8" fmla="*/ 291 w 568"/>
                <a:gd name="T9" fmla="*/ 363 h 509"/>
                <a:gd name="T10" fmla="*/ 289 w 568"/>
                <a:gd name="T11" fmla="*/ 363 h 509"/>
                <a:gd name="T12" fmla="*/ 184 w 568"/>
                <a:gd name="T13" fmla="*/ 0 h 509"/>
                <a:gd name="T14" fmla="*/ 0 w 568"/>
                <a:gd name="T15" fmla="*/ 0 h 509"/>
                <a:gd name="T16" fmla="*/ 184 w 568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509">
                  <a:moveTo>
                    <a:pt x="184" y="509"/>
                  </a:moveTo>
                  <a:lnTo>
                    <a:pt x="383" y="509"/>
                  </a:lnTo>
                  <a:lnTo>
                    <a:pt x="568" y="0"/>
                  </a:lnTo>
                  <a:lnTo>
                    <a:pt x="395" y="0"/>
                  </a:lnTo>
                  <a:lnTo>
                    <a:pt x="291" y="363"/>
                  </a:lnTo>
                  <a:lnTo>
                    <a:pt x="289" y="363"/>
                  </a:lnTo>
                  <a:lnTo>
                    <a:pt x="184" y="0"/>
                  </a:lnTo>
                  <a:lnTo>
                    <a:pt x="0" y="0"/>
                  </a:lnTo>
                  <a:lnTo>
                    <a:pt x="184" y="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12DA850-4B74-4ED0-052C-C60BA6953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3888" y="1082675"/>
              <a:ext cx="939800" cy="846138"/>
            </a:xfrm>
            <a:custGeom>
              <a:avLst/>
              <a:gdLst>
                <a:gd name="T0" fmla="*/ 173 w 250"/>
                <a:gd name="T1" fmla="*/ 113 h 225"/>
                <a:gd name="T2" fmla="*/ 125 w 250"/>
                <a:gd name="T3" fmla="*/ 52 h 225"/>
                <a:gd name="T4" fmla="*/ 77 w 250"/>
                <a:gd name="T5" fmla="*/ 113 h 225"/>
                <a:gd name="T6" fmla="*/ 125 w 250"/>
                <a:gd name="T7" fmla="*/ 173 h 225"/>
                <a:gd name="T8" fmla="*/ 173 w 250"/>
                <a:gd name="T9" fmla="*/ 113 h 225"/>
                <a:gd name="T10" fmla="*/ 0 w 250"/>
                <a:gd name="T11" fmla="*/ 113 h 225"/>
                <a:gd name="T12" fmla="*/ 125 w 250"/>
                <a:gd name="T13" fmla="*/ 0 h 225"/>
                <a:gd name="T14" fmla="*/ 250 w 250"/>
                <a:gd name="T15" fmla="*/ 113 h 225"/>
                <a:gd name="T16" fmla="*/ 125 w 250"/>
                <a:gd name="T17" fmla="*/ 225 h 225"/>
                <a:gd name="T18" fmla="*/ 0 w 250"/>
                <a:gd name="T1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25">
                  <a:moveTo>
                    <a:pt x="173" y="113"/>
                  </a:moveTo>
                  <a:cubicBezTo>
                    <a:pt x="173" y="81"/>
                    <a:pt x="159" y="52"/>
                    <a:pt x="125" y="52"/>
                  </a:cubicBezTo>
                  <a:cubicBezTo>
                    <a:pt x="91" y="52"/>
                    <a:pt x="77" y="81"/>
                    <a:pt x="77" y="113"/>
                  </a:cubicBezTo>
                  <a:cubicBezTo>
                    <a:pt x="77" y="145"/>
                    <a:pt x="91" y="173"/>
                    <a:pt x="125" y="173"/>
                  </a:cubicBezTo>
                  <a:cubicBezTo>
                    <a:pt x="159" y="173"/>
                    <a:pt x="173" y="145"/>
                    <a:pt x="173" y="113"/>
                  </a:cubicBezTo>
                  <a:moveTo>
                    <a:pt x="0" y="113"/>
                  </a:moveTo>
                  <a:cubicBezTo>
                    <a:pt x="0" y="41"/>
                    <a:pt x="54" y="0"/>
                    <a:pt x="125" y="0"/>
                  </a:cubicBezTo>
                  <a:cubicBezTo>
                    <a:pt x="196" y="0"/>
                    <a:pt x="250" y="41"/>
                    <a:pt x="250" y="113"/>
                  </a:cubicBezTo>
                  <a:cubicBezTo>
                    <a:pt x="250" y="184"/>
                    <a:pt x="196" y="225"/>
                    <a:pt x="125" y="225"/>
                  </a:cubicBezTo>
                  <a:cubicBezTo>
                    <a:pt x="54" y="225"/>
                    <a:pt x="0" y="184"/>
                    <a:pt x="0" y="1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Oval 14">
              <a:extLst>
                <a:ext uri="{FF2B5EF4-FFF2-40B4-BE49-F238E27FC236}">
                  <a16:creationId xmlns:a16="http://schemas.microsoft.com/office/drawing/2014/main" id="{1CC74524-FF34-8EE7-27E6-1E2AC421F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7250" y="1665288"/>
              <a:ext cx="263525" cy="263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7AB9568D-4A32-F416-905F-5344E888A9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07763" y="744538"/>
              <a:ext cx="909637" cy="1184275"/>
            </a:xfrm>
            <a:custGeom>
              <a:avLst/>
              <a:gdLst>
                <a:gd name="T0" fmla="*/ 120 w 242"/>
                <a:gd name="T1" fmla="*/ 147 h 315"/>
                <a:gd name="T2" fmla="*/ 75 w 242"/>
                <a:gd name="T3" fmla="*/ 203 h 315"/>
                <a:gd name="T4" fmla="*/ 120 w 242"/>
                <a:gd name="T5" fmla="*/ 258 h 315"/>
                <a:gd name="T6" fmla="*/ 165 w 242"/>
                <a:gd name="T7" fmla="*/ 200 h 315"/>
                <a:gd name="T8" fmla="*/ 120 w 242"/>
                <a:gd name="T9" fmla="*/ 147 h 315"/>
                <a:gd name="T10" fmla="*/ 0 w 242"/>
                <a:gd name="T11" fmla="*/ 0 h 315"/>
                <a:gd name="T12" fmla="*/ 75 w 242"/>
                <a:gd name="T13" fmla="*/ 0 h 315"/>
                <a:gd name="T14" fmla="*/ 75 w 242"/>
                <a:gd name="T15" fmla="*/ 123 h 315"/>
                <a:gd name="T16" fmla="*/ 76 w 242"/>
                <a:gd name="T17" fmla="*/ 123 h 315"/>
                <a:gd name="T18" fmla="*/ 150 w 242"/>
                <a:gd name="T19" fmla="*/ 90 h 315"/>
                <a:gd name="T20" fmla="*/ 242 w 242"/>
                <a:gd name="T21" fmla="*/ 199 h 315"/>
                <a:gd name="T22" fmla="*/ 144 w 242"/>
                <a:gd name="T23" fmla="*/ 315 h 315"/>
                <a:gd name="T24" fmla="*/ 70 w 242"/>
                <a:gd name="T25" fmla="*/ 272 h 315"/>
                <a:gd name="T26" fmla="*/ 69 w 242"/>
                <a:gd name="T27" fmla="*/ 272 h 315"/>
                <a:gd name="T28" fmla="*/ 69 w 242"/>
                <a:gd name="T29" fmla="*/ 310 h 315"/>
                <a:gd name="T30" fmla="*/ 0 w 242"/>
                <a:gd name="T31" fmla="*/ 310 h 315"/>
                <a:gd name="T32" fmla="*/ 0 w 242"/>
                <a:gd name="T3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315">
                  <a:moveTo>
                    <a:pt x="120" y="147"/>
                  </a:moveTo>
                  <a:cubicBezTo>
                    <a:pt x="93" y="147"/>
                    <a:pt x="75" y="171"/>
                    <a:pt x="75" y="203"/>
                  </a:cubicBezTo>
                  <a:cubicBezTo>
                    <a:pt x="75" y="235"/>
                    <a:pt x="95" y="258"/>
                    <a:pt x="120" y="258"/>
                  </a:cubicBezTo>
                  <a:cubicBezTo>
                    <a:pt x="148" y="258"/>
                    <a:pt x="165" y="235"/>
                    <a:pt x="165" y="200"/>
                  </a:cubicBezTo>
                  <a:cubicBezTo>
                    <a:pt x="165" y="172"/>
                    <a:pt x="149" y="147"/>
                    <a:pt x="120" y="147"/>
                  </a:cubicBezTo>
                  <a:moveTo>
                    <a:pt x="0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95" y="99"/>
                    <a:pt x="120" y="90"/>
                    <a:pt x="150" y="90"/>
                  </a:cubicBezTo>
                  <a:cubicBezTo>
                    <a:pt x="209" y="90"/>
                    <a:pt x="242" y="147"/>
                    <a:pt x="242" y="199"/>
                  </a:cubicBezTo>
                  <a:cubicBezTo>
                    <a:pt x="242" y="262"/>
                    <a:pt x="208" y="315"/>
                    <a:pt x="144" y="315"/>
                  </a:cubicBezTo>
                  <a:cubicBezTo>
                    <a:pt x="109" y="315"/>
                    <a:pt x="79" y="296"/>
                    <a:pt x="70" y="272"/>
                  </a:cubicBezTo>
                  <a:cubicBezTo>
                    <a:pt x="69" y="272"/>
                    <a:pt x="69" y="272"/>
                    <a:pt x="69" y="272"/>
                  </a:cubicBezTo>
                  <a:cubicBezTo>
                    <a:pt x="69" y="310"/>
                    <a:pt x="69" y="310"/>
                    <a:pt x="69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A167B807-B546-F46A-CB2D-CFB20BE29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7400" y="1082675"/>
              <a:ext cx="590550" cy="827088"/>
            </a:xfrm>
            <a:custGeom>
              <a:avLst/>
              <a:gdLst>
                <a:gd name="T0" fmla="*/ 154 w 157"/>
                <a:gd name="T1" fmla="*/ 65 h 220"/>
                <a:gd name="T2" fmla="*/ 128 w 157"/>
                <a:gd name="T3" fmla="*/ 62 h 220"/>
                <a:gd name="T4" fmla="*/ 74 w 157"/>
                <a:gd name="T5" fmla="*/ 129 h 220"/>
                <a:gd name="T6" fmla="*/ 74 w 157"/>
                <a:gd name="T7" fmla="*/ 220 h 220"/>
                <a:gd name="T8" fmla="*/ 0 w 157"/>
                <a:gd name="T9" fmla="*/ 220 h 220"/>
                <a:gd name="T10" fmla="*/ 0 w 157"/>
                <a:gd name="T11" fmla="*/ 5 h 220"/>
                <a:gd name="T12" fmla="*/ 68 w 157"/>
                <a:gd name="T13" fmla="*/ 5 h 220"/>
                <a:gd name="T14" fmla="*/ 68 w 157"/>
                <a:gd name="T15" fmla="*/ 45 h 220"/>
                <a:gd name="T16" fmla="*/ 69 w 157"/>
                <a:gd name="T17" fmla="*/ 45 h 220"/>
                <a:gd name="T18" fmla="*/ 132 w 157"/>
                <a:gd name="T19" fmla="*/ 0 h 220"/>
                <a:gd name="T20" fmla="*/ 157 w 157"/>
                <a:gd name="T21" fmla="*/ 3 h 220"/>
                <a:gd name="T22" fmla="*/ 154 w 157"/>
                <a:gd name="T23" fmla="*/ 6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220">
                  <a:moveTo>
                    <a:pt x="154" y="65"/>
                  </a:moveTo>
                  <a:cubicBezTo>
                    <a:pt x="145" y="62"/>
                    <a:pt x="137" y="62"/>
                    <a:pt x="128" y="62"/>
                  </a:cubicBezTo>
                  <a:cubicBezTo>
                    <a:pt x="94" y="62"/>
                    <a:pt x="74" y="87"/>
                    <a:pt x="74" y="129"/>
                  </a:cubicBezTo>
                  <a:cubicBezTo>
                    <a:pt x="74" y="220"/>
                    <a:pt x="74" y="220"/>
                    <a:pt x="74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81" y="17"/>
                    <a:pt x="100" y="0"/>
                    <a:pt x="132" y="0"/>
                  </a:cubicBezTo>
                  <a:cubicBezTo>
                    <a:pt x="141" y="0"/>
                    <a:pt x="150" y="1"/>
                    <a:pt x="157" y="3"/>
                  </a:cubicBezTo>
                  <a:lnTo>
                    <a:pt x="154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DE0B260B-ED41-9DD2-94F4-D56B5AEC9B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788" y="346075"/>
              <a:ext cx="2274887" cy="557213"/>
            </a:xfrm>
            <a:custGeom>
              <a:avLst/>
              <a:gdLst>
                <a:gd name="T0" fmla="*/ 1 w 605"/>
                <a:gd name="T1" fmla="*/ 80 h 148"/>
                <a:gd name="T2" fmla="*/ 103 w 605"/>
                <a:gd name="T3" fmla="*/ 40 h 148"/>
                <a:gd name="T4" fmla="*/ 120 w 605"/>
                <a:gd name="T5" fmla="*/ 27 h 148"/>
                <a:gd name="T6" fmla="*/ 159 w 605"/>
                <a:gd name="T7" fmla="*/ 40 h 148"/>
                <a:gd name="T8" fmla="*/ 229 w 605"/>
                <a:gd name="T9" fmla="*/ 62 h 148"/>
                <a:gd name="T10" fmla="*/ 334 w 605"/>
                <a:gd name="T11" fmla="*/ 62 h 148"/>
                <a:gd name="T12" fmla="*/ 426 w 605"/>
                <a:gd name="T13" fmla="*/ 36 h 148"/>
                <a:gd name="T14" fmla="*/ 439 w 605"/>
                <a:gd name="T15" fmla="*/ 27 h 148"/>
                <a:gd name="T16" fmla="*/ 478 w 605"/>
                <a:gd name="T17" fmla="*/ 0 h 148"/>
                <a:gd name="T18" fmla="*/ 504 w 605"/>
                <a:gd name="T19" fmla="*/ 27 h 148"/>
                <a:gd name="T20" fmla="*/ 478 w 605"/>
                <a:gd name="T21" fmla="*/ 58 h 148"/>
                <a:gd name="T22" fmla="*/ 480 w 605"/>
                <a:gd name="T23" fmla="*/ 101 h 148"/>
                <a:gd name="T24" fmla="*/ 497 w 605"/>
                <a:gd name="T25" fmla="*/ 100 h 148"/>
                <a:gd name="T26" fmla="*/ 551 w 605"/>
                <a:gd name="T27" fmla="*/ 72 h 148"/>
                <a:gd name="T28" fmla="*/ 542 w 605"/>
                <a:gd name="T29" fmla="*/ 55 h 148"/>
                <a:gd name="T30" fmla="*/ 506 w 605"/>
                <a:gd name="T31" fmla="*/ 34 h 148"/>
                <a:gd name="T32" fmla="*/ 587 w 605"/>
                <a:gd name="T33" fmla="*/ 35 h 148"/>
                <a:gd name="T34" fmla="*/ 604 w 605"/>
                <a:gd name="T35" fmla="*/ 131 h 148"/>
                <a:gd name="T36" fmla="*/ 566 w 605"/>
                <a:gd name="T37" fmla="*/ 137 h 148"/>
                <a:gd name="T38" fmla="*/ 506 w 605"/>
                <a:gd name="T39" fmla="*/ 130 h 148"/>
                <a:gd name="T40" fmla="*/ 463 w 605"/>
                <a:gd name="T41" fmla="*/ 138 h 148"/>
                <a:gd name="T42" fmla="*/ 439 w 605"/>
                <a:gd name="T43" fmla="*/ 60 h 148"/>
                <a:gd name="T44" fmla="*/ 376 w 605"/>
                <a:gd name="T45" fmla="*/ 63 h 148"/>
                <a:gd name="T46" fmla="*/ 412 w 605"/>
                <a:gd name="T47" fmla="*/ 96 h 148"/>
                <a:gd name="T48" fmla="*/ 407 w 605"/>
                <a:gd name="T49" fmla="*/ 138 h 148"/>
                <a:gd name="T50" fmla="*/ 333 w 605"/>
                <a:gd name="T51" fmla="*/ 97 h 148"/>
                <a:gd name="T52" fmla="*/ 264 w 605"/>
                <a:gd name="T53" fmla="*/ 93 h 148"/>
                <a:gd name="T54" fmla="*/ 333 w 605"/>
                <a:gd name="T55" fmla="*/ 117 h 148"/>
                <a:gd name="T56" fmla="*/ 230 w 605"/>
                <a:gd name="T57" fmla="*/ 104 h 148"/>
                <a:gd name="T58" fmla="*/ 191 w 605"/>
                <a:gd name="T59" fmla="*/ 137 h 148"/>
                <a:gd name="T60" fmla="*/ 190 w 605"/>
                <a:gd name="T61" fmla="*/ 72 h 148"/>
                <a:gd name="T62" fmla="*/ 159 w 605"/>
                <a:gd name="T63" fmla="*/ 76 h 148"/>
                <a:gd name="T64" fmla="*/ 159 w 605"/>
                <a:gd name="T65" fmla="*/ 137 h 148"/>
                <a:gd name="T66" fmla="*/ 121 w 605"/>
                <a:gd name="T67" fmla="*/ 100 h 148"/>
                <a:gd name="T68" fmla="*/ 12 w 605"/>
                <a:gd name="T69" fmla="*/ 117 h 148"/>
                <a:gd name="T70" fmla="*/ 9 w 605"/>
                <a:gd name="T71" fmla="*/ 113 h 148"/>
                <a:gd name="T72" fmla="*/ 61 w 605"/>
                <a:gd name="T73" fmla="*/ 57 h 148"/>
                <a:gd name="T74" fmla="*/ 62 w 605"/>
                <a:gd name="T75" fmla="*/ 107 h 148"/>
                <a:gd name="T76" fmla="*/ 552 w 605"/>
                <a:gd name="T77" fmla="*/ 89 h 148"/>
                <a:gd name="T78" fmla="*/ 535 w 605"/>
                <a:gd name="T79" fmla="*/ 108 h 148"/>
                <a:gd name="T80" fmla="*/ 565 w 605"/>
                <a:gd name="T81" fmla="*/ 106 h 148"/>
                <a:gd name="T82" fmla="*/ 552 w 605"/>
                <a:gd name="T83" fmla="*/ 89 h 148"/>
                <a:gd name="T84" fmla="*/ 280 w 605"/>
                <a:gd name="T85" fmla="*/ 53 h 148"/>
                <a:gd name="T86" fmla="*/ 301 w 605"/>
                <a:gd name="T87" fmla="*/ 7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5" h="148">
                  <a:moveTo>
                    <a:pt x="9" y="113"/>
                  </a:moveTo>
                  <a:cubicBezTo>
                    <a:pt x="4" y="103"/>
                    <a:pt x="0" y="92"/>
                    <a:pt x="1" y="80"/>
                  </a:cubicBezTo>
                  <a:cubicBezTo>
                    <a:pt x="1" y="53"/>
                    <a:pt x="26" y="27"/>
                    <a:pt x="53" y="25"/>
                  </a:cubicBezTo>
                  <a:cubicBezTo>
                    <a:pt x="71" y="24"/>
                    <a:pt x="89" y="26"/>
                    <a:pt x="103" y="40"/>
                  </a:cubicBezTo>
                  <a:cubicBezTo>
                    <a:pt x="110" y="46"/>
                    <a:pt x="115" y="55"/>
                    <a:pt x="120" y="62"/>
                  </a:cubicBezTo>
                  <a:cubicBezTo>
                    <a:pt x="120" y="52"/>
                    <a:pt x="120" y="40"/>
                    <a:pt x="120" y="27"/>
                  </a:cubicBezTo>
                  <a:cubicBezTo>
                    <a:pt x="133" y="27"/>
                    <a:pt x="146" y="27"/>
                    <a:pt x="159" y="27"/>
                  </a:cubicBezTo>
                  <a:cubicBezTo>
                    <a:pt x="159" y="32"/>
                    <a:pt x="159" y="36"/>
                    <a:pt x="159" y="40"/>
                  </a:cubicBezTo>
                  <a:cubicBezTo>
                    <a:pt x="171" y="28"/>
                    <a:pt x="185" y="23"/>
                    <a:pt x="202" y="26"/>
                  </a:cubicBezTo>
                  <a:cubicBezTo>
                    <a:pt x="220" y="30"/>
                    <a:pt x="227" y="43"/>
                    <a:pt x="229" y="62"/>
                  </a:cubicBezTo>
                  <a:cubicBezTo>
                    <a:pt x="242" y="32"/>
                    <a:pt x="264" y="22"/>
                    <a:pt x="293" y="26"/>
                  </a:cubicBezTo>
                  <a:cubicBezTo>
                    <a:pt x="314" y="29"/>
                    <a:pt x="327" y="41"/>
                    <a:pt x="334" y="62"/>
                  </a:cubicBezTo>
                  <a:cubicBezTo>
                    <a:pt x="343" y="44"/>
                    <a:pt x="355" y="32"/>
                    <a:pt x="374" y="27"/>
                  </a:cubicBezTo>
                  <a:cubicBezTo>
                    <a:pt x="392" y="23"/>
                    <a:pt x="410" y="25"/>
                    <a:pt x="426" y="36"/>
                  </a:cubicBezTo>
                  <a:cubicBezTo>
                    <a:pt x="426" y="33"/>
                    <a:pt x="427" y="31"/>
                    <a:pt x="427" y="28"/>
                  </a:cubicBezTo>
                  <a:cubicBezTo>
                    <a:pt x="431" y="27"/>
                    <a:pt x="435" y="27"/>
                    <a:pt x="439" y="27"/>
                  </a:cubicBezTo>
                  <a:cubicBezTo>
                    <a:pt x="439" y="18"/>
                    <a:pt x="439" y="9"/>
                    <a:pt x="439" y="0"/>
                  </a:cubicBezTo>
                  <a:cubicBezTo>
                    <a:pt x="452" y="0"/>
                    <a:pt x="465" y="0"/>
                    <a:pt x="478" y="0"/>
                  </a:cubicBezTo>
                  <a:cubicBezTo>
                    <a:pt x="478" y="8"/>
                    <a:pt x="478" y="17"/>
                    <a:pt x="478" y="27"/>
                  </a:cubicBezTo>
                  <a:cubicBezTo>
                    <a:pt x="487" y="27"/>
                    <a:pt x="495" y="27"/>
                    <a:pt x="504" y="27"/>
                  </a:cubicBezTo>
                  <a:cubicBezTo>
                    <a:pt x="504" y="38"/>
                    <a:pt x="504" y="48"/>
                    <a:pt x="504" y="58"/>
                  </a:cubicBezTo>
                  <a:cubicBezTo>
                    <a:pt x="495" y="58"/>
                    <a:pt x="487" y="58"/>
                    <a:pt x="478" y="58"/>
                  </a:cubicBezTo>
                  <a:cubicBezTo>
                    <a:pt x="478" y="68"/>
                    <a:pt x="478" y="78"/>
                    <a:pt x="478" y="87"/>
                  </a:cubicBezTo>
                  <a:cubicBezTo>
                    <a:pt x="478" y="92"/>
                    <a:pt x="478" y="97"/>
                    <a:pt x="480" y="101"/>
                  </a:cubicBezTo>
                  <a:cubicBezTo>
                    <a:pt x="481" y="107"/>
                    <a:pt x="486" y="107"/>
                    <a:pt x="491" y="107"/>
                  </a:cubicBezTo>
                  <a:cubicBezTo>
                    <a:pt x="496" y="107"/>
                    <a:pt x="497" y="104"/>
                    <a:pt x="497" y="100"/>
                  </a:cubicBezTo>
                  <a:cubicBezTo>
                    <a:pt x="500" y="80"/>
                    <a:pt x="516" y="72"/>
                    <a:pt x="536" y="71"/>
                  </a:cubicBezTo>
                  <a:cubicBezTo>
                    <a:pt x="541" y="70"/>
                    <a:pt x="546" y="71"/>
                    <a:pt x="551" y="72"/>
                  </a:cubicBezTo>
                  <a:cubicBezTo>
                    <a:pt x="556" y="72"/>
                    <a:pt x="561" y="73"/>
                    <a:pt x="566" y="74"/>
                  </a:cubicBezTo>
                  <a:cubicBezTo>
                    <a:pt x="569" y="59"/>
                    <a:pt x="554" y="54"/>
                    <a:pt x="542" y="55"/>
                  </a:cubicBezTo>
                  <a:cubicBezTo>
                    <a:pt x="533" y="56"/>
                    <a:pt x="524" y="58"/>
                    <a:pt x="514" y="60"/>
                  </a:cubicBezTo>
                  <a:cubicBezTo>
                    <a:pt x="512" y="52"/>
                    <a:pt x="509" y="43"/>
                    <a:pt x="506" y="34"/>
                  </a:cubicBezTo>
                  <a:cubicBezTo>
                    <a:pt x="524" y="27"/>
                    <a:pt x="542" y="24"/>
                    <a:pt x="561" y="26"/>
                  </a:cubicBezTo>
                  <a:cubicBezTo>
                    <a:pt x="570" y="28"/>
                    <a:pt x="579" y="31"/>
                    <a:pt x="587" y="35"/>
                  </a:cubicBezTo>
                  <a:cubicBezTo>
                    <a:pt x="599" y="41"/>
                    <a:pt x="604" y="54"/>
                    <a:pt x="604" y="66"/>
                  </a:cubicBezTo>
                  <a:cubicBezTo>
                    <a:pt x="605" y="88"/>
                    <a:pt x="604" y="110"/>
                    <a:pt x="604" y="131"/>
                  </a:cubicBezTo>
                  <a:cubicBezTo>
                    <a:pt x="604" y="133"/>
                    <a:pt x="604" y="135"/>
                    <a:pt x="604" y="137"/>
                  </a:cubicBezTo>
                  <a:cubicBezTo>
                    <a:pt x="592" y="137"/>
                    <a:pt x="579" y="137"/>
                    <a:pt x="566" y="137"/>
                  </a:cubicBezTo>
                  <a:cubicBezTo>
                    <a:pt x="566" y="134"/>
                    <a:pt x="566" y="131"/>
                    <a:pt x="566" y="127"/>
                  </a:cubicBezTo>
                  <a:cubicBezTo>
                    <a:pt x="545" y="144"/>
                    <a:pt x="522" y="143"/>
                    <a:pt x="506" y="130"/>
                  </a:cubicBezTo>
                  <a:cubicBezTo>
                    <a:pt x="502" y="132"/>
                    <a:pt x="500" y="135"/>
                    <a:pt x="497" y="136"/>
                  </a:cubicBezTo>
                  <a:cubicBezTo>
                    <a:pt x="486" y="140"/>
                    <a:pt x="475" y="141"/>
                    <a:pt x="463" y="138"/>
                  </a:cubicBezTo>
                  <a:cubicBezTo>
                    <a:pt x="448" y="135"/>
                    <a:pt x="440" y="122"/>
                    <a:pt x="440" y="103"/>
                  </a:cubicBezTo>
                  <a:cubicBezTo>
                    <a:pt x="439" y="88"/>
                    <a:pt x="439" y="74"/>
                    <a:pt x="439" y="60"/>
                  </a:cubicBezTo>
                  <a:cubicBezTo>
                    <a:pt x="427" y="55"/>
                    <a:pt x="419" y="63"/>
                    <a:pt x="411" y="69"/>
                  </a:cubicBezTo>
                  <a:cubicBezTo>
                    <a:pt x="399" y="56"/>
                    <a:pt x="386" y="54"/>
                    <a:pt x="376" y="63"/>
                  </a:cubicBezTo>
                  <a:cubicBezTo>
                    <a:pt x="367" y="72"/>
                    <a:pt x="366" y="91"/>
                    <a:pt x="375" y="101"/>
                  </a:cubicBezTo>
                  <a:cubicBezTo>
                    <a:pt x="385" y="111"/>
                    <a:pt x="397" y="110"/>
                    <a:pt x="412" y="96"/>
                  </a:cubicBezTo>
                  <a:cubicBezTo>
                    <a:pt x="420" y="102"/>
                    <a:pt x="429" y="108"/>
                    <a:pt x="438" y="115"/>
                  </a:cubicBezTo>
                  <a:cubicBezTo>
                    <a:pt x="430" y="126"/>
                    <a:pt x="420" y="134"/>
                    <a:pt x="407" y="138"/>
                  </a:cubicBezTo>
                  <a:cubicBezTo>
                    <a:pt x="380" y="145"/>
                    <a:pt x="353" y="135"/>
                    <a:pt x="339" y="112"/>
                  </a:cubicBezTo>
                  <a:cubicBezTo>
                    <a:pt x="336" y="107"/>
                    <a:pt x="335" y="102"/>
                    <a:pt x="333" y="97"/>
                  </a:cubicBezTo>
                  <a:cubicBezTo>
                    <a:pt x="332" y="96"/>
                    <a:pt x="330" y="93"/>
                    <a:pt x="329" y="93"/>
                  </a:cubicBezTo>
                  <a:cubicBezTo>
                    <a:pt x="307" y="93"/>
                    <a:pt x="286" y="93"/>
                    <a:pt x="264" y="93"/>
                  </a:cubicBezTo>
                  <a:cubicBezTo>
                    <a:pt x="269" y="113"/>
                    <a:pt x="288" y="116"/>
                    <a:pt x="312" y="100"/>
                  </a:cubicBezTo>
                  <a:cubicBezTo>
                    <a:pt x="319" y="106"/>
                    <a:pt x="326" y="111"/>
                    <a:pt x="333" y="117"/>
                  </a:cubicBezTo>
                  <a:cubicBezTo>
                    <a:pt x="319" y="135"/>
                    <a:pt x="301" y="141"/>
                    <a:pt x="280" y="140"/>
                  </a:cubicBezTo>
                  <a:cubicBezTo>
                    <a:pt x="257" y="138"/>
                    <a:pt x="240" y="127"/>
                    <a:pt x="230" y="104"/>
                  </a:cubicBezTo>
                  <a:cubicBezTo>
                    <a:pt x="230" y="116"/>
                    <a:pt x="230" y="126"/>
                    <a:pt x="230" y="137"/>
                  </a:cubicBezTo>
                  <a:cubicBezTo>
                    <a:pt x="217" y="137"/>
                    <a:pt x="204" y="137"/>
                    <a:pt x="191" y="137"/>
                  </a:cubicBezTo>
                  <a:cubicBezTo>
                    <a:pt x="191" y="124"/>
                    <a:pt x="191" y="111"/>
                    <a:pt x="191" y="98"/>
                  </a:cubicBezTo>
                  <a:cubicBezTo>
                    <a:pt x="191" y="89"/>
                    <a:pt x="191" y="80"/>
                    <a:pt x="190" y="72"/>
                  </a:cubicBezTo>
                  <a:cubicBezTo>
                    <a:pt x="188" y="63"/>
                    <a:pt x="182" y="58"/>
                    <a:pt x="174" y="59"/>
                  </a:cubicBezTo>
                  <a:cubicBezTo>
                    <a:pt x="165" y="60"/>
                    <a:pt x="159" y="66"/>
                    <a:pt x="159" y="76"/>
                  </a:cubicBezTo>
                  <a:cubicBezTo>
                    <a:pt x="159" y="94"/>
                    <a:pt x="159" y="113"/>
                    <a:pt x="159" y="131"/>
                  </a:cubicBezTo>
                  <a:cubicBezTo>
                    <a:pt x="159" y="133"/>
                    <a:pt x="159" y="135"/>
                    <a:pt x="159" y="137"/>
                  </a:cubicBezTo>
                  <a:cubicBezTo>
                    <a:pt x="146" y="137"/>
                    <a:pt x="134" y="137"/>
                    <a:pt x="121" y="137"/>
                  </a:cubicBezTo>
                  <a:cubicBezTo>
                    <a:pt x="121" y="125"/>
                    <a:pt x="121" y="113"/>
                    <a:pt x="121" y="100"/>
                  </a:cubicBezTo>
                  <a:cubicBezTo>
                    <a:pt x="116" y="107"/>
                    <a:pt x="113" y="113"/>
                    <a:pt x="109" y="119"/>
                  </a:cubicBezTo>
                  <a:cubicBezTo>
                    <a:pt x="82" y="148"/>
                    <a:pt x="38" y="147"/>
                    <a:pt x="12" y="117"/>
                  </a:cubicBezTo>
                  <a:cubicBezTo>
                    <a:pt x="11" y="116"/>
                    <a:pt x="11" y="115"/>
                    <a:pt x="10" y="114"/>
                  </a:cubicBezTo>
                  <a:cubicBezTo>
                    <a:pt x="10" y="114"/>
                    <a:pt x="9" y="114"/>
                    <a:pt x="9" y="113"/>
                  </a:cubicBezTo>
                  <a:close/>
                  <a:moveTo>
                    <a:pt x="85" y="83"/>
                  </a:moveTo>
                  <a:cubicBezTo>
                    <a:pt x="85" y="69"/>
                    <a:pt x="75" y="58"/>
                    <a:pt x="61" y="57"/>
                  </a:cubicBezTo>
                  <a:cubicBezTo>
                    <a:pt x="49" y="57"/>
                    <a:pt x="38" y="68"/>
                    <a:pt x="38" y="82"/>
                  </a:cubicBezTo>
                  <a:cubicBezTo>
                    <a:pt x="38" y="96"/>
                    <a:pt x="49" y="107"/>
                    <a:pt x="62" y="107"/>
                  </a:cubicBezTo>
                  <a:cubicBezTo>
                    <a:pt x="75" y="107"/>
                    <a:pt x="85" y="97"/>
                    <a:pt x="85" y="83"/>
                  </a:cubicBezTo>
                  <a:close/>
                  <a:moveTo>
                    <a:pt x="552" y="89"/>
                  </a:moveTo>
                  <a:cubicBezTo>
                    <a:pt x="549" y="90"/>
                    <a:pt x="546" y="90"/>
                    <a:pt x="543" y="91"/>
                  </a:cubicBezTo>
                  <a:cubicBezTo>
                    <a:pt x="535" y="94"/>
                    <a:pt x="532" y="101"/>
                    <a:pt x="535" y="108"/>
                  </a:cubicBezTo>
                  <a:cubicBezTo>
                    <a:pt x="537" y="114"/>
                    <a:pt x="543" y="116"/>
                    <a:pt x="548" y="116"/>
                  </a:cubicBezTo>
                  <a:cubicBezTo>
                    <a:pt x="555" y="116"/>
                    <a:pt x="561" y="113"/>
                    <a:pt x="565" y="106"/>
                  </a:cubicBezTo>
                  <a:cubicBezTo>
                    <a:pt x="570" y="97"/>
                    <a:pt x="568" y="92"/>
                    <a:pt x="558" y="90"/>
                  </a:cubicBezTo>
                  <a:cubicBezTo>
                    <a:pt x="556" y="89"/>
                    <a:pt x="554" y="89"/>
                    <a:pt x="552" y="89"/>
                  </a:cubicBezTo>
                  <a:close/>
                  <a:moveTo>
                    <a:pt x="301" y="73"/>
                  </a:moveTo>
                  <a:cubicBezTo>
                    <a:pt x="299" y="59"/>
                    <a:pt x="292" y="53"/>
                    <a:pt x="280" y="53"/>
                  </a:cubicBezTo>
                  <a:cubicBezTo>
                    <a:pt x="271" y="54"/>
                    <a:pt x="264" y="63"/>
                    <a:pt x="264" y="73"/>
                  </a:cubicBezTo>
                  <a:cubicBezTo>
                    <a:pt x="276" y="73"/>
                    <a:pt x="288" y="73"/>
                    <a:pt x="30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438D3F0F-6A81-A11A-CE12-82C06C739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0438" y="436563"/>
              <a:ext cx="425450" cy="447675"/>
            </a:xfrm>
            <a:custGeom>
              <a:avLst/>
              <a:gdLst>
                <a:gd name="T0" fmla="*/ 112 w 113"/>
                <a:gd name="T1" fmla="*/ 89 h 119"/>
                <a:gd name="T2" fmla="*/ 113 w 113"/>
                <a:gd name="T3" fmla="*/ 90 h 119"/>
                <a:gd name="T4" fmla="*/ 54 w 113"/>
                <a:gd name="T5" fmla="*/ 115 h 119"/>
                <a:gd name="T6" fmla="*/ 8 w 113"/>
                <a:gd name="T7" fmla="*/ 70 h 119"/>
                <a:gd name="T8" fmla="*/ 61 w 113"/>
                <a:gd name="T9" fmla="*/ 1 h 119"/>
                <a:gd name="T10" fmla="*/ 112 w 113"/>
                <a:gd name="T11" fmla="*/ 26 h 119"/>
                <a:gd name="T12" fmla="*/ 86 w 113"/>
                <a:gd name="T13" fmla="*/ 45 h 119"/>
                <a:gd name="T14" fmla="*/ 64 w 113"/>
                <a:gd name="T15" fmla="*/ 34 h 119"/>
                <a:gd name="T16" fmla="*/ 51 w 113"/>
                <a:gd name="T17" fmla="*/ 41 h 119"/>
                <a:gd name="T18" fmla="*/ 50 w 113"/>
                <a:gd name="T19" fmla="*/ 76 h 119"/>
                <a:gd name="T20" fmla="*/ 87 w 113"/>
                <a:gd name="T21" fmla="*/ 73 h 119"/>
                <a:gd name="T22" fmla="*/ 112 w 113"/>
                <a:gd name="T23" fmla="*/ 8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119">
                  <a:moveTo>
                    <a:pt x="112" y="89"/>
                  </a:moveTo>
                  <a:cubicBezTo>
                    <a:pt x="112" y="90"/>
                    <a:pt x="113" y="90"/>
                    <a:pt x="113" y="90"/>
                  </a:cubicBezTo>
                  <a:cubicBezTo>
                    <a:pt x="99" y="112"/>
                    <a:pt x="78" y="119"/>
                    <a:pt x="54" y="115"/>
                  </a:cubicBezTo>
                  <a:cubicBezTo>
                    <a:pt x="29" y="111"/>
                    <a:pt x="12" y="95"/>
                    <a:pt x="8" y="70"/>
                  </a:cubicBezTo>
                  <a:cubicBezTo>
                    <a:pt x="0" y="32"/>
                    <a:pt x="28" y="3"/>
                    <a:pt x="61" y="1"/>
                  </a:cubicBezTo>
                  <a:cubicBezTo>
                    <a:pt x="82" y="0"/>
                    <a:pt x="100" y="7"/>
                    <a:pt x="112" y="26"/>
                  </a:cubicBezTo>
                  <a:cubicBezTo>
                    <a:pt x="104" y="32"/>
                    <a:pt x="95" y="38"/>
                    <a:pt x="86" y="45"/>
                  </a:cubicBezTo>
                  <a:cubicBezTo>
                    <a:pt x="81" y="38"/>
                    <a:pt x="74" y="32"/>
                    <a:pt x="64" y="34"/>
                  </a:cubicBezTo>
                  <a:cubicBezTo>
                    <a:pt x="60" y="34"/>
                    <a:pt x="54" y="37"/>
                    <a:pt x="51" y="41"/>
                  </a:cubicBezTo>
                  <a:cubicBezTo>
                    <a:pt x="41" y="49"/>
                    <a:pt x="42" y="67"/>
                    <a:pt x="50" y="76"/>
                  </a:cubicBezTo>
                  <a:cubicBezTo>
                    <a:pt x="60" y="87"/>
                    <a:pt x="70" y="86"/>
                    <a:pt x="87" y="73"/>
                  </a:cubicBezTo>
                  <a:cubicBezTo>
                    <a:pt x="95" y="78"/>
                    <a:pt x="104" y="84"/>
                    <a:pt x="112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D05405FA-8B66-9469-C36E-605F06CAF52E}"/>
              </a:ext>
            </a:extLst>
          </p:cNvPr>
          <p:cNvGrpSpPr/>
          <p:nvPr/>
        </p:nvGrpSpPr>
        <p:grpSpPr>
          <a:xfrm>
            <a:off x="1685729" y="1904286"/>
            <a:ext cx="1168339" cy="777162"/>
            <a:chOff x="3593170" y="3910579"/>
            <a:chExt cx="1285173" cy="854878"/>
          </a:xfrm>
          <a:solidFill>
            <a:srgbClr val="0070C0"/>
          </a:solidFill>
        </p:grpSpPr>
        <p:pic>
          <p:nvPicPr>
            <p:cNvPr id="88" name="Graphic 86" descr="User with solid fill">
              <a:extLst>
                <a:ext uri="{FF2B5EF4-FFF2-40B4-BE49-F238E27FC236}">
                  <a16:creationId xmlns:a16="http://schemas.microsoft.com/office/drawing/2014/main" id="{DDCED784-F87C-F007-4F16-22890D911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9718" y="3944947"/>
              <a:ext cx="269240" cy="269240"/>
            </a:xfrm>
            <a:prstGeom prst="rect">
              <a:avLst/>
            </a:prstGeom>
          </p:spPr>
        </p:pic>
        <p:pic>
          <p:nvPicPr>
            <p:cNvPr id="89" name="Graphic 87" descr="Lock with solid fill">
              <a:extLst>
                <a:ext uri="{FF2B5EF4-FFF2-40B4-BE49-F238E27FC236}">
                  <a16:creationId xmlns:a16="http://schemas.microsoft.com/office/drawing/2014/main" id="{A54763D0-EAE2-8D58-890F-E5EF1656F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7906" y="4203805"/>
              <a:ext cx="292865" cy="292865"/>
            </a:xfrm>
            <a:prstGeom prst="rect">
              <a:avLst/>
            </a:prstGeom>
          </p:spPr>
        </p:pic>
        <p:pic>
          <p:nvPicPr>
            <p:cNvPr id="90" name="Graphic 88" descr="Cloud with solid fill">
              <a:extLst>
                <a:ext uri="{FF2B5EF4-FFF2-40B4-BE49-F238E27FC236}">
                  <a16:creationId xmlns:a16="http://schemas.microsoft.com/office/drawing/2014/main" id="{6FD58B9C-0DC1-9216-6A5D-45953772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93170" y="4450485"/>
              <a:ext cx="288468" cy="288468"/>
            </a:xfrm>
            <a:prstGeom prst="rect">
              <a:avLst/>
            </a:prstGeom>
          </p:spPr>
        </p:pic>
        <p:pic>
          <p:nvPicPr>
            <p:cNvPr id="91" name="Gráfico 90" descr="Rede com preenchimento sólido">
              <a:extLst>
                <a:ext uri="{FF2B5EF4-FFF2-40B4-BE49-F238E27FC236}">
                  <a16:creationId xmlns:a16="http://schemas.microsoft.com/office/drawing/2014/main" id="{281763EA-785C-9272-D5DE-64BE85AA9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64573" y="4202024"/>
              <a:ext cx="313770" cy="313770"/>
            </a:xfrm>
            <a:prstGeom prst="rect">
              <a:avLst/>
            </a:prstGeom>
          </p:spPr>
        </p:pic>
        <p:pic>
          <p:nvPicPr>
            <p:cNvPr id="92" name="Gráfico 91" descr="Catálogo de endereços com preenchimento sólido">
              <a:extLst>
                <a:ext uri="{FF2B5EF4-FFF2-40B4-BE49-F238E27FC236}">
                  <a16:creationId xmlns:a16="http://schemas.microsoft.com/office/drawing/2014/main" id="{D3693965-AF8B-BB3C-E327-2F61F2D34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95917" y="4514375"/>
              <a:ext cx="251082" cy="251082"/>
            </a:xfrm>
            <a:prstGeom prst="rect">
              <a:avLst/>
            </a:prstGeom>
          </p:spPr>
        </p:pic>
        <p:pic>
          <p:nvPicPr>
            <p:cNvPr id="93" name="Gráfico 92" descr="Gráfico de barras com preenchimento sólido">
              <a:extLst>
                <a:ext uri="{FF2B5EF4-FFF2-40B4-BE49-F238E27FC236}">
                  <a16:creationId xmlns:a16="http://schemas.microsoft.com/office/drawing/2014/main" id="{C8363C63-3F14-E2A6-453D-97EB0F741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75026" y="3910579"/>
              <a:ext cx="292865" cy="292865"/>
            </a:xfrm>
            <a:prstGeom prst="rect">
              <a:avLst/>
            </a:prstGeom>
          </p:spPr>
        </p:pic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96AD01C4-BEF8-DA2E-E224-C19C871CFC89}"/>
              </a:ext>
            </a:extLst>
          </p:cNvPr>
          <p:cNvGrpSpPr/>
          <p:nvPr/>
        </p:nvGrpSpPr>
        <p:grpSpPr>
          <a:xfrm>
            <a:off x="4287509" y="1904286"/>
            <a:ext cx="1168339" cy="777162"/>
            <a:chOff x="3593170" y="3910579"/>
            <a:chExt cx="1285173" cy="854878"/>
          </a:xfrm>
          <a:solidFill>
            <a:srgbClr val="0070C0"/>
          </a:solidFill>
        </p:grpSpPr>
        <p:pic>
          <p:nvPicPr>
            <p:cNvPr id="95" name="Graphic 86" descr="User with solid fill">
              <a:extLst>
                <a:ext uri="{FF2B5EF4-FFF2-40B4-BE49-F238E27FC236}">
                  <a16:creationId xmlns:a16="http://schemas.microsoft.com/office/drawing/2014/main" id="{FAEEFB6D-FDDA-F316-7EC4-5179C8CFF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9718" y="3944947"/>
              <a:ext cx="269240" cy="269240"/>
            </a:xfrm>
            <a:prstGeom prst="rect">
              <a:avLst/>
            </a:prstGeom>
          </p:spPr>
        </p:pic>
        <p:pic>
          <p:nvPicPr>
            <p:cNvPr id="96" name="Graphic 87" descr="Lock with solid fill">
              <a:extLst>
                <a:ext uri="{FF2B5EF4-FFF2-40B4-BE49-F238E27FC236}">
                  <a16:creationId xmlns:a16="http://schemas.microsoft.com/office/drawing/2014/main" id="{E7950C25-AF67-F7B8-AE3F-D194CA37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7906" y="4203805"/>
              <a:ext cx="292865" cy="292865"/>
            </a:xfrm>
            <a:prstGeom prst="rect">
              <a:avLst/>
            </a:prstGeom>
          </p:spPr>
        </p:pic>
        <p:pic>
          <p:nvPicPr>
            <p:cNvPr id="97" name="Graphic 88" descr="Cloud with solid fill">
              <a:extLst>
                <a:ext uri="{FF2B5EF4-FFF2-40B4-BE49-F238E27FC236}">
                  <a16:creationId xmlns:a16="http://schemas.microsoft.com/office/drawing/2014/main" id="{0BF02A4A-B52D-F33C-491A-934EA2E8E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93170" y="4450485"/>
              <a:ext cx="288468" cy="288468"/>
            </a:xfrm>
            <a:prstGeom prst="rect">
              <a:avLst/>
            </a:prstGeom>
          </p:spPr>
        </p:pic>
        <p:pic>
          <p:nvPicPr>
            <p:cNvPr id="98" name="Gráfico 97" descr="Rede com preenchimento sólido">
              <a:extLst>
                <a:ext uri="{FF2B5EF4-FFF2-40B4-BE49-F238E27FC236}">
                  <a16:creationId xmlns:a16="http://schemas.microsoft.com/office/drawing/2014/main" id="{25C543C0-06FB-5256-5B07-05342512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64573" y="4202024"/>
              <a:ext cx="313770" cy="313770"/>
            </a:xfrm>
            <a:prstGeom prst="rect">
              <a:avLst/>
            </a:prstGeom>
          </p:spPr>
        </p:pic>
        <p:pic>
          <p:nvPicPr>
            <p:cNvPr id="99" name="Gráfico 98" descr="Catálogo de endereços com preenchimento sólido">
              <a:extLst>
                <a:ext uri="{FF2B5EF4-FFF2-40B4-BE49-F238E27FC236}">
                  <a16:creationId xmlns:a16="http://schemas.microsoft.com/office/drawing/2014/main" id="{6EBA9D06-B101-ED19-2D58-193DD378D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95917" y="4514375"/>
              <a:ext cx="251082" cy="251082"/>
            </a:xfrm>
            <a:prstGeom prst="rect">
              <a:avLst/>
            </a:prstGeom>
          </p:spPr>
        </p:pic>
        <p:pic>
          <p:nvPicPr>
            <p:cNvPr id="100" name="Gráfico 99" descr="Gráfico de barras com preenchimento sólido">
              <a:extLst>
                <a:ext uri="{FF2B5EF4-FFF2-40B4-BE49-F238E27FC236}">
                  <a16:creationId xmlns:a16="http://schemas.microsoft.com/office/drawing/2014/main" id="{54F21A45-B9F1-EB83-E1C7-115F0BC0D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75026" y="3910579"/>
              <a:ext cx="292865" cy="292865"/>
            </a:xfrm>
            <a:prstGeom prst="rect">
              <a:avLst/>
            </a:prstGeom>
          </p:spPr>
        </p:pic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3B628773-9CA0-EC81-8534-315F640382E4}"/>
              </a:ext>
            </a:extLst>
          </p:cNvPr>
          <p:cNvGrpSpPr/>
          <p:nvPr/>
        </p:nvGrpSpPr>
        <p:grpSpPr>
          <a:xfrm>
            <a:off x="6957242" y="1904286"/>
            <a:ext cx="1168339" cy="777162"/>
            <a:chOff x="3593170" y="3910579"/>
            <a:chExt cx="1285173" cy="854878"/>
          </a:xfrm>
          <a:solidFill>
            <a:srgbClr val="0070C0"/>
          </a:solidFill>
        </p:grpSpPr>
        <p:pic>
          <p:nvPicPr>
            <p:cNvPr id="102" name="Graphic 86" descr="User with solid fill">
              <a:extLst>
                <a:ext uri="{FF2B5EF4-FFF2-40B4-BE49-F238E27FC236}">
                  <a16:creationId xmlns:a16="http://schemas.microsoft.com/office/drawing/2014/main" id="{0BAE760D-2D82-A685-A32D-B4276D8C1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9718" y="3944947"/>
              <a:ext cx="269240" cy="269240"/>
            </a:xfrm>
            <a:prstGeom prst="rect">
              <a:avLst/>
            </a:prstGeom>
          </p:spPr>
        </p:pic>
        <p:pic>
          <p:nvPicPr>
            <p:cNvPr id="103" name="Graphic 87" descr="Lock with solid fill">
              <a:extLst>
                <a:ext uri="{FF2B5EF4-FFF2-40B4-BE49-F238E27FC236}">
                  <a16:creationId xmlns:a16="http://schemas.microsoft.com/office/drawing/2014/main" id="{CB0042E1-6C3E-6AC8-DEA7-225E11AC1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7906" y="4203805"/>
              <a:ext cx="292865" cy="292865"/>
            </a:xfrm>
            <a:prstGeom prst="rect">
              <a:avLst/>
            </a:prstGeom>
          </p:spPr>
        </p:pic>
        <p:pic>
          <p:nvPicPr>
            <p:cNvPr id="104" name="Graphic 88" descr="Cloud with solid fill">
              <a:extLst>
                <a:ext uri="{FF2B5EF4-FFF2-40B4-BE49-F238E27FC236}">
                  <a16:creationId xmlns:a16="http://schemas.microsoft.com/office/drawing/2014/main" id="{E7A88949-2C62-DEF4-01CB-62A1746DA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93170" y="4450485"/>
              <a:ext cx="288468" cy="288468"/>
            </a:xfrm>
            <a:prstGeom prst="rect">
              <a:avLst/>
            </a:prstGeom>
          </p:spPr>
        </p:pic>
        <p:pic>
          <p:nvPicPr>
            <p:cNvPr id="105" name="Gráfico 104" descr="Rede com preenchimento sólido">
              <a:extLst>
                <a:ext uri="{FF2B5EF4-FFF2-40B4-BE49-F238E27FC236}">
                  <a16:creationId xmlns:a16="http://schemas.microsoft.com/office/drawing/2014/main" id="{0FFA332A-EF58-9FEB-10F1-7DDF1BCB4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64573" y="4202024"/>
              <a:ext cx="313770" cy="313770"/>
            </a:xfrm>
            <a:prstGeom prst="rect">
              <a:avLst/>
            </a:prstGeom>
          </p:spPr>
        </p:pic>
        <p:pic>
          <p:nvPicPr>
            <p:cNvPr id="106" name="Gráfico 105" descr="Catálogo de endereços com preenchimento sólido">
              <a:extLst>
                <a:ext uri="{FF2B5EF4-FFF2-40B4-BE49-F238E27FC236}">
                  <a16:creationId xmlns:a16="http://schemas.microsoft.com/office/drawing/2014/main" id="{406AB4BB-5DCB-560E-1B47-7FEFC727C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95917" y="4514375"/>
              <a:ext cx="251082" cy="251082"/>
            </a:xfrm>
            <a:prstGeom prst="rect">
              <a:avLst/>
            </a:prstGeom>
          </p:spPr>
        </p:pic>
        <p:pic>
          <p:nvPicPr>
            <p:cNvPr id="107" name="Gráfico 106" descr="Gráfico de barras com preenchimento sólido">
              <a:extLst>
                <a:ext uri="{FF2B5EF4-FFF2-40B4-BE49-F238E27FC236}">
                  <a16:creationId xmlns:a16="http://schemas.microsoft.com/office/drawing/2014/main" id="{83CB1495-D7B1-1FDF-40C3-090C07971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75026" y="3910579"/>
              <a:ext cx="292865" cy="292865"/>
            </a:xfrm>
            <a:prstGeom prst="rect">
              <a:avLst/>
            </a:prstGeom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AB0E8B2A-1885-1D27-27BA-5BAD136E1965}"/>
              </a:ext>
            </a:extLst>
          </p:cNvPr>
          <p:cNvGrpSpPr/>
          <p:nvPr/>
        </p:nvGrpSpPr>
        <p:grpSpPr>
          <a:xfrm>
            <a:off x="9130357" y="1904286"/>
            <a:ext cx="1168339" cy="777162"/>
            <a:chOff x="3593170" y="3910579"/>
            <a:chExt cx="1285173" cy="854878"/>
          </a:xfrm>
          <a:solidFill>
            <a:srgbClr val="0070C0"/>
          </a:solidFill>
        </p:grpSpPr>
        <p:pic>
          <p:nvPicPr>
            <p:cNvPr id="109" name="Graphic 86" descr="User with solid fill">
              <a:extLst>
                <a:ext uri="{FF2B5EF4-FFF2-40B4-BE49-F238E27FC236}">
                  <a16:creationId xmlns:a16="http://schemas.microsoft.com/office/drawing/2014/main" id="{23254279-F182-B658-872C-C88D40123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9718" y="3944947"/>
              <a:ext cx="269240" cy="269240"/>
            </a:xfrm>
            <a:prstGeom prst="rect">
              <a:avLst/>
            </a:prstGeom>
          </p:spPr>
        </p:pic>
        <p:pic>
          <p:nvPicPr>
            <p:cNvPr id="110" name="Graphic 87" descr="Lock with solid fill">
              <a:extLst>
                <a:ext uri="{FF2B5EF4-FFF2-40B4-BE49-F238E27FC236}">
                  <a16:creationId xmlns:a16="http://schemas.microsoft.com/office/drawing/2014/main" id="{09C6C744-CD28-C08B-D784-429029D5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7906" y="4203805"/>
              <a:ext cx="292865" cy="292865"/>
            </a:xfrm>
            <a:prstGeom prst="rect">
              <a:avLst/>
            </a:prstGeom>
          </p:spPr>
        </p:pic>
        <p:pic>
          <p:nvPicPr>
            <p:cNvPr id="111" name="Graphic 88" descr="Cloud with solid fill">
              <a:extLst>
                <a:ext uri="{FF2B5EF4-FFF2-40B4-BE49-F238E27FC236}">
                  <a16:creationId xmlns:a16="http://schemas.microsoft.com/office/drawing/2014/main" id="{5C1E5690-DCBB-8654-614A-28CCDB92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93170" y="4450485"/>
              <a:ext cx="288468" cy="288468"/>
            </a:xfrm>
            <a:prstGeom prst="rect">
              <a:avLst/>
            </a:prstGeom>
          </p:spPr>
        </p:pic>
        <p:pic>
          <p:nvPicPr>
            <p:cNvPr id="112" name="Gráfico 111" descr="Rede com preenchimento sólido">
              <a:extLst>
                <a:ext uri="{FF2B5EF4-FFF2-40B4-BE49-F238E27FC236}">
                  <a16:creationId xmlns:a16="http://schemas.microsoft.com/office/drawing/2014/main" id="{ACF08D64-24BD-0CCD-4242-74E2A7124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64573" y="4202024"/>
              <a:ext cx="313770" cy="313770"/>
            </a:xfrm>
            <a:prstGeom prst="rect">
              <a:avLst/>
            </a:prstGeom>
          </p:spPr>
        </p:pic>
        <p:pic>
          <p:nvPicPr>
            <p:cNvPr id="113" name="Gráfico 112" descr="Catálogo de endereços com preenchimento sólido">
              <a:extLst>
                <a:ext uri="{FF2B5EF4-FFF2-40B4-BE49-F238E27FC236}">
                  <a16:creationId xmlns:a16="http://schemas.microsoft.com/office/drawing/2014/main" id="{14273995-A3EF-B253-2DC6-1C0A8E54A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95917" y="4514375"/>
              <a:ext cx="251082" cy="251082"/>
            </a:xfrm>
            <a:prstGeom prst="rect">
              <a:avLst/>
            </a:prstGeom>
          </p:spPr>
        </p:pic>
        <p:pic>
          <p:nvPicPr>
            <p:cNvPr id="114" name="Gráfico 113" descr="Gráfico de barras com preenchimento sólido">
              <a:extLst>
                <a:ext uri="{FF2B5EF4-FFF2-40B4-BE49-F238E27FC236}">
                  <a16:creationId xmlns:a16="http://schemas.microsoft.com/office/drawing/2014/main" id="{F6CF1261-F5A1-C079-E786-0719E09D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75026" y="3910579"/>
              <a:ext cx="292865" cy="292865"/>
            </a:xfrm>
            <a:prstGeom prst="rect">
              <a:avLst/>
            </a:prstGeom>
          </p:spPr>
        </p:pic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B82CE7CC-F0E6-F186-5AED-5118B8C8D8D7}"/>
              </a:ext>
            </a:extLst>
          </p:cNvPr>
          <p:cNvGrpSpPr/>
          <p:nvPr/>
        </p:nvGrpSpPr>
        <p:grpSpPr>
          <a:xfrm>
            <a:off x="1102601" y="4885244"/>
            <a:ext cx="1168339" cy="777162"/>
            <a:chOff x="3593170" y="3910579"/>
            <a:chExt cx="1285173" cy="854878"/>
          </a:xfrm>
          <a:solidFill>
            <a:srgbClr val="0070C0"/>
          </a:solidFill>
        </p:grpSpPr>
        <p:pic>
          <p:nvPicPr>
            <p:cNvPr id="116" name="Graphic 86" descr="User with solid fill">
              <a:extLst>
                <a:ext uri="{FF2B5EF4-FFF2-40B4-BE49-F238E27FC236}">
                  <a16:creationId xmlns:a16="http://schemas.microsoft.com/office/drawing/2014/main" id="{ECC719FC-8C63-E9D7-7F83-3492A118B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9718" y="3944947"/>
              <a:ext cx="269240" cy="269240"/>
            </a:xfrm>
            <a:prstGeom prst="rect">
              <a:avLst/>
            </a:prstGeom>
          </p:spPr>
        </p:pic>
        <p:pic>
          <p:nvPicPr>
            <p:cNvPr id="117" name="Graphic 87" descr="Lock with solid fill">
              <a:extLst>
                <a:ext uri="{FF2B5EF4-FFF2-40B4-BE49-F238E27FC236}">
                  <a16:creationId xmlns:a16="http://schemas.microsoft.com/office/drawing/2014/main" id="{B0A19297-6D8E-44EC-D385-BE3BB4E2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7906" y="4203805"/>
              <a:ext cx="292865" cy="292865"/>
            </a:xfrm>
            <a:prstGeom prst="rect">
              <a:avLst/>
            </a:prstGeom>
          </p:spPr>
        </p:pic>
        <p:pic>
          <p:nvPicPr>
            <p:cNvPr id="118" name="Graphic 88" descr="Cloud with solid fill">
              <a:extLst>
                <a:ext uri="{FF2B5EF4-FFF2-40B4-BE49-F238E27FC236}">
                  <a16:creationId xmlns:a16="http://schemas.microsoft.com/office/drawing/2014/main" id="{F99DA484-EA95-067A-F41F-D234139E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93170" y="4450485"/>
              <a:ext cx="288468" cy="288468"/>
            </a:xfrm>
            <a:prstGeom prst="rect">
              <a:avLst/>
            </a:prstGeom>
          </p:spPr>
        </p:pic>
        <p:pic>
          <p:nvPicPr>
            <p:cNvPr id="119" name="Gráfico 118" descr="Rede com preenchimento sólido">
              <a:extLst>
                <a:ext uri="{FF2B5EF4-FFF2-40B4-BE49-F238E27FC236}">
                  <a16:creationId xmlns:a16="http://schemas.microsoft.com/office/drawing/2014/main" id="{C2FB2592-C6C9-855E-C02B-4A98F7685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64573" y="4202024"/>
              <a:ext cx="313770" cy="313770"/>
            </a:xfrm>
            <a:prstGeom prst="rect">
              <a:avLst/>
            </a:prstGeom>
          </p:spPr>
        </p:pic>
        <p:pic>
          <p:nvPicPr>
            <p:cNvPr id="120" name="Gráfico 119" descr="Catálogo de endereços com preenchimento sólido">
              <a:extLst>
                <a:ext uri="{FF2B5EF4-FFF2-40B4-BE49-F238E27FC236}">
                  <a16:creationId xmlns:a16="http://schemas.microsoft.com/office/drawing/2014/main" id="{9C6ECE31-71A3-EA55-4125-7870EC2E9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95917" y="4514375"/>
              <a:ext cx="251082" cy="251082"/>
            </a:xfrm>
            <a:prstGeom prst="rect">
              <a:avLst/>
            </a:prstGeom>
          </p:spPr>
        </p:pic>
        <p:pic>
          <p:nvPicPr>
            <p:cNvPr id="121" name="Gráfico 120" descr="Gráfico de barras com preenchimento sólido">
              <a:extLst>
                <a:ext uri="{FF2B5EF4-FFF2-40B4-BE49-F238E27FC236}">
                  <a16:creationId xmlns:a16="http://schemas.microsoft.com/office/drawing/2014/main" id="{8AF6AE65-DBB0-DB92-3D66-7D9B1CC80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75026" y="3910579"/>
              <a:ext cx="292865" cy="292865"/>
            </a:xfrm>
            <a:prstGeom prst="rect">
              <a:avLst/>
            </a:prstGeom>
          </p:spPr>
        </p:pic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FD74EA02-41BF-F3BC-703F-7F5297313E86}"/>
              </a:ext>
            </a:extLst>
          </p:cNvPr>
          <p:cNvGrpSpPr/>
          <p:nvPr/>
        </p:nvGrpSpPr>
        <p:grpSpPr>
          <a:xfrm>
            <a:off x="2603624" y="4885244"/>
            <a:ext cx="1168339" cy="777162"/>
            <a:chOff x="3593170" y="3910579"/>
            <a:chExt cx="1285173" cy="854878"/>
          </a:xfrm>
          <a:solidFill>
            <a:srgbClr val="0070C0"/>
          </a:solidFill>
        </p:grpSpPr>
        <p:pic>
          <p:nvPicPr>
            <p:cNvPr id="123" name="Graphic 86" descr="User with solid fill">
              <a:extLst>
                <a:ext uri="{FF2B5EF4-FFF2-40B4-BE49-F238E27FC236}">
                  <a16:creationId xmlns:a16="http://schemas.microsoft.com/office/drawing/2014/main" id="{7ECD5C41-2F81-73F7-7F49-92F3DCB7E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9718" y="3944947"/>
              <a:ext cx="269240" cy="269240"/>
            </a:xfrm>
            <a:prstGeom prst="rect">
              <a:avLst/>
            </a:prstGeom>
          </p:spPr>
        </p:pic>
        <p:pic>
          <p:nvPicPr>
            <p:cNvPr id="124" name="Graphic 87" descr="Lock with solid fill">
              <a:extLst>
                <a:ext uri="{FF2B5EF4-FFF2-40B4-BE49-F238E27FC236}">
                  <a16:creationId xmlns:a16="http://schemas.microsoft.com/office/drawing/2014/main" id="{04222938-F144-794E-04AB-E0346D114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7906" y="4203805"/>
              <a:ext cx="292865" cy="292865"/>
            </a:xfrm>
            <a:prstGeom prst="rect">
              <a:avLst/>
            </a:prstGeom>
          </p:spPr>
        </p:pic>
        <p:pic>
          <p:nvPicPr>
            <p:cNvPr id="125" name="Graphic 88" descr="Cloud with solid fill">
              <a:extLst>
                <a:ext uri="{FF2B5EF4-FFF2-40B4-BE49-F238E27FC236}">
                  <a16:creationId xmlns:a16="http://schemas.microsoft.com/office/drawing/2014/main" id="{8870CE8F-0B3F-975F-BC8D-421ED41B6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93170" y="4450485"/>
              <a:ext cx="288468" cy="288468"/>
            </a:xfrm>
            <a:prstGeom prst="rect">
              <a:avLst/>
            </a:prstGeom>
          </p:spPr>
        </p:pic>
        <p:pic>
          <p:nvPicPr>
            <p:cNvPr id="126" name="Gráfico 125" descr="Rede com preenchimento sólido">
              <a:extLst>
                <a:ext uri="{FF2B5EF4-FFF2-40B4-BE49-F238E27FC236}">
                  <a16:creationId xmlns:a16="http://schemas.microsoft.com/office/drawing/2014/main" id="{D1274556-1E4C-C25E-8811-3DEE8E7BE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64573" y="4202024"/>
              <a:ext cx="313770" cy="313770"/>
            </a:xfrm>
            <a:prstGeom prst="rect">
              <a:avLst/>
            </a:prstGeom>
          </p:spPr>
        </p:pic>
        <p:pic>
          <p:nvPicPr>
            <p:cNvPr id="127" name="Gráfico 126" descr="Catálogo de endereços com preenchimento sólido">
              <a:extLst>
                <a:ext uri="{FF2B5EF4-FFF2-40B4-BE49-F238E27FC236}">
                  <a16:creationId xmlns:a16="http://schemas.microsoft.com/office/drawing/2014/main" id="{5F0024BA-497F-25E6-D7ED-F5ED0212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95917" y="4514375"/>
              <a:ext cx="251082" cy="251082"/>
            </a:xfrm>
            <a:prstGeom prst="rect">
              <a:avLst/>
            </a:prstGeom>
          </p:spPr>
        </p:pic>
        <p:pic>
          <p:nvPicPr>
            <p:cNvPr id="128" name="Gráfico 127" descr="Gráfico de barras com preenchimento sólido">
              <a:extLst>
                <a:ext uri="{FF2B5EF4-FFF2-40B4-BE49-F238E27FC236}">
                  <a16:creationId xmlns:a16="http://schemas.microsoft.com/office/drawing/2014/main" id="{416BA396-FAA5-3997-C514-EABB5901B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75026" y="3910579"/>
              <a:ext cx="292865" cy="292865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20904959-3188-A075-F081-1BA776F633DF}"/>
              </a:ext>
            </a:extLst>
          </p:cNvPr>
          <p:cNvGrpSpPr/>
          <p:nvPr/>
        </p:nvGrpSpPr>
        <p:grpSpPr>
          <a:xfrm>
            <a:off x="4242308" y="4885244"/>
            <a:ext cx="1168339" cy="777162"/>
            <a:chOff x="3593170" y="3910579"/>
            <a:chExt cx="1285173" cy="854878"/>
          </a:xfrm>
          <a:solidFill>
            <a:srgbClr val="0070C0"/>
          </a:solidFill>
        </p:grpSpPr>
        <p:pic>
          <p:nvPicPr>
            <p:cNvPr id="130" name="Graphic 86" descr="User with solid fill">
              <a:extLst>
                <a:ext uri="{FF2B5EF4-FFF2-40B4-BE49-F238E27FC236}">
                  <a16:creationId xmlns:a16="http://schemas.microsoft.com/office/drawing/2014/main" id="{F5153BF3-D153-7AB3-17BD-9EC1B02E1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9718" y="3944947"/>
              <a:ext cx="269240" cy="269240"/>
            </a:xfrm>
            <a:prstGeom prst="rect">
              <a:avLst/>
            </a:prstGeom>
          </p:spPr>
        </p:pic>
        <p:pic>
          <p:nvPicPr>
            <p:cNvPr id="131" name="Graphic 87" descr="Lock with solid fill">
              <a:extLst>
                <a:ext uri="{FF2B5EF4-FFF2-40B4-BE49-F238E27FC236}">
                  <a16:creationId xmlns:a16="http://schemas.microsoft.com/office/drawing/2014/main" id="{DB9475F3-84CC-7CCF-A0B1-98DB52823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7906" y="4203805"/>
              <a:ext cx="292865" cy="292865"/>
            </a:xfrm>
            <a:prstGeom prst="rect">
              <a:avLst/>
            </a:prstGeom>
          </p:spPr>
        </p:pic>
        <p:pic>
          <p:nvPicPr>
            <p:cNvPr id="132" name="Graphic 88" descr="Cloud with solid fill">
              <a:extLst>
                <a:ext uri="{FF2B5EF4-FFF2-40B4-BE49-F238E27FC236}">
                  <a16:creationId xmlns:a16="http://schemas.microsoft.com/office/drawing/2014/main" id="{D2E5FD49-A4B6-BCE9-EC47-2B7B3A1C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93170" y="4450485"/>
              <a:ext cx="288468" cy="288468"/>
            </a:xfrm>
            <a:prstGeom prst="rect">
              <a:avLst/>
            </a:prstGeom>
          </p:spPr>
        </p:pic>
        <p:pic>
          <p:nvPicPr>
            <p:cNvPr id="133" name="Gráfico 132" descr="Rede com preenchimento sólido">
              <a:extLst>
                <a:ext uri="{FF2B5EF4-FFF2-40B4-BE49-F238E27FC236}">
                  <a16:creationId xmlns:a16="http://schemas.microsoft.com/office/drawing/2014/main" id="{8C675345-482B-8E45-9566-7A9BC635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64573" y="4202024"/>
              <a:ext cx="313770" cy="313770"/>
            </a:xfrm>
            <a:prstGeom prst="rect">
              <a:avLst/>
            </a:prstGeom>
          </p:spPr>
        </p:pic>
        <p:pic>
          <p:nvPicPr>
            <p:cNvPr id="134" name="Gráfico 133" descr="Catálogo de endereços com preenchimento sólido">
              <a:extLst>
                <a:ext uri="{FF2B5EF4-FFF2-40B4-BE49-F238E27FC236}">
                  <a16:creationId xmlns:a16="http://schemas.microsoft.com/office/drawing/2014/main" id="{9E2BC522-9A5E-F5FF-F879-FFD98F06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95917" y="4514375"/>
              <a:ext cx="251082" cy="251082"/>
            </a:xfrm>
            <a:prstGeom prst="rect">
              <a:avLst/>
            </a:prstGeom>
          </p:spPr>
        </p:pic>
        <p:pic>
          <p:nvPicPr>
            <p:cNvPr id="135" name="Gráfico 134" descr="Gráfico de barras com preenchimento sólido">
              <a:extLst>
                <a:ext uri="{FF2B5EF4-FFF2-40B4-BE49-F238E27FC236}">
                  <a16:creationId xmlns:a16="http://schemas.microsoft.com/office/drawing/2014/main" id="{2F9EE549-470A-658B-FCF0-C1D548144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75026" y="3910579"/>
              <a:ext cx="292865" cy="292865"/>
            </a:xfrm>
            <a:prstGeom prst="rect">
              <a:avLst/>
            </a:prstGeom>
          </p:spPr>
        </p:pic>
      </p:grpSp>
      <p:grpSp>
        <p:nvGrpSpPr>
          <p:cNvPr id="136" name="Agrupar 135">
            <a:extLst>
              <a:ext uri="{FF2B5EF4-FFF2-40B4-BE49-F238E27FC236}">
                <a16:creationId xmlns:a16="http://schemas.microsoft.com/office/drawing/2014/main" id="{28A898A0-DF74-E01C-1685-EBBDD0FC3BC8}"/>
              </a:ext>
            </a:extLst>
          </p:cNvPr>
          <p:cNvGrpSpPr/>
          <p:nvPr/>
        </p:nvGrpSpPr>
        <p:grpSpPr>
          <a:xfrm>
            <a:off x="6143000" y="4885244"/>
            <a:ext cx="1168339" cy="777162"/>
            <a:chOff x="3593170" y="3910579"/>
            <a:chExt cx="1285173" cy="854878"/>
          </a:xfrm>
          <a:solidFill>
            <a:srgbClr val="0070C0"/>
          </a:solidFill>
        </p:grpSpPr>
        <p:pic>
          <p:nvPicPr>
            <p:cNvPr id="137" name="Graphic 86" descr="User with solid fill">
              <a:extLst>
                <a:ext uri="{FF2B5EF4-FFF2-40B4-BE49-F238E27FC236}">
                  <a16:creationId xmlns:a16="http://schemas.microsoft.com/office/drawing/2014/main" id="{C340515B-D89A-93D8-A00B-84EAF53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9718" y="3944947"/>
              <a:ext cx="269240" cy="269240"/>
            </a:xfrm>
            <a:prstGeom prst="rect">
              <a:avLst/>
            </a:prstGeom>
          </p:spPr>
        </p:pic>
        <p:pic>
          <p:nvPicPr>
            <p:cNvPr id="138" name="Graphic 87" descr="Lock with solid fill">
              <a:extLst>
                <a:ext uri="{FF2B5EF4-FFF2-40B4-BE49-F238E27FC236}">
                  <a16:creationId xmlns:a16="http://schemas.microsoft.com/office/drawing/2014/main" id="{948566A9-8DBC-84C4-C404-4C5C97D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7906" y="4203805"/>
              <a:ext cx="292865" cy="292865"/>
            </a:xfrm>
            <a:prstGeom prst="rect">
              <a:avLst/>
            </a:prstGeom>
          </p:spPr>
        </p:pic>
        <p:pic>
          <p:nvPicPr>
            <p:cNvPr id="139" name="Graphic 88" descr="Cloud with solid fill">
              <a:extLst>
                <a:ext uri="{FF2B5EF4-FFF2-40B4-BE49-F238E27FC236}">
                  <a16:creationId xmlns:a16="http://schemas.microsoft.com/office/drawing/2014/main" id="{0070672A-1FA7-00D3-7B29-67BA57CB6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93170" y="4450485"/>
              <a:ext cx="288468" cy="288468"/>
            </a:xfrm>
            <a:prstGeom prst="rect">
              <a:avLst/>
            </a:prstGeom>
          </p:spPr>
        </p:pic>
        <p:pic>
          <p:nvPicPr>
            <p:cNvPr id="140" name="Gráfico 139" descr="Rede com preenchimento sólido">
              <a:extLst>
                <a:ext uri="{FF2B5EF4-FFF2-40B4-BE49-F238E27FC236}">
                  <a16:creationId xmlns:a16="http://schemas.microsoft.com/office/drawing/2014/main" id="{30F37E19-0BA3-53A7-6603-6CA6E474A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64573" y="4202024"/>
              <a:ext cx="313770" cy="313770"/>
            </a:xfrm>
            <a:prstGeom prst="rect">
              <a:avLst/>
            </a:prstGeom>
          </p:spPr>
        </p:pic>
        <p:pic>
          <p:nvPicPr>
            <p:cNvPr id="141" name="Gráfico 140" descr="Catálogo de endereços com preenchimento sólido">
              <a:extLst>
                <a:ext uri="{FF2B5EF4-FFF2-40B4-BE49-F238E27FC236}">
                  <a16:creationId xmlns:a16="http://schemas.microsoft.com/office/drawing/2014/main" id="{5A8D8E4B-12F0-92B9-D78E-F6AB0A222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95917" y="4514375"/>
              <a:ext cx="251082" cy="251082"/>
            </a:xfrm>
            <a:prstGeom prst="rect">
              <a:avLst/>
            </a:prstGeom>
          </p:spPr>
        </p:pic>
        <p:pic>
          <p:nvPicPr>
            <p:cNvPr id="142" name="Gráfico 141" descr="Gráfico de barras com preenchimento sólido">
              <a:extLst>
                <a:ext uri="{FF2B5EF4-FFF2-40B4-BE49-F238E27FC236}">
                  <a16:creationId xmlns:a16="http://schemas.microsoft.com/office/drawing/2014/main" id="{D7F56B09-AFD9-70B0-EF5C-A9A1FB760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75026" y="3910579"/>
              <a:ext cx="292865" cy="292865"/>
            </a:xfrm>
            <a:prstGeom prst="rect">
              <a:avLst/>
            </a:prstGeom>
          </p:spPr>
        </p:pic>
      </p:grpSp>
      <p:grpSp>
        <p:nvGrpSpPr>
          <p:cNvPr id="143" name="Agrupar 142">
            <a:extLst>
              <a:ext uri="{FF2B5EF4-FFF2-40B4-BE49-F238E27FC236}">
                <a16:creationId xmlns:a16="http://schemas.microsoft.com/office/drawing/2014/main" id="{6BC97924-5F29-2F61-88FA-D896DA7CE9F6}"/>
              </a:ext>
            </a:extLst>
          </p:cNvPr>
          <p:cNvGrpSpPr/>
          <p:nvPr/>
        </p:nvGrpSpPr>
        <p:grpSpPr>
          <a:xfrm>
            <a:off x="7912877" y="4885244"/>
            <a:ext cx="1168339" cy="777162"/>
            <a:chOff x="3593170" y="3910579"/>
            <a:chExt cx="1285173" cy="854878"/>
          </a:xfrm>
          <a:solidFill>
            <a:srgbClr val="0070C0"/>
          </a:solidFill>
        </p:grpSpPr>
        <p:pic>
          <p:nvPicPr>
            <p:cNvPr id="144" name="Graphic 86" descr="User with solid fill">
              <a:extLst>
                <a:ext uri="{FF2B5EF4-FFF2-40B4-BE49-F238E27FC236}">
                  <a16:creationId xmlns:a16="http://schemas.microsoft.com/office/drawing/2014/main" id="{7593DB94-0A1F-573A-3AA2-5816735B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9718" y="3944947"/>
              <a:ext cx="269240" cy="269240"/>
            </a:xfrm>
            <a:prstGeom prst="rect">
              <a:avLst/>
            </a:prstGeom>
          </p:spPr>
        </p:pic>
        <p:pic>
          <p:nvPicPr>
            <p:cNvPr id="145" name="Graphic 87" descr="Lock with solid fill">
              <a:extLst>
                <a:ext uri="{FF2B5EF4-FFF2-40B4-BE49-F238E27FC236}">
                  <a16:creationId xmlns:a16="http://schemas.microsoft.com/office/drawing/2014/main" id="{D54864EB-EABE-9B55-9F14-506FE1E7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7906" y="4203805"/>
              <a:ext cx="292865" cy="292865"/>
            </a:xfrm>
            <a:prstGeom prst="rect">
              <a:avLst/>
            </a:prstGeom>
          </p:spPr>
        </p:pic>
        <p:pic>
          <p:nvPicPr>
            <p:cNvPr id="146" name="Graphic 88" descr="Cloud with solid fill">
              <a:extLst>
                <a:ext uri="{FF2B5EF4-FFF2-40B4-BE49-F238E27FC236}">
                  <a16:creationId xmlns:a16="http://schemas.microsoft.com/office/drawing/2014/main" id="{72D0C5ED-820D-CC96-5616-0F0E264C7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93170" y="4450485"/>
              <a:ext cx="288468" cy="288468"/>
            </a:xfrm>
            <a:prstGeom prst="rect">
              <a:avLst/>
            </a:prstGeom>
          </p:spPr>
        </p:pic>
        <p:pic>
          <p:nvPicPr>
            <p:cNvPr id="147" name="Gráfico 146" descr="Rede com preenchimento sólido">
              <a:extLst>
                <a:ext uri="{FF2B5EF4-FFF2-40B4-BE49-F238E27FC236}">
                  <a16:creationId xmlns:a16="http://schemas.microsoft.com/office/drawing/2014/main" id="{31697ACD-99EE-6582-17BB-DE8CF5E5D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64573" y="4202024"/>
              <a:ext cx="313770" cy="313770"/>
            </a:xfrm>
            <a:prstGeom prst="rect">
              <a:avLst/>
            </a:prstGeom>
          </p:spPr>
        </p:pic>
        <p:pic>
          <p:nvPicPr>
            <p:cNvPr id="148" name="Gráfico 147" descr="Catálogo de endereços com preenchimento sólido">
              <a:extLst>
                <a:ext uri="{FF2B5EF4-FFF2-40B4-BE49-F238E27FC236}">
                  <a16:creationId xmlns:a16="http://schemas.microsoft.com/office/drawing/2014/main" id="{D9115E9B-A7A6-0FB4-B312-6E2111AB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95917" y="4514375"/>
              <a:ext cx="251082" cy="251082"/>
            </a:xfrm>
            <a:prstGeom prst="rect">
              <a:avLst/>
            </a:prstGeom>
          </p:spPr>
        </p:pic>
        <p:pic>
          <p:nvPicPr>
            <p:cNvPr id="149" name="Gráfico 148" descr="Gráfico de barras com preenchimento sólido">
              <a:extLst>
                <a:ext uri="{FF2B5EF4-FFF2-40B4-BE49-F238E27FC236}">
                  <a16:creationId xmlns:a16="http://schemas.microsoft.com/office/drawing/2014/main" id="{B981F564-AB68-757D-9524-4C55864C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75026" y="3910579"/>
              <a:ext cx="292865" cy="292865"/>
            </a:xfrm>
            <a:prstGeom prst="rect">
              <a:avLst/>
            </a:prstGeom>
          </p:spPr>
        </p:pic>
      </p:grp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DCB28020-5E65-5B3E-6BE4-4B7FF0D3068A}"/>
              </a:ext>
            </a:extLst>
          </p:cNvPr>
          <p:cNvGrpSpPr/>
          <p:nvPr/>
        </p:nvGrpSpPr>
        <p:grpSpPr>
          <a:xfrm>
            <a:off x="9532284" y="4885244"/>
            <a:ext cx="1168339" cy="777162"/>
            <a:chOff x="3593170" y="3910579"/>
            <a:chExt cx="1285173" cy="854878"/>
          </a:xfrm>
          <a:solidFill>
            <a:srgbClr val="0070C0"/>
          </a:solidFill>
        </p:grpSpPr>
        <p:pic>
          <p:nvPicPr>
            <p:cNvPr id="151" name="Graphic 86" descr="User with solid fill">
              <a:extLst>
                <a:ext uri="{FF2B5EF4-FFF2-40B4-BE49-F238E27FC236}">
                  <a16:creationId xmlns:a16="http://schemas.microsoft.com/office/drawing/2014/main" id="{AA615B3B-F3F4-0BA6-92D0-84635DC8D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09718" y="3944947"/>
              <a:ext cx="269240" cy="269240"/>
            </a:xfrm>
            <a:prstGeom prst="rect">
              <a:avLst/>
            </a:prstGeom>
          </p:spPr>
        </p:pic>
        <p:pic>
          <p:nvPicPr>
            <p:cNvPr id="152" name="Graphic 87" descr="Lock with solid fill">
              <a:extLst>
                <a:ext uri="{FF2B5EF4-FFF2-40B4-BE49-F238E27FC236}">
                  <a16:creationId xmlns:a16="http://schemas.microsoft.com/office/drawing/2014/main" id="{A0F0DD13-4051-BED3-FE3C-90AB397E4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7906" y="4203805"/>
              <a:ext cx="292865" cy="292865"/>
            </a:xfrm>
            <a:prstGeom prst="rect">
              <a:avLst/>
            </a:prstGeom>
          </p:spPr>
        </p:pic>
        <p:pic>
          <p:nvPicPr>
            <p:cNvPr id="153" name="Graphic 88" descr="Cloud with solid fill">
              <a:extLst>
                <a:ext uri="{FF2B5EF4-FFF2-40B4-BE49-F238E27FC236}">
                  <a16:creationId xmlns:a16="http://schemas.microsoft.com/office/drawing/2014/main" id="{4A2E6BC4-8DD3-ECB7-5EF7-A21F17CA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93170" y="4450485"/>
              <a:ext cx="288468" cy="288468"/>
            </a:xfrm>
            <a:prstGeom prst="rect">
              <a:avLst/>
            </a:prstGeom>
          </p:spPr>
        </p:pic>
        <p:pic>
          <p:nvPicPr>
            <p:cNvPr id="154" name="Gráfico 153" descr="Rede com preenchimento sólido">
              <a:extLst>
                <a:ext uri="{FF2B5EF4-FFF2-40B4-BE49-F238E27FC236}">
                  <a16:creationId xmlns:a16="http://schemas.microsoft.com/office/drawing/2014/main" id="{1DADE9F1-904F-0FE0-B3AF-73ADEB6DD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64573" y="4202024"/>
              <a:ext cx="313770" cy="313770"/>
            </a:xfrm>
            <a:prstGeom prst="rect">
              <a:avLst/>
            </a:prstGeom>
          </p:spPr>
        </p:pic>
        <p:pic>
          <p:nvPicPr>
            <p:cNvPr id="155" name="Gráfico 154" descr="Catálogo de endereços com preenchimento sólido">
              <a:extLst>
                <a:ext uri="{FF2B5EF4-FFF2-40B4-BE49-F238E27FC236}">
                  <a16:creationId xmlns:a16="http://schemas.microsoft.com/office/drawing/2014/main" id="{B911171B-5F4C-7489-17D8-040FCCF8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95917" y="4514375"/>
              <a:ext cx="251082" cy="251082"/>
            </a:xfrm>
            <a:prstGeom prst="rect">
              <a:avLst/>
            </a:prstGeom>
          </p:spPr>
        </p:pic>
        <p:pic>
          <p:nvPicPr>
            <p:cNvPr id="156" name="Gráfico 155" descr="Gráfico de barras com preenchimento sólido">
              <a:extLst>
                <a:ext uri="{FF2B5EF4-FFF2-40B4-BE49-F238E27FC236}">
                  <a16:creationId xmlns:a16="http://schemas.microsoft.com/office/drawing/2014/main" id="{E5D61E6C-568D-1A65-381C-5A897424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75026" y="3910579"/>
              <a:ext cx="292865" cy="292865"/>
            </a:xfrm>
            <a:prstGeom prst="rect">
              <a:avLst/>
            </a:prstGeom>
          </p:spPr>
        </p:pic>
      </p:grpSp>
      <p:sp>
        <p:nvSpPr>
          <p:cNvPr id="157" name="Retângulo: Cantos Arredondados 156">
            <a:extLst>
              <a:ext uri="{FF2B5EF4-FFF2-40B4-BE49-F238E27FC236}">
                <a16:creationId xmlns:a16="http://schemas.microsoft.com/office/drawing/2014/main" id="{F920E735-108C-452C-0AE9-277411C5953E}"/>
              </a:ext>
            </a:extLst>
          </p:cNvPr>
          <p:cNvSpPr/>
          <p:nvPr/>
        </p:nvSpPr>
        <p:spPr>
          <a:xfrm>
            <a:off x="560785" y="3580342"/>
            <a:ext cx="3642468" cy="1026625"/>
          </a:xfrm>
          <a:prstGeom prst="roundRect">
            <a:avLst>
              <a:gd name="adj" fmla="val 9598"/>
            </a:avLst>
          </a:prstGeom>
          <a:solidFill>
            <a:srgbClr val="377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Governança</a:t>
            </a:r>
            <a:r>
              <a:rPr lang="pt-BR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pt-BR" b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permanente</a:t>
            </a:r>
            <a:endParaRPr lang="pt-BR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(qualidade, inteligência, privacidade, segurança, ambiente tecnológico e catalogação)</a:t>
            </a:r>
          </a:p>
        </p:txBody>
      </p:sp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CF3CCC70-4DE1-4438-F7C4-52ED0B5E212B}"/>
              </a:ext>
            </a:extLst>
          </p:cNvPr>
          <p:cNvSpPr/>
          <p:nvPr/>
        </p:nvSpPr>
        <p:spPr>
          <a:xfrm>
            <a:off x="7876750" y="3580342"/>
            <a:ext cx="3642468" cy="1026625"/>
          </a:xfrm>
          <a:prstGeom prst="roundRect">
            <a:avLst>
              <a:gd name="adj" fmla="val 9598"/>
            </a:avLst>
          </a:prstGeom>
          <a:solidFill>
            <a:srgbClr val="FABD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Otimizar a </a:t>
            </a:r>
          </a:p>
          <a:p>
            <a:pPr algn="ctr"/>
            <a:r>
              <a:rPr lang="pt-BR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interoperabilidade</a:t>
            </a:r>
          </a:p>
        </p:txBody>
      </p:sp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8837DB96-08FC-9141-AC2C-EAB0B27C0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687" y="720000"/>
            <a:ext cx="10740313" cy="712788"/>
          </a:xfrm>
        </p:spPr>
        <p:txBody>
          <a:bodyPr/>
          <a:lstStyle/>
          <a:p>
            <a:r>
              <a:rPr lang="pt-BR" dirty="0"/>
              <a:t>Exemplo de </a:t>
            </a:r>
            <a:r>
              <a:rPr lang="pt-BR" b="1" dirty="0">
                <a:highlight>
                  <a:srgbClr val="FABD10"/>
                </a:highlight>
              </a:rPr>
              <a:t>Ecossistema de Dados</a:t>
            </a:r>
            <a:endParaRPr lang="pt-BR" b="1" dirty="0">
              <a:highlight>
                <a:srgbClr val="FABD10"/>
              </a:highligh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57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erdana">
      <a:majorFont>
        <a:latin typeface="Verdana Pro Black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a14e77f-d6fe-4526-8f45-492b7de68d66" xsi:nil="true"/>
    <lcf76f155ced4ddcb4097134ff3c332f xmlns="05786ad9-3089-48ce-a943-d4ce198145c0">
      <Terms xmlns="http://schemas.microsoft.com/office/infopath/2007/PartnerControls"/>
    </lcf76f155ced4ddcb4097134ff3c332f>
    <SharedWithUsers xmlns="4a14e77f-d6fe-4526-8f45-492b7de68d66">
      <UserInfo>
        <DisplayName>SharingLinks.addc0a69-b5d2-40d6-af5d-05cebfb4d7df.OrganizationEdit.231db04f-fda7-40c4-a489-9ed1aba8b721</DisplayName>
        <AccountId>82</AccountId>
        <AccountType/>
      </UserInfo>
      <UserInfo>
        <DisplayName>SharingLinks.5064c8eb-98a0-4932-8496-13b0bbbd2c5c.OrganizationEdit.dbb40db6-b2e2-4199-939b-d84f1fa60305</DisplayName>
        <AccountId>122</AccountId>
        <AccountType/>
      </UserInfo>
      <UserInfo>
        <DisplayName>SharingLinks.e4e4ae9f-3674-4438-9ffa-2dcb6cf07669.OrganizationEdit.50260db3-353e-414d-9d70-364a5753a851</DisplayName>
        <AccountId>111</AccountId>
        <AccountType/>
      </UserInfo>
      <UserInfo>
        <DisplayName>SharingLinks.c4632bf5-da08-4392-af77-ce53c5873bbb.OrganizationEdit.97f7aad4-6508-4f37-bd2f-3f93dce8f7a3</DisplayName>
        <AccountId>79</AccountId>
        <AccountType/>
      </UserInfo>
      <UserInfo>
        <DisplayName>MARCOS MOREIRA</DisplayName>
        <AccountId>14</AccountId>
        <AccountType/>
      </UserInfo>
      <UserInfo>
        <DisplayName>Luís Guilherme Izycki</DisplayName>
        <AccountId>37</AccountId>
        <AccountType/>
      </UserInfo>
      <UserInfo>
        <DisplayName>Henrique Benassi de Oliveira</DisplayName>
        <AccountId>276</AccountId>
        <AccountType/>
      </UserInfo>
      <UserInfo>
        <DisplayName>SharingLinks.1a3e119e-206c-42ab-8479-5299f3a09c31.OrganizationEdit.e1ca721d-f571-4887-bfec-0536259bc0a5</DisplayName>
        <AccountId>93</AccountId>
        <AccountType/>
      </UserInfo>
      <UserInfo>
        <DisplayName>Ana Carolina Romão Degaspari</DisplayName>
        <AccountId>380</AccountId>
        <AccountType/>
      </UserInfo>
      <UserInfo>
        <DisplayName>Wagner Silva de Araujo</DisplayName>
        <AccountId>381</AccountId>
        <AccountType/>
      </UserInfo>
    </SharedWithUsers>
    <datahora xmlns="05786ad9-3089-48ce-a943-d4ce198145c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7A8AFB103C09E4CB25ACDCEDA3699F4" ma:contentTypeVersion="19" ma:contentTypeDescription="Crie um novo documento." ma:contentTypeScope="" ma:versionID="d4eb4b2217b23b69f06bac135f5b1466">
  <xsd:schema xmlns:xsd="http://www.w3.org/2001/XMLSchema" xmlns:xs="http://www.w3.org/2001/XMLSchema" xmlns:p="http://schemas.microsoft.com/office/2006/metadata/properties" xmlns:ns2="05786ad9-3089-48ce-a943-d4ce198145c0" xmlns:ns3="4a14e77f-d6fe-4526-8f45-492b7de68d66" targetNamespace="http://schemas.microsoft.com/office/2006/metadata/properties" ma:root="true" ma:fieldsID="aa5704921538dae782cf789fd3b6e713" ns2:_="" ns3:_="">
    <xsd:import namespace="05786ad9-3089-48ce-a943-d4ce198145c0"/>
    <xsd:import namespace="4a14e77f-d6fe-4526-8f45-492b7de68d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datahora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786ad9-3089-48ce-a943-d4ce198145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bf897d17-34fd-4a01-8f80-908009a6c4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ahora" ma:index="23" nillable="true" ma:displayName="data hora" ma:format="DateOnly" ma:internalName="datahora">
      <xsd:simpleType>
        <xsd:restriction base="dms:DateTim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14e77f-d6fe-4526-8f45-492b7de68d6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efcb03d-b819-4890-a2ad-016b4ae47f30}" ma:internalName="TaxCatchAll" ma:showField="CatchAllData" ma:web="4a14e77f-d6fe-4526-8f45-492b7de68d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5EF74F-AFA0-4923-861C-0B1CA1F33C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03BCC8-4B38-482D-9F93-83CFED4CDBCD}">
  <ds:schemaRefs>
    <ds:schemaRef ds:uri="05786ad9-3089-48ce-a943-d4ce198145c0"/>
    <ds:schemaRef ds:uri="4a14e77f-d6fe-4526-8f45-492b7de68d66"/>
    <ds:schemaRef ds:uri="7493bf09-224c-49f2-ba2a-b1f9b45c647a"/>
    <ds:schemaRef ds:uri="b31e391b-db55-4a39-9536-57185c8e27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502321-0240-4286-A5BE-8E42958D886C}">
  <ds:schemaRefs>
    <ds:schemaRef ds:uri="05786ad9-3089-48ce-a943-d4ce198145c0"/>
    <ds:schemaRef ds:uri="4a14e77f-d6fe-4526-8f45-492b7de68d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2668</Words>
  <Application>Microsoft Office PowerPoint</Application>
  <PresentationFormat>Widescreen</PresentationFormat>
  <Paragraphs>758</Paragraphs>
  <Slides>57</Slides>
  <Notes>9</Notes>
  <HiddenSlides>29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Arial</vt:lpstr>
      <vt:lpstr>Arial Black</vt:lpstr>
      <vt:lpstr>Calibri</vt:lpstr>
      <vt:lpstr>Calibri Bold</vt:lpstr>
      <vt:lpstr>Calibri Light</vt:lpstr>
      <vt:lpstr>Montserrat</vt:lpstr>
      <vt:lpstr>Montserrat Black</vt:lpstr>
      <vt:lpstr>Rawline</vt:lpstr>
      <vt:lpstr>Source Sans Pro</vt:lpstr>
      <vt:lpstr>Verdana</vt:lpstr>
      <vt:lpstr>Verdana Pro</vt:lpstr>
      <vt:lpstr>Verdana Pro Black</vt:lpstr>
      <vt:lpstr>Wingdings</vt:lpstr>
      <vt:lpstr>Wingdings,Sans-Serif</vt:lpstr>
      <vt:lpstr>Tema do Office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Executivo de Dados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Ciro Pitangueira de Avelino</dc:creator>
  <cp:keywords/>
  <dc:description/>
  <cp:lastModifiedBy>RENAN MENDES GAYA LOPES DOS SANTOS</cp:lastModifiedBy>
  <cp:revision>2</cp:revision>
  <cp:lastPrinted>2023-08-30T16:22:39Z</cp:lastPrinted>
  <dcterms:created xsi:type="dcterms:W3CDTF">2023-02-15T13:44:06Z</dcterms:created>
  <dcterms:modified xsi:type="dcterms:W3CDTF">2025-05-05T12:28:43Z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0x01010047A8AFB103C09E4CB25ACDCEDA3699F4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TriggerFlowInfo">
    <vt:lpwstr/>
  </property>
  <property fmtid="{D5CDD505-2E9C-101B-9397-08002B2CF9AE}" pid="6" name="_ExtendedDescription">
    <vt:lpwstr/>
  </property>
</Properties>
</file>